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289" r:id="rId2"/>
    <p:sldId id="282" r:id="rId3"/>
    <p:sldId id="256" r:id="rId4"/>
    <p:sldId id="257" r:id="rId5"/>
    <p:sldId id="287" r:id="rId6"/>
    <p:sldId id="288" r:id="rId7"/>
    <p:sldId id="258" r:id="rId8"/>
    <p:sldId id="259" r:id="rId9"/>
    <p:sldId id="260" r:id="rId10"/>
    <p:sldId id="261" r:id="rId11"/>
    <p:sldId id="285" r:id="rId12"/>
    <p:sldId id="291" r:id="rId13"/>
    <p:sldId id="262" r:id="rId14"/>
    <p:sldId id="283" r:id="rId15"/>
    <p:sldId id="264" r:id="rId16"/>
    <p:sldId id="265" r:id="rId17"/>
    <p:sldId id="266" r:id="rId18"/>
    <p:sldId id="290" r:id="rId19"/>
    <p:sldId id="284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9" r:id="rId31"/>
    <p:sldId id="286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6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9FDC-F956-49AC-A496-5266889A9EF0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A63BB-080E-4942-9823-22598AE7C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0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43F1C-47FE-46E6-B9EF-B22A928DD7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1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A63BB-080E-4942-9823-22598AE7CE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4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A63BB-080E-4942-9823-22598AE7CE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3703" y="0"/>
            <a:ext cx="9141714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135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135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135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56115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2610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453" y="6356352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1653" y="268138"/>
            <a:ext cx="6172200" cy="126841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mtClean="0"/>
              <a:t>Seminar II</a:t>
            </a:r>
            <a:endParaRPr lang="th-TH" sz="360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1654" y="1177845"/>
            <a:ext cx="4750594" cy="41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900" tIns="25004" rIns="50900" bIns="2500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/>
              <a:t>240-702</a:t>
            </a:r>
            <a:r>
              <a:rPr lang="th-TH" sz="2400" smtClean="0"/>
              <a:t>, </a:t>
            </a:r>
            <a:r>
              <a:rPr lang="th-TH" sz="2400"/>
              <a:t>Semester</a:t>
            </a:r>
            <a:r>
              <a:rPr lang="en-US" sz="2400"/>
              <a:t> </a:t>
            </a:r>
            <a:r>
              <a:rPr lang="en-US" sz="2400" smtClean="0"/>
              <a:t>1, </a:t>
            </a:r>
            <a:r>
              <a:rPr lang="en-US" sz="2400" smtClean="0"/>
              <a:t>2025-2026</a:t>
            </a:r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2591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fld id="{AFB68EF3-0627-4515-9EB1-1AEA571B4477}" type="datetime1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fld id="{EE5B27B1-0706-4E0F-8B86-2B4920E63E8A}" type="datetime1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  <a:prstGeom prst="rect">
            <a:avLst/>
          </a:prstGeo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fld id="{744A1E82-FF12-463C-B057-61B9EECE3446}" type="datetime1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632-F4F2-4B28-AE43-E205B7D28E59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fld id="{FF72CB04-421C-4423-994F-5149B512AA96}" type="datetime1">
              <a:rPr lang="en-US" smtClean="0"/>
              <a:t>6/19/2025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163127" y="6346414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fld id="{372137BA-BF5B-4C3B-BFC0-29030F16D0C7}" type="datetime1">
              <a:rPr lang="en-US" smtClean="0"/>
              <a:t>6/19/2025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472" y="6346414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B2BF910-3904-4836-A4C8-6265CC3E00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fld id="{6CBB9688-C51C-4023-A89D-7A2FE8B45E76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fld id="{AB40E073-3BE6-448A-BCA1-9FF9007D6E47}" type="datetime1">
              <a:rPr lang="en-US" smtClean="0"/>
              <a:t>6/19/2025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fld id="{7F251179-8CD4-422B-B98F-952E357E0AF9}" type="datetime1">
              <a:rPr lang="en-US" smtClean="0"/>
              <a:t>6/19/2025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9141714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fld id="{3EE9D751-8C99-4EBA-802B-568ACEA0D468}" type="datetime1">
              <a:rPr lang="en-US" smtClean="0"/>
              <a:t>6/19/2025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FB2BF910-3904-4836-A4C8-6265CC3E006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514350" rtl="0" eaLnBrk="1" latinLnBrk="0" hangingPunct="1">
        <a:spcBef>
          <a:spcPct val="0"/>
        </a:spcBef>
        <a:buNone/>
        <a:defRPr sz="24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smtClean="0"/>
              <a:t>7. Graphing Problems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88297" y="4134890"/>
            <a:ext cx="3452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From "Calling Bullshit: The Art of Skepticism in a Data-Driven World", Carl Bergstrom and Jevin West,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1" y="1351604"/>
            <a:ext cx="7888732" cy="4387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Glass Slippers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4735" y="321939"/>
            <a:ext cx="40667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Glass slippers take one type of data and </a:t>
            </a:r>
            <a:r>
              <a:rPr lang="en-US" smtClean="0"/>
              <a:t>force it </a:t>
            </a:r>
            <a:r>
              <a:rPr lang="en-US"/>
              <a:t>into a </a:t>
            </a:r>
            <a:r>
              <a:rPr lang="en-US" smtClean="0"/>
              <a:t>form </a:t>
            </a:r>
            <a:r>
              <a:rPr lang="en-US"/>
              <a:t>designed to display </a:t>
            </a:r>
            <a:r>
              <a:rPr lang="en-US" smtClean="0"/>
              <a:t>different data.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72480" y="5945639"/>
            <a:ext cx="527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GOOD</a:t>
            </a:r>
            <a:r>
              <a:rPr lang="en-US" smtClean="0"/>
              <a:t>. The positions match the </a:t>
            </a:r>
            <a:r>
              <a:rPr lang="en-US"/>
              <a:t>atomic structure of </a:t>
            </a:r>
            <a:r>
              <a:rPr lang="en-US" smtClean="0"/>
              <a:t>chemical elements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91234" y="1767559"/>
            <a:ext cx="3567002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This is </a:t>
            </a:r>
            <a:r>
              <a:rPr lang="en-US" b="1" smtClean="0"/>
              <a:t>NOT</a:t>
            </a:r>
            <a:r>
              <a:rPr lang="en-US" smtClean="0"/>
              <a:t> a glass slipper.</a:t>
            </a:r>
          </a:p>
          <a:p>
            <a:r>
              <a:rPr lang="en-US" smtClean="0"/>
              <a:t>The Periodic Table of Elements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1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</a:t>
            </a:r>
            <a:r>
              <a:rPr lang="en-US" b="1" smtClean="0"/>
              <a:t>is</a:t>
            </a:r>
            <a:r>
              <a:rPr lang="en-US" smtClean="0"/>
              <a:t> a Glass Slipper…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3" y="1273629"/>
            <a:ext cx="8896333" cy="48659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1050" y="435428"/>
            <a:ext cx="2122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Why is Cadmium </a:t>
            </a:r>
          </a:p>
          <a:p>
            <a:r>
              <a:rPr lang="en-US" smtClean="0"/>
              <a:t>near Fermium?</a:t>
            </a:r>
            <a:endParaRPr lang="th-TH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6452399" y="1081759"/>
            <a:ext cx="481801" cy="1411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61314" y="758593"/>
            <a:ext cx="291085" cy="173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6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Based on the London Underground Map</a:t>
            </a: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AutoShape 2" descr="https://cdn.londonandpartners.com/visit/london-organisations/transport-system/63951-640x360-tubemap-640.jpg"/>
          <p:cNvSpPr>
            <a:spLocks noChangeAspect="1" noChangeArrowheads="1"/>
          </p:cNvSpPr>
          <p:nvPr/>
        </p:nvSpPr>
        <p:spPr bwMode="auto">
          <a:xfrm>
            <a:off x="190500" y="-27130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7" name="Picture 3" descr="C:\Users\Optipex\Desktop\63951-640x360-tubemap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1" y="1670277"/>
            <a:ext cx="7906656" cy="444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is </a:t>
            </a:r>
            <a:r>
              <a:rPr lang="en-US" b="1" smtClean="0"/>
              <a:t>not</a:t>
            </a:r>
            <a:r>
              <a:rPr lang="en-US" smtClean="0"/>
              <a:t> a Venn Diagram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1378821"/>
            <a:ext cx="5278088" cy="501813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1345" y="1273371"/>
            <a:ext cx="2545890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What does this mean</a:t>
            </a:r>
          </a:p>
          <a:p>
            <a:r>
              <a:rPr lang="en-US" smtClean="0"/>
              <a:t>in terms of sets?</a:t>
            </a:r>
            <a:endParaRPr lang="th-TH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06686" y="1596536"/>
            <a:ext cx="1794659" cy="968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61857" y="1730829"/>
            <a:ext cx="1239488" cy="2157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Labelled Schematics (</a:t>
            </a:r>
            <a:r>
              <a:rPr lang="en-US" b="1" smtClean="0"/>
              <a:t>good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36" y="1690689"/>
            <a:ext cx="5823928" cy="45714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0" y="330857"/>
            <a:ext cx="3743817" cy="4057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888" y="4383930"/>
            <a:ext cx="4838285" cy="2154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73" y="712994"/>
            <a:ext cx="4733867" cy="338133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4887" y="146191"/>
            <a:ext cx="2940228" cy="46166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But these are </a:t>
            </a:r>
            <a:r>
              <a:rPr lang="en-US" sz="2400" b="1" smtClean="0"/>
              <a:t>bad</a:t>
            </a:r>
            <a:r>
              <a:rPr lang="en-US" sz="2400" smtClean="0"/>
              <a:t>:</a:t>
            </a:r>
            <a:endParaRPr lang="th-TH" sz="2400"/>
          </a:p>
        </p:txBody>
      </p:sp>
      <p:sp>
        <p:nvSpPr>
          <p:cNvPr id="8" name="TextBox 7"/>
          <p:cNvSpPr txBox="1"/>
          <p:nvPr/>
        </p:nvSpPr>
        <p:spPr>
          <a:xfrm>
            <a:off x="695203" y="5134592"/>
            <a:ext cx="2117887" cy="92333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Why is this the </a:t>
            </a:r>
            <a:endParaRPr lang="en-US"/>
          </a:p>
          <a:p>
            <a:r>
              <a:rPr lang="en-US" smtClean="0"/>
              <a:t>eraser part of the</a:t>
            </a:r>
          </a:p>
          <a:p>
            <a:r>
              <a:rPr lang="en-US" smtClean="0"/>
              <a:t>pencil?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58143" y="4974771"/>
            <a:ext cx="1146744" cy="486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Misleading Axes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6" y="1514962"/>
            <a:ext cx="7843012" cy="5004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7972" y="227276"/>
            <a:ext cx="483325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Based on these graphs,</a:t>
            </a:r>
          </a:p>
          <a:p>
            <a:r>
              <a:rPr lang="en-US" sz="2400" smtClean="0"/>
              <a:t>is Quebec </a:t>
            </a:r>
            <a:r>
              <a:rPr lang="en-US" sz="2400"/>
              <a:t>is </a:t>
            </a:r>
            <a:r>
              <a:rPr lang="en-US" sz="2400" smtClean="0"/>
              <a:t>a </a:t>
            </a:r>
            <a:r>
              <a:rPr lang="en-US" sz="2400"/>
              <a:t>low-trust </a:t>
            </a:r>
            <a:r>
              <a:rPr lang="en-US" sz="2400" smtClean="0"/>
              <a:t>place?</a:t>
            </a:r>
            <a:endParaRPr lang="en-US" sz="2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243942"/>
            <a:ext cx="1327608" cy="92333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/>
              <a:t>Level</a:t>
            </a:r>
          </a:p>
          <a:p>
            <a:r>
              <a:rPr lang="en-US" b="1" smtClean="0"/>
              <a:t>of trust</a:t>
            </a:r>
          </a:p>
          <a:p>
            <a:r>
              <a:rPr lang="en-US" b="1" smtClean="0"/>
              <a:t>of people.</a:t>
            </a:r>
            <a:endParaRPr lang="th-TH" b="1"/>
          </a:p>
        </p:txBody>
      </p:sp>
    </p:spTree>
    <p:extLst>
      <p:ext uri="{BB962C8B-B14F-4D97-AF65-F5344CB8AC3E}">
        <p14:creationId xmlns:p14="http://schemas.microsoft.com/office/powerpoint/2010/main" val="19627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5" y="988419"/>
            <a:ext cx="8271636" cy="5049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9750" y="342900"/>
            <a:ext cx="695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Same data, but  better axes...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Way to include 0</a:t>
            </a: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 descr="I:\sleep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94" y="1891106"/>
            <a:ext cx="5902655" cy="39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767792" y="1295400"/>
            <a:ext cx="1572637" cy="3581400"/>
          </a:xfrm>
          <a:custGeom>
            <a:avLst/>
            <a:gdLst>
              <a:gd name="connsiteX0" fmla="*/ 364322 w 1572637"/>
              <a:gd name="connsiteY0" fmla="*/ 0 h 3581400"/>
              <a:gd name="connsiteX1" fmla="*/ 124837 w 1572637"/>
              <a:gd name="connsiteY1" fmla="*/ 1447800 h 3581400"/>
              <a:gd name="connsiteX2" fmla="*/ 113951 w 1572637"/>
              <a:gd name="connsiteY2" fmla="*/ 2993571 h 3581400"/>
              <a:gd name="connsiteX3" fmla="*/ 1572637 w 1572637"/>
              <a:gd name="connsiteY3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637" h="3581400">
                <a:moveTo>
                  <a:pt x="364322" y="0"/>
                </a:moveTo>
                <a:cubicBezTo>
                  <a:pt x="265443" y="474436"/>
                  <a:pt x="166565" y="948872"/>
                  <a:pt x="124837" y="1447800"/>
                </a:cubicBezTo>
                <a:cubicBezTo>
                  <a:pt x="83109" y="1946728"/>
                  <a:pt x="-127349" y="2637971"/>
                  <a:pt x="113951" y="2993571"/>
                </a:cubicBezTo>
                <a:cubicBezTo>
                  <a:pt x="355251" y="3349171"/>
                  <a:pt x="963944" y="3465285"/>
                  <a:pt x="1572637" y="35814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38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Graphs emphasize change: that's good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877" y="1923269"/>
            <a:ext cx="5746440" cy="40271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55" y="891912"/>
            <a:ext cx="6070290" cy="502083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2258" y="204596"/>
            <a:ext cx="7746031" cy="46166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Graphing is becoming more and more important...</a:t>
            </a:r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41390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Same data, but with different ranges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67031"/>
            <a:ext cx="4267200" cy="2685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2402809"/>
            <a:ext cx="3943350" cy="2414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546271"/>
            <a:ext cx="39732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smtClean="0"/>
              <a:t>Should you include 0?</a:t>
            </a:r>
            <a:endParaRPr lang="en-US" sz="28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Vertical Scales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8" y="1342294"/>
            <a:ext cx="4913276" cy="2882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56" y="4045977"/>
            <a:ext cx="4488695" cy="26754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23114" y="511297"/>
            <a:ext cx="3595856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smtClean="0"/>
              <a:t>Almost always</a:t>
            </a:r>
          </a:p>
          <a:p>
            <a:r>
              <a:rPr lang="en-US" sz="2400" b="1" smtClean="0"/>
              <a:t>VERY</a:t>
            </a:r>
            <a:r>
              <a:rPr lang="en-US" sz="2400" smtClean="0"/>
              <a:t> confusing. Avoid.</a:t>
            </a:r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1016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365126"/>
            <a:ext cx="8146860" cy="1424588"/>
          </a:xfrm>
        </p:spPr>
        <p:txBody>
          <a:bodyPr/>
          <a:lstStyle/>
          <a:p>
            <a:r>
              <a:rPr lang="en-US" smtClean="0"/>
              <a:t>Misleading Horizontals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" y="1438290"/>
            <a:ext cx="5310441" cy="2431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84" y="3901791"/>
            <a:ext cx="4728131" cy="281968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883229"/>
            <a:ext cx="1888659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Same data,</a:t>
            </a:r>
          </a:p>
          <a:p>
            <a:r>
              <a:rPr lang="en-US" smtClean="0"/>
              <a:t>different axes...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98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Watch the Ticks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" y="1924334"/>
            <a:ext cx="4110558" cy="2833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763" y="2144231"/>
            <a:ext cx="4101526" cy="261320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5334001"/>
            <a:ext cx="1888659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Same data,</a:t>
            </a:r>
          </a:p>
          <a:p>
            <a:r>
              <a:rPr lang="en-US" smtClean="0"/>
              <a:t>different axes...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Uneven Bins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2950" y="5848350"/>
            <a:ext cx="75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Most of the </a:t>
            </a:r>
            <a:r>
              <a:rPr lang="en-US" smtClean="0"/>
              <a:t>tax income comes </a:t>
            </a:r>
            <a:r>
              <a:rPr lang="en-US"/>
              <a:t>from the </a:t>
            </a:r>
            <a:r>
              <a:rPr lang="en-US" smtClean="0"/>
              <a:t>middle bar.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15" y="1690689"/>
            <a:ext cx="5229119" cy="393320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392200"/>
            <a:ext cx="3685624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smtClean="0"/>
              <a:t>A "bin" is the range of values</a:t>
            </a:r>
          </a:p>
          <a:p>
            <a:r>
              <a:rPr lang="en-US" sz="2000" smtClean="0"/>
              <a:t>represented by a single bar.</a:t>
            </a:r>
            <a:endParaRPr lang="th-TH" sz="2000"/>
          </a:p>
        </p:txBody>
      </p:sp>
      <p:sp>
        <p:nvSpPr>
          <p:cNvPr id="8" name="TextBox 7"/>
          <p:cNvSpPr txBox="1"/>
          <p:nvPr/>
        </p:nvSpPr>
        <p:spPr>
          <a:xfrm>
            <a:off x="7347857" y="2122714"/>
            <a:ext cx="1426994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biggest bin</a:t>
            </a:r>
            <a:endParaRPr lang="th-TH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36029" y="2307380"/>
            <a:ext cx="202474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64" y="201842"/>
            <a:ext cx="1951264" cy="1833786"/>
          </a:xfrm>
        </p:spPr>
        <p:txBody>
          <a:bodyPr/>
          <a:lstStyle/>
          <a:p>
            <a:r>
              <a:rPr lang="en-US" smtClean="0"/>
              <a:t>Same</a:t>
            </a:r>
            <a:br>
              <a:rPr lang="en-US" smtClean="0"/>
            </a:br>
            <a:r>
              <a:rPr lang="en-US" smtClean="0"/>
              <a:t>data, but</a:t>
            </a:r>
            <a:br>
              <a:rPr lang="en-US" smtClean="0"/>
            </a:br>
            <a:r>
              <a:rPr lang="en-US" smtClean="0"/>
              <a:t>different</a:t>
            </a:r>
            <a:br>
              <a:rPr lang="en-US" smtClean="0"/>
            </a:br>
            <a:r>
              <a:rPr lang="en-US" smtClean="0"/>
              <a:t>size bins...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619" y="365126"/>
            <a:ext cx="5570481" cy="60998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0228" y="2906485"/>
            <a:ext cx="1426994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biggest bin</a:t>
            </a:r>
            <a:endParaRPr lang="th-TH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167222" y="1534886"/>
            <a:ext cx="1207349" cy="1556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167222" y="3091151"/>
            <a:ext cx="1664549" cy="323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>
            <a:off x="2167222" y="3091151"/>
            <a:ext cx="5833778" cy="2123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126"/>
            <a:ext cx="7886700" cy="1325563"/>
          </a:xfrm>
        </p:spPr>
        <p:txBody>
          <a:bodyPr/>
          <a:lstStyle/>
          <a:p>
            <a:r>
              <a:rPr lang="en-US" smtClean="0"/>
              <a:t>Genes and Education Bins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" y="2734310"/>
            <a:ext cx="4217237" cy="2933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2311230"/>
            <a:ext cx="4442583" cy="311267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25486" y="5975475"/>
            <a:ext cx="4281941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Same data, but bins vs. original data</a:t>
            </a:r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624943" y="1361497"/>
            <a:ext cx="244971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What is the pattern?</a:t>
            </a:r>
            <a:endParaRPr lang="th-TH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18114" y="1730829"/>
            <a:ext cx="1045029" cy="1003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63143" y="1730829"/>
            <a:ext cx="979714" cy="664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4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Proportional Ink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429000"/>
            <a:ext cx="7019048" cy="20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8558" y="493342"/>
            <a:ext cx="310731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A </a:t>
            </a:r>
            <a:r>
              <a:rPr lang="en-US"/>
              <a:t>shaded region should be </a:t>
            </a:r>
            <a:r>
              <a:rPr lang="en-US" smtClean="0"/>
              <a:t>proportional </a:t>
            </a:r>
            <a:r>
              <a:rPr lang="en-US"/>
              <a:t>to the </a:t>
            </a:r>
            <a:r>
              <a:rPr lang="en-US" smtClean="0"/>
              <a:t>value</a:t>
            </a:r>
            <a:r>
              <a:rPr lang="en-US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3572" y="4901977"/>
            <a:ext cx="3804247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Which football team scored the </a:t>
            </a:r>
          </a:p>
          <a:p>
            <a:r>
              <a:rPr lang="en-US" smtClean="0"/>
              <a:t>most goals?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20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1" y="1828800"/>
            <a:ext cx="4257351" cy="25617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632" y="1287634"/>
            <a:ext cx="4255448" cy="4294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246914"/>
            <a:ext cx="3185432" cy="92333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How much bigger is this number compared to this number? </a:t>
            </a:r>
            <a:endParaRPr lang="th-TH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55371" y="3820886"/>
            <a:ext cx="1611086" cy="1887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186543" y="3929743"/>
            <a:ext cx="413657" cy="2046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19482" y="1687286"/>
            <a:ext cx="2503714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How much bigger is this number compared to this number? </a:t>
            </a:r>
            <a:endParaRPr lang="th-TH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25886" y="2133600"/>
            <a:ext cx="1306285" cy="391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19800" y="2732314"/>
            <a:ext cx="1012371" cy="805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5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Donut Charts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774" y="175905"/>
            <a:ext cx="5263748" cy="4377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368" y="5143581"/>
            <a:ext cx="3377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 </a:t>
            </a:r>
            <a:r>
              <a:rPr lang="en-US" sz="2400"/>
              <a:t>donut bar chart </a:t>
            </a:r>
            <a:r>
              <a:rPr lang="en-US" sz="2400" smtClean="0"/>
              <a:t>is usually a </a:t>
            </a:r>
            <a:r>
              <a:rPr lang="en-US" sz="2400" b="1" smtClean="0"/>
              <a:t>bad</a:t>
            </a:r>
            <a:r>
              <a:rPr lang="en-US" sz="2400" smtClean="0"/>
              <a:t> choice.</a:t>
            </a:r>
            <a:endParaRPr lang="en-US" sz="2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9368" y="3562137"/>
            <a:ext cx="4099832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How much bigger is this number compared to this number? </a:t>
            </a:r>
            <a:endParaRPr lang="th-TH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06661" y="2993571"/>
            <a:ext cx="1212396" cy="653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58343" y="3562137"/>
            <a:ext cx="2100943" cy="454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480" y="684619"/>
            <a:ext cx="8515350" cy="1325563"/>
          </a:xfrm>
        </p:spPr>
        <p:txBody>
          <a:bodyPr/>
          <a:lstStyle/>
          <a:p>
            <a:r>
              <a:rPr lang="en-US" smtClean="0"/>
              <a:t>Are </a:t>
            </a:r>
            <a:r>
              <a:rPr lang="en-US" b="1" smtClean="0"/>
              <a:t>Stand </a:t>
            </a:r>
            <a:r>
              <a:rPr lang="en-US" b="1"/>
              <a:t>Your Ground</a:t>
            </a:r>
            <a:r>
              <a:rPr lang="en-US"/>
              <a:t> </a:t>
            </a:r>
            <a:r>
              <a:rPr lang="en-US" smtClean="0"/>
              <a:t>laws good?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607" y="1690689"/>
            <a:ext cx="5860576" cy="501476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9226" y="475966"/>
            <a:ext cx="393409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if some one attacks you, you</a:t>
            </a:r>
          </a:p>
          <a:p>
            <a:r>
              <a:rPr lang="en-US" smtClean="0"/>
              <a:t>can fight back with deadly force.</a:t>
            </a:r>
            <a:endParaRPr lang="th-TH"/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>
          <a:xfrm flipH="1">
            <a:off x="3763569" y="799132"/>
            <a:ext cx="1175657" cy="402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14961"/>
            <a:ext cx="4573688" cy="46166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But they can be used badly...</a:t>
            </a:r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34044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 is almost always a </a:t>
            </a:r>
            <a:r>
              <a:rPr lang="en-US" b="1" smtClean="0"/>
              <a:t>bad</a:t>
            </a:r>
            <a:r>
              <a:rPr lang="en-US" smtClean="0"/>
              <a:t> choice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9" y="2085433"/>
            <a:ext cx="4328641" cy="2914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481" y="2190660"/>
            <a:ext cx="4241954" cy="280964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07679" y="5606143"/>
            <a:ext cx="5240537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Look at two line in the two graphs, which pair</a:t>
            </a:r>
          </a:p>
          <a:p>
            <a:r>
              <a:rPr lang="en-US" smtClean="0"/>
              <a:t>are easier to compare.</a:t>
            </a:r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315085" y="1567934"/>
            <a:ext cx="2574744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/>
              <a:t>Same</a:t>
            </a:r>
            <a:r>
              <a:rPr lang="en-US" smtClean="0"/>
              <a:t> data: 2D vs. 3D</a:t>
            </a:r>
            <a:endParaRPr lang="th-TH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14057" y="4245429"/>
            <a:ext cx="0" cy="1360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14057" y="3777343"/>
            <a:ext cx="217714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36571" y="4452257"/>
            <a:ext cx="4463143" cy="1153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36571" y="4365171"/>
            <a:ext cx="4158343" cy="1240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3D graph is okay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86412"/>
            <a:ext cx="5081567" cy="4274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731" y="2210936"/>
            <a:ext cx="2305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3D bar charts </a:t>
            </a:r>
            <a:r>
              <a:rPr lang="en-US" smtClean="0"/>
              <a:t>may be useful when you need to compare </a:t>
            </a:r>
            <a:r>
              <a:rPr lang="en-US"/>
              <a:t>a pair of </a:t>
            </a:r>
            <a:r>
              <a:rPr lang="en-US" smtClean="0"/>
              <a:t>variables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0217" y="3688264"/>
            <a:ext cx="853869" cy="1079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318657" y="3688264"/>
            <a:ext cx="4114800" cy="23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6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 Messes up Sizes/Lengths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59" y="1879653"/>
            <a:ext cx="5662891" cy="42618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7829" y="4278086"/>
            <a:ext cx="1531188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Where does</a:t>
            </a:r>
          </a:p>
          <a:p>
            <a:r>
              <a:rPr lang="en-US" smtClean="0"/>
              <a:t>Iowa data</a:t>
            </a:r>
          </a:p>
          <a:p>
            <a:r>
              <a:rPr lang="en-US" smtClean="0"/>
              <a:t>end? Here</a:t>
            </a:r>
          </a:p>
          <a:p>
            <a:r>
              <a:rPr lang="en-US" smtClean="0"/>
              <a:t>or here.</a:t>
            </a:r>
            <a:endParaRPr lang="th-TH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94114" y="4278086"/>
            <a:ext cx="2275115" cy="7184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588158" y="4278085"/>
            <a:ext cx="2918527" cy="1200329"/>
          </a:xfrm>
          <a:custGeom>
            <a:avLst/>
            <a:gdLst>
              <a:gd name="connsiteX0" fmla="*/ 0 w 2558143"/>
              <a:gd name="connsiteY0" fmla="*/ 859971 h 1004541"/>
              <a:gd name="connsiteX1" fmla="*/ 1436914 w 2558143"/>
              <a:gd name="connsiteY1" fmla="*/ 936171 h 1004541"/>
              <a:gd name="connsiteX2" fmla="*/ 2558143 w 2558143"/>
              <a:gd name="connsiteY2" fmla="*/ 0 h 100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8143" h="1004541">
                <a:moveTo>
                  <a:pt x="0" y="859971"/>
                </a:moveTo>
                <a:cubicBezTo>
                  <a:pt x="505278" y="969735"/>
                  <a:pt x="1010557" y="1079499"/>
                  <a:pt x="1436914" y="936171"/>
                </a:cubicBezTo>
                <a:cubicBezTo>
                  <a:pt x="1863271" y="792843"/>
                  <a:pt x="2210707" y="396421"/>
                  <a:pt x="2558143" y="0"/>
                </a:cubicBezTo>
              </a:path>
            </a:pathLst>
          </a:cu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5954485" y="2405742"/>
            <a:ext cx="20040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What does</a:t>
            </a:r>
            <a:endParaRPr lang="en-US"/>
          </a:p>
          <a:p>
            <a:r>
              <a:rPr lang="en-US" smtClean="0"/>
              <a:t>this area mean?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691743" y="3052073"/>
            <a:ext cx="1567543" cy="15852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02" y="317394"/>
            <a:ext cx="4901558" cy="327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453" y="3592794"/>
            <a:ext cx="4681183" cy="29754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66543" y="1207923"/>
            <a:ext cx="2018501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Which is bigger?</a:t>
            </a:r>
            <a:endParaRPr lang="th-TH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156857" y="1577255"/>
            <a:ext cx="1959429" cy="90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31771" y="1577255"/>
            <a:ext cx="1284515" cy="991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4160" y="2558534"/>
            <a:ext cx="2108269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Why is this wider?</a:t>
            </a:r>
            <a:endParaRPr lang="th-TH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55029" y="2743200"/>
            <a:ext cx="50913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79930" y="5606144"/>
            <a:ext cx="1822935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Whish is bigger</a:t>
            </a:r>
          </a:p>
          <a:p>
            <a:r>
              <a:rPr lang="en-US" smtClean="0"/>
              <a:t>PC or NDP?</a:t>
            </a:r>
            <a:endParaRPr lang="th-TH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244453" y="5715000"/>
            <a:ext cx="2058376" cy="2143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244453" y="4746172"/>
            <a:ext cx="3048976" cy="11831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4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Probably not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96" y="1465490"/>
            <a:ext cx="5928407" cy="51160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choice of graph is important...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:\cum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6" y="1732546"/>
            <a:ext cx="6187073" cy="446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38694" y="2361029"/>
            <a:ext cx="1311578" cy="193899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What</a:t>
            </a:r>
          </a:p>
          <a:p>
            <a:r>
              <a:rPr lang="en-US" sz="2000" smtClean="0"/>
              <a:t>does </a:t>
            </a:r>
          </a:p>
          <a:p>
            <a:r>
              <a:rPr lang="en-US" sz="2000" smtClean="0"/>
              <a:t>this </a:t>
            </a:r>
          </a:p>
          <a:p>
            <a:r>
              <a:rPr lang="en-US" sz="2000" smtClean="0"/>
              <a:t>graph</a:t>
            </a:r>
          </a:p>
          <a:p>
            <a:r>
              <a:rPr lang="en-US" sz="2000" smtClean="0"/>
              <a:t>mean for</a:t>
            </a:r>
          </a:p>
          <a:p>
            <a:r>
              <a:rPr lang="en-US" sz="2000" smtClean="0"/>
              <a:t>iphones?</a:t>
            </a:r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36145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Same data. Better Choice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:\cum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25" y="1684422"/>
            <a:ext cx="6449442" cy="459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82687" y="1197429"/>
            <a:ext cx="816427" cy="1839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97180" y="2665829"/>
            <a:ext cx="1311578" cy="193899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What</a:t>
            </a:r>
          </a:p>
          <a:p>
            <a:r>
              <a:rPr lang="en-US" sz="2000" smtClean="0"/>
              <a:t>does </a:t>
            </a:r>
          </a:p>
          <a:p>
            <a:r>
              <a:rPr lang="en-US" sz="2000" smtClean="0"/>
              <a:t>this </a:t>
            </a:r>
          </a:p>
          <a:p>
            <a:r>
              <a:rPr lang="en-US" sz="2000" smtClean="0"/>
              <a:t>graph</a:t>
            </a:r>
          </a:p>
          <a:p>
            <a:r>
              <a:rPr lang="en-US" sz="2000" smtClean="0"/>
              <a:t>mean for</a:t>
            </a:r>
          </a:p>
          <a:p>
            <a:r>
              <a:rPr lang="en-US" sz="2000" smtClean="0"/>
              <a:t>iphones?</a:t>
            </a:r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22186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 Graphs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14" y="2114800"/>
            <a:ext cx="6428571" cy="40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7700" y="365126"/>
            <a:ext cx="424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Data </a:t>
            </a:r>
            <a:r>
              <a:rPr lang="en-US"/>
              <a:t>graphics should be about the data, </a:t>
            </a:r>
            <a:r>
              <a:rPr lang="en-US" b="1">
                <a:solidFill>
                  <a:srgbClr val="FF0000"/>
                </a:solidFill>
              </a:rPr>
              <a:t>not about </a:t>
            </a:r>
            <a:r>
              <a:rPr lang="en-US" b="1" smtClean="0">
                <a:solidFill>
                  <a:srgbClr val="FF0000"/>
                </a:solidFill>
              </a:rPr>
              <a:t>pretty pictures</a:t>
            </a:r>
            <a:r>
              <a:rPr lang="en-US" smtClean="0"/>
              <a:t>. </a:t>
            </a:r>
            <a:r>
              <a:rPr lang="en-US"/>
              <a:t>Graphs that </a:t>
            </a:r>
            <a:r>
              <a:rPr lang="en-US" smtClean="0"/>
              <a:t>break this rule are </a:t>
            </a:r>
            <a:r>
              <a:rPr lang="en-US"/>
              <a:t>called “</a:t>
            </a:r>
            <a:r>
              <a:rPr lang="en-US" smtClean="0"/>
              <a:t>duck graphs.”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053943" y="1382486"/>
            <a:ext cx="936219" cy="1240971"/>
          </a:xfrm>
          <a:custGeom>
            <a:avLst/>
            <a:gdLst>
              <a:gd name="connsiteX0" fmla="*/ 32657 w 936219"/>
              <a:gd name="connsiteY0" fmla="*/ 0 h 1240971"/>
              <a:gd name="connsiteX1" fmla="*/ 936171 w 936219"/>
              <a:gd name="connsiteY1" fmla="*/ 304800 h 1240971"/>
              <a:gd name="connsiteX2" fmla="*/ 0 w 936219"/>
              <a:gd name="connsiteY2" fmla="*/ 1240971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219" h="1240971">
                <a:moveTo>
                  <a:pt x="32657" y="0"/>
                </a:moveTo>
                <a:cubicBezTo>
                  <a:pt x="487135" y="48986"/>
                  <a:pt x="941614" y="97972"/>
                  <a:pt x="936171" y="304800"/>
                </a:cubicBezTo>
                <a:cubicBezTo>
                  <a:pt x="930728" y="511628"/>
                  <a:pt x="465364" y="876299"/>
                  <a:pt x="0" y="124097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7906028" y="3841486"/>
            <a:ext cx="1093569" cy="16312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Why is</a:t>
            </a:r>
          </a:p>
          <a:p>
            <a:r>
              <a:rPr lang="en-US" sz="2000" smtClean="0"/>
              <a:t>there a</a:t>
            </a:r>
          </a:p>
          <a:p>
            <a:r>
              <a:rPr lang="en-US" sz="2000" smtClean="0"/>
              <a:t>lady in</a:t>
            </a:r>
          </a:p>
          <a:p>
            <a:r>
              <a:rPr lang="en-US" sz="2000" smtClean="0"/>
              <a:t>this </a:t>
            </a:r>
          </a:p>
          <a:p>
            <a:r>
              <a:rPr lang="en-US" sz="2000" smtClean="0"/>
              <a:t>graph?</a:t>
            </a:r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20896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027907"/>
            <a:ext cx="6114240" cy="53274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181" y="3829429"/>
            <a:ext cx="1741182" cy="101566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Why are</a:t>
            </a:r>
          </a:p>
          <a:p>
            <a:r>
              <a:rPr lang="en-US" sz="2000" smtClean="0"/>
              <a:t>there forks in</a:t>
            </a:r>
          </a:p>
          <a:p>
            <a:r>
              <a:rPr lang="en-US" sz="2000" smtClean="0"/>
              <a:t>this graph?</a:t>
            </a:r>
            <a:endParaRPr lang="th-TH" sz="2000"/>
          </a:p>
        </p:txBody>
      </p:sp>
      <p:sp>
        <p:nvSpPr>
          <p:cNvPr id="6" name="TextBox 5"/>
          <p:cNvSpPr txBox="1"/>
          <p:nvPr/>
        </p:nvSpPr>
        <p:spPr>
          <a:xfrm>
            <a:off x="2601685" y="5867400"/>
            <a:ext cx="2018501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Which is bigger?</a:t>
            </a:r>
            <a:endParaRPr lang="th-TH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396343" y="4474029"/>
            <a:ext cx="214592" cy="1393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3610936" y="3691647"/>
            <a:ext cx="2898721" cy="2175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0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71" y="865561"/>
            <a:ext cx="5633257" cy="50059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2BF910-3904-4836-A4C8-6265CC3E0060}" type="slidenum">
              <a:rPr lang="en-US" smtClean="0"/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242-702. Seminar II. Graphing/7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27867" y="2230177"/>
            <a:ext cx="1672253" cy="101566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smtClean="0"/>
              <a:t>Why is there</a:t>
            </a:r>
          </a:p>
          <a:p>
            <a:r>
              <a:rPr lang="en-US" sz="2000" smtClean="0"/>
              <a:t>a goat in</a:t>
            </a:r>
          </a:p>
          <a:p>
            <a:r>
              <a:rPr lang="en-US" sz="2000" smtClean="0"/>
              <a:t>this graph?</a:t>
            </a:r>
            <a:endParaRPr lang="th-TH" sz="2000"/>
          </a:p>
        </p:txBody>
      </p:sp>
      <p:sp>
        <p:nvSpPr>
          <p:cNvPr id="6" name="TextBox 5"/>
          <p:cNvSpPr txBox="1"/>
          <p:nvPr/>
        </p:nvSpPr>
        <p:spPr>
          <a:xfrm>
            <a:off x="6618514" y="5399314"/>
            <a:ext cx="2018501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Which is bigger?</a:t>
            </a:r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4376057" y="2738008"/>
            <a:ext cx="2547257" cy="257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00057" y="3472543"/>
            <a:ext cx="1023257" cy="1839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4. LaTeX Intro</Template>
  <TotalTime>122</TotalTime>
  <Words>755</Words>
  <Application>Microsoft Office PowerPoint</Application>
  <PresentationFormat>On-screen Show (4:3)</PresentationFormat>
  <Paragraphs>177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Presentation level design</vt:lpstr>
      <vt:lpstr>7. Graphing Problems</vt:lpstr>
      <vt:lpstr>PowerPoint Presentation</vt:lpstr>
      <vt:lpstr>Are Stand Your Ground laws good?</vt:lpstr>
      <vt:lpstr>Probably not</vt:lpstr>
      <vt:lpstr>The choice of graph is important...</vt:lpstr>
      <vt:lpstr>Same data. Better Choice</vt:lpstr>
      <vt:lpstr>Duck Graphs</vt:lpstr>
      <vt:lpstr>PowerPoint Presentation</vt:lpstr>
      <vt:lpstr>PowerPoint Presentation</vt:lpstr>
      <vt:lpstr>Glass Slippers</vt:lpstr>
      <vt:lpstr>This is a Glass Slipper…</vt:lpstr>
      <vt:lpstr>Based on the London Underground Map</vt:lpstr>
      <vt:lpstr>This is not a Venn Diagram</vt:lpstr>
      <vt:lpstr>Labelled Schematics (good)</vt:lpstr>
      <vt:lpstr>PowerPoint Presentation</vt:lpstr>
      <vt:lpstr>Misleading Axes</vt:lpstr>
      <vt:lpstr>PowerPoint Presentation</vt:lpstr>
      <vt:lpstr>One Way to include 0</vt:lpstr>
      <vt:lpstr>Line Graphs emphasize change: that's good </vt:lpstr>
      <vt:lpstr>Same data, but with different ranges</vt:lpstr>
      <vt:lpstr>Two Vertical Scales</vt:lpstr>
      <vt:lpstr>Misleading Horizontals</vt:lpstr>
      <vt:lpstr>Watch the Ticks</vt:lpstr>
      <vt:lpstr>Uneven Bins</vt:lpstr>
      <vt:lpstr>Same data, but different size bins...</vt:lpstr>
      <vt:lpstr>Genes and Education Bins</vt:lpstr>
      <vt:lpstr>Proportional Ink</vt:lpstr>
      <vt:lpstr>PowerPoint Presentation</vt:lpstr>
      <vt:lpstr>Donut Charts</vt:lpstr>
      <vt:lpstr>3D is almost always a bad choice</vt:lpstr>
      <vt:lpstr>This 3D graph is okay</vt:lpstr>
      <vt:lpstr>3D Messes up Sizes/Lengths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Stand Your Ground laws good?</dc:title>
  <dc:creator>Dell</dc:creator>
  <cp:lastModifiedBy>Optipex</cp:lastModifiedBy>
  <cp:revision>20</cp:revision>
  <dcterms:created xsi:type="dcterms:W3CDTF">2020-08-12T13:09:28Z</dcterms:created>
  <dcterms:modified xsi:type="dcterms:W3CDTF">2025-06-19T08:11:25Z</dcterms:modified>
</cp:coreProperties>
</file>