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297" r:id="rId1"/>
  </p:sldMasterIdLst>
  <p:notesMasterIdLst>
    <p:notesMasterId r:id="rId52"/>
  </p:notesMasterIdLst>
  <p:sldIdLst>
    <p:sldId id="256" r:id="rId2"/>
    <p:sldId id="317" r:id="rId3"/>
    <p:sldId id="257" r:id="rId4"/>
    <p:sldId id="292" r:id="rId5"/>
    <p:sldId id="302" r:id="rId6"/>
    <p:sldId id="303" r:id="rId7"/>
    <p:sldId id="318" r:id="rId8"/>
    <p:sldId id="295" r:id="rId9"/>
    <p:sldId id="258" r:id="rId10"/>
    <p:sldId id="259" r:id="rId11"/>
    <p:sldId id="260" r:id="rId12"/>
    <p:sldId id="261" r:id="rId13"/>
    <p:sldId id="264" r:id="rId14"/>
    <p:sldId id="265" r:id="rId15"/>
    <p:sldId id="266" r:id="rId16"/>
    <p:sldId id="297" r:id="rId17"/>
    <p:sldId id="322" r:id="rId18"/>
    <p:sldId id="316" r:id="rId19"/>
    <p:sldId id="311" r:id="rId20"/>
    <p:sldId id="299" r:id="rId21"/>
    <p:sldId id="271" r:id="rId22"/>
    <p:sldId id="272" r:id="rId23"/>
    <p:sldId id="274" r:id="rId24"/>
    <p:sldId id="278" r:id="rId25"/>
    <p:sldId id="273" r:id="rId26"/>
    <p:sldId id="319" r:id="rId27"/>
    <p:sldId id="282" r:id="rId28"/>
    <p:sldId id="267" r:id="rId29"/>
    <p:sldId id="313" r:id="rId30"/>
    <p:sldId id="314" r:id="rId31"/>
    <p:sldId id="280" r:id="rId32"/>
    <p:sldId id="304" r:id="rId33"/>
    <p:sldId id="283" r:id="rId34"/>
    <p:sldId id="281" r:id="rId35"/>
    <p:sldId id="310" r:id="rId36"/>
    <p:sldId id="285" r:id="rId37"/>
    <p:sldId id="320" r:id="rId38"/>
    <p:sldId id="284" r:id="rId39"/>
    <p:sldId id="309" r:id="rId40"/>
    <p:sldId id="268" r:id="rId41"/>
    <p:sldId id="269" r:id="rId42"/>
    <p:sldId id="294" r:id="rId43"/>
    <p:sldId id="321" r:id="rId44"/>
    <p:sldId id="290" r:id="rId45"/>
    <p:sldId id="305" r:id="rId46"/>
    <p:sldId id="306" r:id="rId47"/>
    <p:sldId id="307" r:id="rId48"/>
    <p:sldId id="308" r:id="rId49"/>
    <p:sldId id="291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D2"/>
    <a:srgbClr val="9A3434"/>
    <a:srgbClr val="F0A22E"/>
    <a:srgbClr val="9F56E8"/>
    <a:srgbClr val="C58A32"/>
    <a:srgbClr val="D6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1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notesViewPr>
    <p:cSldViewPr snapToGrid="0">
      <p:cViewPr varScale="1">
        <p:scale>
          <a:sx n="65" d="100"/>
          <a:sy n="65" d="100"/>
        </p:scale>
        <p:origin x="-23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1114-F6D5-4B02-8B9F-14F0D01E64C6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3F1C-47FE-46E6-B9EF-B22A928DD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64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3F1C-47FE-46E6-B9EF-B22A928DD7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1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43F1C-47FE-46E6-B9EF-B22A928DD77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8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3703" y="0"/>
            <a:ext cx="9141714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135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135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135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5611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2610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453" y="6356352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1653" y="268138"/>
            <a:ext cx="6172200" cy="126841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mtClean="0"/>
              <a:t>Seminar II</a:t>
            </a:r>
            <a:endParaRPr lang="th-TH" sz="360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1654" y="1177845"/>
            <a:ext cx="4750594" cy="4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900" tIns="25004" rIns="50900" bIns="250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/>
              <a:t>240-702</a:t>
            </a:r>
            <a:r>
              <a:rPr lang="th-TH" sz="2400" smtClean="0"/>
              <a:t>, </a:t>
            </a:r>
            <a:r>
              <a:rPr lang="th-TH" sz="2400"/>
              <a:t>Semester</a:t>
            </a:r>
            <a:r>
              <a:rPr lang="en-US" sz="2400"/>
              <a:t> </a:t>
            </a:r>
            <a:r>
              <a:rPr lang="en-US" sz="2400" smtClean="0"/>
              <a:t>1, 2025-2026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2591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24589" y="6336475"/>
            <a:ext cx="24574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654" y="6356353"/>
            <a:ext cx="2171700" cy="365125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9141714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135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514350" rtl="0" eaLnBrk="1" latinLnBrk="0" hangingPunct="1">
        <a:spcBef>
          <a:spcPct val="0"/>
        </a:spcBef>
        <a:buNone/>
        <a:defRPr sz="24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03120"/>
            <a:ext cx="6858000" cy="1197090"/>
          </a:xfrm>
        </p:spPr>
        <p:txBody>
          <a:bodyPr>
            <a:normAutofit/>
          </a:bodyPr>
          <a:lstStyle/>
          <a:p>
            <a:r>
              <a:rPr lang="en-GB" sz="4000" smtClean="0"/>
              <a:t>4. Introduction </a:t>
            </a:r>
            <a:r>
              <a:rPr lang="en-GB" sz="4000" dirty="0" smtClean="0"/>
              <a:t>to </a:t>
            </a:r>
            <a:r>
              <a:rPr lang="en-GB" sz="4000" dirty="0"/>
              <a:t>LaTeX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2" y="3957023"/>
            <a:ext cx="3782786" cy="14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2282825"/>
            <a:ext cx="3886200" cy="1955800"/>
          </a:xfrm>
        </p:spPr>
        <p:txBody>
          <a:bodyPr>
            <a:normAutofit/>
          </a:bodyPr>
          <a:lstStyle/>
          <a:p>
            <a:r>
              <a:rPr lang="en-GB" sz="2000" smtClean="0">
                <a:solidFill>
                  <a:srgbClr val="0070C0"/>
                </a:solidFill>
              </a:rPr>
              <a:t>class</a:t>
            </a:r>
            <a:r>
              <a:rPr lang="en-GB" sz="2000" smtClean="0"/>
              <a:t> </a:t>
            </a:r>
            <a:r>
              <a:rPr lang="en-GB" sz="2000" dirty="0"/>
              <a:t>specifies the type of document to be </a:t>
            </a:r>
            <a:r>
              <a:rPr lang="en-GB" sz="2000" dirty="0" smtClean="0"/>
              <a:t>created.</a:t>
            </a:r>
          </a:p>
          <a:p>
            <a:endParaRPr lang="en-GB" sz="2000" dirty="0" smtClean="0"/>
          </a:p>
          <a:p>
            <a:r>
              <a:rPr lang="en-GB" sz="2000" dirty="0"/>
              <a:t>The </a:t>
            </a:r>
            <a:r>
              <a:rPr lang="en-GB" sz="2000">
                <a:solidFill>
                  <a:srgbClr val="0070C0"/>
                </a:solidFill>
              </a:rPr>
              <a:t>options</a:t>
            </a:r>
            <a:r>
              <a:rPr lang="en-GB" sz="2000"/>
              <a:t> </a:t>
            </a:r>
            <a:r>
              <a:rPr lang="en-GB" sz="2000" smtClean="0"/>
              <a:t>customizes </a:t>
            </a:r>
            <a:r>
              <a:rPr lang="en-GB" sz="2000" dirty="0"/>
              <a:t>the </a:t>
            </a:r>
            <a:r>
              <a:rPr lang="en-GB" sz="2000" dirty="0" smtClean="0"/>
              <a:t>behaviour </a:t>
            </a:r>
            <a:r>
              <a:rPr lang="en-GB" sz="2000" dirty="0"/>
              <a:t>of </a:t>
            </a:r>
            <a:r>
              <a:rPr lang="en-GB" sz="2000"/>
              <a:t>the </a:t>
            </a:r>
            <a:r>
              <a:rPr lang="en-GB" sz="2000" smtClean="0"/>
              <a:t>document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9" y="2051232"/>
            <a:ext cx="3848684" cy="21381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Document Classes</a:t>
            </a:r>
            <a:endParaRPr lang="en-GB" sz="3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1460629"/>
            <a:ext cx="3187338" cy="5249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smtClean="0"/>
              <a:t>Common Classes</a:t>
            </a:r>
            <a:endParaRPr lang="en-GB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81274" y="1609725"/>
            <a:ext cx="847725" cy="4572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9646"/>
            <a:ext cx="8316734" cy="50587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Common Options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14349" y="1828799"/>
            <a:ext cx="971551" cy="30405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 double backslash (</a:t>
            </a:r>
            <a:r>
              <a:rPr lang="en-GB" sz="1800" dirty="0">
                <a:solidFill>
                  <a:srgbClr val="9A3434"/>
                </a:solidFill>
              </a:rPr>
              <a:t>\\</a:t>
            </a:r>
            <a:r>
              <a:rPr lang="en-GB" sz="1800" dirty="0"/>
              <a:t>) </a:t>
            </a:r>
            <a:r>
              <a:rPr lang="en-GB" sz="1800" dirty="0" smtClean="0"/>
              <a:t>is the command for a forced line break.</a:t>
            </a:r>
          </a:p>
          <a:p>
            <a:endParaRPr lang="en-GB" sz="1800" dirty="0"/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9A3434"/>
                </a:solidFill>
              </a:rPr>
              <a:t>\</a:t>
            </a:r>
            <a:r>
              <a:rPr lang="en-GB" sz="1800" dirty="0" err="1" smtClean="0">
                <a:solidFill>
                  <a:srgbClr val="9A3434"/>
                </a:solidFill>
              </a:rPr>
              <a:t>texttt</a:t>
            </a:r>
            <a:r>
              <a:rPr lang="en-GB" sz="1800" dirty="0" smtClean="0">
                <a:solidFill>
                  <a:srgbClr val="9A3434"/>
                </a:solidFill>
              </a:rPr>
              <a:t> </a:t>
            </a:r>
            <a:r>
              <a:rPr lang="en-GB" sz="1800" dirty="0" smtClean="0"/>
              <a:t>command formats the e-mail address using a mono-spaced font.</a:t>
            </a:r>
          </a:p>
          <a:p>
            <a:endParaRPr lang="en-GB" sz="1800" dirty="0"/>
          </a:p>
          <a:p>
            <a:r>
              <a:rPr lang="en-GB" sz="1800" dirty="0" smtClean="0"/>
              <a:t>The </a:t>
            </a:r>
            <a:r>
              <a:rPr lang="en-GB" sz="1800" dirty="0" smtClean="0">
                <a:solidFill>
                  <a:srgbClr val="9A3434"/>
                </a:solidFill>
              </a:rPr>
              <a:t>\today </a:t>
            </a:r>
            <a:r>
              <a:rPr lang="en-GB" sz="1800" dirty="0" smtClean="0"/>
              <a:t>command is used to insert the current date.</a:t>
            </a:r>
          </a:p>
          <a:p>
            <a:endParaRPr lang="en-GB" sz="1800" dirty="0"/>
          </a:p>
          <a:p>
            <a:r>
              <a:rPr lang="en-GB" sz="1800" dirty="0" smtClean="0"/>
              <a:t>To omit the date simply leave the braces empty.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\title{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author{</a:t>
            </a:r>
            <a:r>
              <a:rPr lang="en-GB" sz="14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Davison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Department of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Computer </a:t>
            </a:r>
            <a:r>
              <a:rPr lang="en-GB" sz="14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Engineering,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Prince of Songkla Universityl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</a:p>
          <a:p>
            <a:pPr marL="0" indent="0">
              <a:buNone/>
            </a:pPr>
            <a:r>
              <a:rPr lang="en-GB" sz="14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texttt{</a:t>
            </a:r>
            <a:r>
              <a:rPr lang="en-GB" sz="14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ad@fivedots.coe.psu.ac.th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\date{\</a:t>
            </a:r>
            <a:r>
              <a:rPr lang="en-GB" sz="14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today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maketitle</a:t>
            </a: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smtClean="0"/>
              <a:t>2.1 Title </a:t>
            </a:r>
            <a:r>
              <a:rPr lang="en-GB" sz="4000" b="1" dirty="0" smtClean="0"/>
              <a:t>Page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86300" y="415636"/>
            <a:ext cx="379268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Look at simple.tex</a:t>
            </a:r>
          </a:p>
          <a:p>
            <a:r>
              <a:rPr lang="en-US"/>
              <a:t>for a complete example</a:t>
            </a:r>
            <a:endParaRPr lang="th-TH" dirty="0" err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Appears at the top of the main body of the document, but before the other sections.</a:t>
            </a:r>
          </a:p>
          <a:p>
            <a:endParaRPr lang="en-GB" sz="2000" dirty="0"/>
          </a:p>
          <a:p>
            <a:r>
              <a:rPr lang="en-GB" sz="2000" dirty="0" smtClean="0"/>
              <a:t>Available for the article and </a:t>
            </a:r>
            <a:r>
              <a:rPr lang="en-GB" sz="2000" smtClean="0"/>
              <a:t>report classes</a:t>
            </a:r>
            <a:r>
              <a:rPr lang="en-GB" sz="2000" dirty="0" smtClean="0"/>
              <a:t>, not the book class.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8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documentclass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8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begin{</a:t>
            </a:r>
            <a:r>
              <a:rPr lang="en-GB" sz="18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en-GB" sz="18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8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800" b="1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begin{</a:t>
            </a:r>
            <a:r>
              <a:rPr lang="en-GB" sz="1800" b="1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n-GB" sz="1800" b="1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 is where you would write some nice abstract.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800" b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end{</a:t>
            </a:r>
            <a:r>
              <a:rPr lang="en-GB" sz="1800" b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n-GB" sz="1800" b="1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800" b="1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2.2. Abstract</a:t>
            </a:r>
            <a:endParaRPr lang="en-GB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Sections can be used to help structure a document to make it more readable.</a:t>
            </a:r>
          </a:p>
          <a:p>
            <a:endParaRPr lang="en-GB" sz="1800" dirty="0"/>
          </a:p>
          <a:p>
            <a:r>
              <a:rPr lang="en-GB" sz="1800" dirty="0" smtClean="0"/>
              <a:t>Think of these like chapters or section headings.</a:t>
            </a:r>
          </a:p>
          <a:p>
            <a:endParaRPr lang="en-GB" sz="1800" dirty="0"/>
          </a:p>
          <a:p>
            <a:r>
              <a:rPr lang="en-GB" sz="1800" dirty="0" smtClean="0"/>
              <a:t>Text placed in the brackets will appear as headings on the document.</a:t>
            </a:r>
          </a:p>
          <a:p>
            <a:endParaRPr lang="en-GB" sz="1800" dirty="0"/>
          </a:p>
          <a:p>
            <a:r>
              <a:rPr lang="en-GB" sz="1800" dirty="0" smtClean="0"/>
              <a:t>Sections are also useful when creating a contents page.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44650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documentclass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begin{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b="1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Introduction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text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  <a:r>
              <a:rPr lang="en-GB" sz="14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endParaRPr lang="en-GB" sz="1400" dirty="0">
              <a:solidFill>
                <a:srgbClr val="6161D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\section{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PhD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aims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b="1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subsection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Variation to the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b="1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subsubsection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Agent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Variations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subsubsection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Environment </a:t>
            </a:r>
            <a:r>
              <a:rPr lang="en-GB" sz="14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Variations</a:t>
            </a:r>
            <a:r>
              <a:rPr lang="en-GB" sz="14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4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14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2.3. Sections</a:t>
            </a:r>
            <a:endParaRPr lang="en-GB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1927225"/>
          </a:xfrm>
        </p:spPr>
        <p:txBody>
          <a:bodyPr>
            <a:noAutofit/>
          </a:bodyPr>
          <a:lstStyle/>
          <a:p>
            <a:r>
              <a:rPr lang="en-US" sz="2000"/>
              <a:t>Sometimes you don’t want to keep everything in one text file</a:t>
            </a:r>
          </a:p>
          <a:p>
            <a:r>
              <a:rPr lang="en-US" sz="2000" smtClean="0"/>
              <a:t>e.g.  </a:t>
            </a:r>
            <a:r>
              <a:rPr lang="en-US" sz="2000"/>
              <a:t>have one file per chapter, </a:t>
            </a:r>
            <a:r>
              <a:rPr lang="en-US" sz="2000" smtClean="0"/>
              <a:t>section</a:t>
            </a:r>
          </a:p>
          <a:p>
            <a:endParaRPr lang="en-US" sz="2000"/>
          </a:p>
          <a:p>
            <a:pPr marL="0" indent="0">
              <a:buNone/>
            </a:pPr>
            <a:r>
              <a:rPr lang="en-GB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2000" b="1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en-GB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/>
          </a:p>
          <a:p>
            <a:endParaRPr lang="en-US" sz="24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2.4. Multiple Files for One Doc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Simple.tex and simple.pdf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1439126"/>
            <a:ext cx="8959941" cy="482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3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Font styles</a:t>
            </a:r>
          </a:p>
          <a:p>
            <a:r>
              <a:rPr lang="en-US" sz="2800"/>
              <a:t>Special </a:t>
            </a:r>
            <a:r>
              <a:rPr lang="en-US" sz="2800" smtClean="0"/>
              <a:t>characters</a:t>
            </a:r>
          </a:p>
          <a:p>
            <a:r>
              <a:rPr lang="en-US" sz="2800" smtClean="0"/>
              <a:t>Lists</a:t>
            </a:r>
            <a:endParaRPr lang="en-US" sz="2800"/>
          </a:p>
          <a:p>
            <a:r>
              <a:rPr lang="en-US" sz="2800" smtClean="0"/>
              <a:t>Tables</a:t>
            </a:r>
          </a:p>
          <a:p>
            <a:r>
              <a:rPr lang="en-US" sz="2800" smtClean="0"/>
              <a:t>Figures</a:t>
            </a:r>
            <a:endParaRPr lang="en-US" sz="2800"/>
          </a:p>
          <a:p>
            <a:r>
              <a:rPr lang="en-US" sz="2800" smtClean="0"/>
              <a:t>Table of contents, tables, figures </a:t>
            </a:r>
            <a:endParaRPr lang="th-TH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Text Features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953" y="558800"/>
            <a:ext cx="5626100" cy="785813"/>
          </a:xfrm>
        </p:spPr>
        <p:txBody>
          <a:bodyPr/>
          <a:lstStyle/>
          <a:p>
            <a:r>
              <a:rPr lang="en-US" sz="3600" smtClean="0"/>
              <a:t>3.1. Font Style</a:t>
            </a:r>
            <a:endParaRPr lang="en-US" sz="360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6275" y="2120447"/>
            <a:ext cx="3895725" cy="202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\emph{text} – italicizes the text</a:t>
            </a:r>
          </a:p>
          <a:p>
            <a:pPr>
              <a:spcBef>
                <a:spcPct val="50000"/>
              </a:spcBef>
            </a:pPr>
            <a:r>
              <a:rPr lang="en-US" sz="1800"/>
              <a:t>\textbf{text} – bold face</a:t>
            </a:r>
          </a:p>
          <a:p>
            <a:pPr>
              <a:spcBef>
                <a:spcPct val="50000"/>
              </a:spcBef>
            </a:pPr>
            <a:r>
              <a:rPr lang="en-US" sz="1800"/>
              <a:t>\underline{text} - underline</a:t>
            </a:r>
          </a:p>
          <a:p>
            <a:pPr>
              <a:spcBef>
                <a:spcPct val="50000"/>
              </a:spcBef>
            </a:pPr>
            <a:r>
              <a:rPr lang="en-US" sz="1800"/>
              <a:t>\textsl{text} – slant</a:t>
            </a:r>
          </a:p>
          <a:p>
            <a:pPr>
              <a:spcBef>
                <a:spcPct val="50000"/>
              </a:spcBef>
            </a:pPr>
            <a:r>
              <a:rPr lang="en-US" sz="1800"/>
              <a:t>- And on and on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53835" y="4876574"/>
            <a:ext cx="8115300" cy="10064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When something is \emph{really}, \textbf{really} important, you can \underline{underline it}. If you \underline{\textbf{\emph{must do all three}}}, then you can nest them.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942975" y="1698172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Styles</a:t>
            </a:r>
          </a:p>
        </p:txBody>
      </p:sp>
    </p:spTree>
    <p:extLst>
      <p:ext uri="{BB962C8B-B14F-4D97-AF65-F5344CB8AC3E}">
        <p14:creationId xmlns:p14="http://schemas.microsoft.com/office/powerpoint/2010/main" val="25604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0" grpId="0" animBg="1"/>
      <p:bldP spid="28682" grpId="0" animBg="1"/>
      <p:bldP spid="286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1. What is Latex?</a:t>
            </a:r>
          </a:p>
          <a:p>
            <a:r>
              <a:rPr lang="en-US" sz="2800" smtClean="0"/>
              <a:t>2. Document Structure</a:t>
            </a:r>
          </a:p>
          <a:p>
            <a:r>
              <a:rPr lang="en-US" sz="2800" smtClean="0"/>
              <a:t>3. Text Features</a:t>
            </a:r>
          </a:p>
          <a:p>
            <a:r>
              <a:rPr lang="en-US" sz="2800" smtClean="0"/>
              <a:t>4. Packages</a:t>
            </a:r>
          </a:p>
          <a:p>
            <a:r>
              <a:rPr lang="en-US" sz="2800" smtClean="0"/>
              <a:t>5. Maths</a:t>
            </a:r>
          </a:p>
          <a:p>
            <a:r>
              <a:rPr lang="en-US" sz="2800" smtClean="0"/>
              <a:t>6. Beamer</a:t>
            </a:r>
          </a:p>
          <a:p>
            <a:r>
              <a:rPr lang="en-US" sz="2800" smtClean="0"/>
              <a:t>7. Bibliography</a:t>
            </a:r>
          </a:p>
          <a:p>
            <a:r>
              <a:rPr lang="en-US" sz="2800" smtClean="0"/>
              <a:t>8. More Information</a:t>
            </a:r>
          </a:p>
          <a:p>
            <a:endParaRPr lang="en-US" sz="2800" smtClean="0"/>
          </a:p>
          <a:p>
            <a:endParaRPr lang="th-TH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&amp; symbol is </a:t>
            </a:r>
            <a:r>
              <a:rPr lang="en-US" sz="2000" smtClean="0"/>
              <a:t>reserved so </a:t>
            </a:r>
            <a:r>
              <a:rPr lang="en-US" sz="2000"/>
              <a:t>use </a:t>
            </a:r>
            <a:r>
              <a:rPr lang="en-US" sz="20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\&amp;</a:t>
            </a:r>
          </a:p>
          <a:p>
            <a:r>
              <a:rPr lang="en-US" sz="2000"/>
              <a:t>% symbol is </a:t>
            </a:r>
            <a:r>
              <a:rPr lang="en-US" sz="2000" smtClean="0"/>
              <a:t>reserved so </a:t>
            </a:r>
            <a:r>
              <a:rPr lang="en-US" sz="2000"/>
              <a:t>use </a:t>
            </a:r>
            <a:r>
              <a:rPr lang="en-US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\%</a:t>
            </a:r>
          </a:p>
          <a:p>
            <a:endParaRPr lang="en-US" sz="200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/>
              <a:t>~ is a non-breaking space so use </a:t>
            </a:r>
            <a:r>
              <a:rPr lang="en-US" sz="20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~~</a:t>
            </a:r>
          </a:p>
          <a:p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3.2. Special Characters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763489"/>
            <a:ext cx="3886200" cy="4726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Description List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\item[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 1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\item[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\item[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 3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en-GB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 smtClean="0"/>
              <a:t>Nested Lists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\item </a:t>
            </a:r>
            <a:r>
              <a:rPr lang="en-GB" sz="20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\begin{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\item 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Nested item 1</a:t>
            </a:r>
            <a:b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\item 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Nested item 2</a:t>
            </a:r>
            <a:b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\end{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\item </a:t>
            </a:r>
            <a:r>
              <a:rPr lang="en-GB" sz="20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763489"/>
            <a:ext cx="3886200" cy="4726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Bulleted List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itemize</a:t>
            </a: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\item </a:t>
            </a:r>
            <a:r>
              <a:rPr lang="en-US" sz="18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\item </a:t>
            </a:r>
            <a:r>
              <a:rPr lang="en-US" sz="18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itemize</a:t>
            </a: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cs typeface="Courier New" panose="02070309020205020404" pitchFamily="49" charset="0"/>
              </a:rPr>
              <a:t>Numbered List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\item </a:t>
            </a:r>
            <a:r>
              <a:rPr lang="en-US" sz="18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\item </a:t>
            </a:r>
            <a:r>
              <a:rPr lang="en-US" sz="18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dirty="0">
              <a:solidFill>
                <a:srgbClr val="6161D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US" sz="18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en-US" sz="18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2800" dirty="0"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89" y="36512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smtClean="0"/>
              <a:t>3.3. Lists</a:t>
            </a:r>
            <a:endParaRPr lang="en-GB" sz="2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</a:t>
            </a:r>
            <a:r>
              <a:rPr lang="en-GB" sz="2000" dirty="0">
                <a:solidFill>
                  <a:srgbClr val="6161D2"/>
                </a:solidFill>
              </a:rPr>
              <a:t>table spec </a:t>
            </a:r>
            <a:r>
              <a:rPr lang="en-GB" sz="2000"/>
              <a:t>argument </a:t>
            </a:r>
            <a:r>
              <a:rPr lang="en-GB" sz="2000" smtClean="0"/>
              <a:t>is </a:t>
            </a:r>
            <a:r>
              <a:rPr lang="en-GB" sz="2000" dirty="0"/>
              <a:t>the alignment to be used in each column and the vertical lines to insert.</a:t>
            </a:r>
          </a:p>
          <a:p>
            <a:endParaRPr lang="en-GB" sz="2000" dirty="0">
              <a:cs typeface="Courier New" panose="02070309020205020404" pitchFamily="49" charset="0"/>
            </a:endParaRPr>
          </a:p>
          <a:p>
            <a:r>
              <a:rPr lang="en-GB" sz="2000" dirty="0"/>
              <a:t>The optional parameter </a:t>
            </a:r>
            <a:r>
              <a:rPr lang="en-GB" sz="2000" err="1">
                <a:solidFill>
                  <a:srgbClr val="C58A32"/>
                </a:solidFill>
              </a:rPr>
              <a:t>pos</a:t>
            </a:r>
            <a:r>
              <a:rPr lang="en-GB" sz="2000">
                <a:solidFill>
                  <a:srgbClr val="C58A32"/>
                </a:solidFill>
              </a:rPr>
              <a:t> </a:t>
            </a:r>
            <a:r>
              <a:rPr lang="en-GB" sz="2000" smtClean="0"/>
              <a:t>specifies </a:t>
            </a:r>
            <a:r>
              <a:rPr lang="en-GB" sz="2000" dirty="0"/>
              <a:t>the vertical position of the table relative </a:t>
            </a:r>
            <a:r>
              <a:rPr lang="en-GB" sz="2000"/>
              <a:t>to </a:t>
            </a:r>
            <a:r>
              <a:rPr lang="en-GB" sz="2000" smtClean="0"/>
              <a:t>the </a:t>
            </a:r>
            <a:r>
              <a:rPr lang="en-GB" sz="2000" dirty="0"/>
              <a:t>surrounding text.</a:t>
            </a:r>
            <a:endParaRPr lang="en-GB" sz="1800" dirty="0"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tabular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}[</a:t>
            </a:r>
            <a:r>
              <a:rPr lang="en-GB" sz="2000" err="1">
                <a:solidFill>
                  <a:srgbClr val="C58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GB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GB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spec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…table here…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20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tabular</a:t>
            </a:r>
            <a:r>
              <a:rPr lang="en-GB" sz="20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3.4. Tables</a:t>
            </a:r>
            <a:endParaRPr lang="en-GB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70" y="1554480"/>
            <a:ext cx="5299980" cy="17177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5562" y="1969324"/>
            <a:ext cx="1875743" cy="88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smtClean="0">
                <a:cs typeface="Courier New" panose="02070309020205020404" pitchFamily="49" charset="0"/>
              </a:rPr>
              <a:t>example </a:t>
            </a:r>
            <a:r>
              <a:rPr lang="en-GB" sz="2400" dirty="0" smtClean="0">
                <a:cs typeface="Courier New" panose="02070309020205020404" pitchFamily="49" charset="0"/>
              </a:rPr>
              <a:t>1:</a:t>
            </a:r>
            <a:endParaRPr lang="en-GB" sz="2400" dirty="0">
              <a:cs typeface="Courier New" panose="02070309020205020404" pitchFamily="49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68" y="4140926"/>
            <a:ext cx="5125926" cy="1554479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916139" y="4274555"/>
            <a:ext cx="2127507" cy="138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400" smtClean="0">
                <a:cs typeface="Courier New" panose="02070309020205020404" pitchFamily="49" charset="0"/>
              </a:rPr>
              <a:t>example 2:</a:t>
            </a:r>
            <a:endParaRPr lang="en-GB" sz="2400" dirty="0"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74" y="3683726"/>
            <a:ext cx="5366405" cy="24539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2317" y="4386216"/>
            <a:ext cx="1931564" cy="947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smtClean="0">
                <a:cs typeface="Courier New" panose="02070309020205020404" pitchFamily="49" charset="0"/>
              </a:rPr>
              <a:t>example </a:t>
            </a:r>
            <a:r>
              <a:rPr lang="en-GB" sz="2400" dirty="0" smtClean="0">
                <a:cs typeface="Courier New" panose="02070309020205020404" pitchFamily="49" charset="0"/>
              </a:rPr>
              <a:t>4:</a:t>
            </a:r>
            <a:endParaRPr lang="en-GB" sz="2400" dirty="0">
              <a:cs typeface="Courier New" panose="02070309020205020404" pitchFamily="49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81" y="523389"/>
            <a:ext cx="5233797" cy="1906426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902317" y="1416869"/>
            <a:ext cx="1931564" cy="1182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400" smtClean="0">
                <a:cs typeface="Courier New" panose="02070309020205020404" pitchFamily="49" charset="0"/>
              </a:rPr>
              <a:t>example 3:</a:t>
            </a:r>
            <a:endParaRPr lang="en-GB" sz="2400" dirty="0"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1" y="996188"/>
            <a:ext cx="4471365" cy="1837401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425726"/>
            <a:ext cx="4791075" cy="31131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14" y="1386018"/>
            <a:ext cx="1429066" cy="1068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326" y="3083182"/>
            <a:ext cx="394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describe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table </a:t>
            </a:r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columns: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81" y="1016686"/>
            <a:ext cx="1690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rgbClr val="C58A32"/>
                </a:solidFill>
              </a:rPr>
              <a:t>pos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8749" y="347876"/>
            <a:ext cx="3494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 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commands </a:t>
            </a:r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dirty="0">
                <a:solidFill>
                  <a:srgbClr val="6161D2"/>
                </a:solidFill>
              </a:rPr>
              <a:t>tabular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environment: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9666" y="35411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/>
              <a:t>Tables Online</a:t>
            </a:r>
            <a:endParaRPr lang="th-TH" sz="3600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2331" y="1217230"/>
            <a:ext cx="412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https://www.tablesgenerator.com/</a:t>
            </a:r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5" y="1586562"/>
            <a:ext cx="5964852" cy="503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64777" y="1689735"/>
            <a:ext cx="3200400" cy="4042954"/>
          </a:xfrm>
        </p:spPr>
        <p:txBody>
          <a:bodyPr>
            <a:normAutofit/>
          </a:bodyPr>
          <a:lstStyle/>
          <a:p>
            <a:r>
              <a:rPr lang="en-GB" sz="2000" smtClean="0"/>
              <a:t>Creates </a:t>
            </a:r>
            <a:r>
              <a:rPr lang="en-GB" sz="2000" dirty="0"/>
              <a:t>a figure </a:t>
            </a:r>
            <a:r>
              <a:rPr lang="en-GB" sz="2000"/>
              <a:t>that </a:t>
            </a:r>
            <a:r>
              <a:rPr lang="en-GB" sz="2000" smtClean="0"/>
              <a:t>floats in the text.</a:t>
            </a:r>
            <a:endParaRPr lang="en-GB" sz="2000" dirty="0" smtClean="0"/>
          </a:p>
          <a:p>
            <a:endParaRPr lang="en-GB" sz="2000" smtClean="0"/>
          </a:p>
          <a:p>
            <a:endParaRPr lang="en-GB" sz="2000"/>
          </a:p>
          <a:p>
            <a:endParaRPr lang="en-GB" sz="2000" dirty="0"/>
          </a:p>
          <a:p>
            <a:r>
              <a:rPr lang="en-GB" sz="2000"/>
              <a:t>The </a:t>
            </a:r>
            <a:r>
              <a:rPr lang="en-GB" sz="1400" smtClean="0">
                <a:solidFill>
                  <a:srgbClr val="F0A2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placement </a:t>
            </a:r>
            <a:r>
              <a:rPr lang="en-GB" sz="2000"/>
              <a:t>parameter </a:t>
            </a:r>
            <a:r>
              <a:rPr lang="en-GB" sz="2000" smtClean="0"/>
              <a:t>gives more control </a:t>
            </a:r>
            <a:r>
              <a:rPr lang="en-GB" sz="2000" dirty="0"/>
              <a:t>over </a:t>
            </a:r>
            <a:r>
              <a:rPr lang="en-GB" sz="2000"/>
              <a:t>where </a:t>
            </a:r>
            <a:r>
              <a:rPr lang="en-GB" sz="2000" smtClean="0"/>
              <a:t>floating figures </a:t>
            </a:r>
            <a:r>
              <a:rPr lang="en-GB" sz="2000" dirty="0"/>
              <a:t>are placed.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7546" y="1722399"/>
            <a:ext cx="4774735" cy="9677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</a:t>
            </a:r>
            <a:r>
              <a:rPr lang="en-GB" sz="16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}[</a:t>
            </a:r>
            <a:r>
              <a:rPr lang="en-GB" sz="1600" smtClean="0">
                <a:solidFill>
                  <a:srgbClr val="F0A2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placement</a:t>
            </a:r>
            <a:r>
              <a:rPr lang="en-GB" sz="16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figure contents ...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4686300" cy="1325563"/>
          </a:xfrm>
        </p:spPr>
        <p:txBody>
          <a:bodyPr/>
          <a:lstStyle/>
          <a:p>
            <a:r>
              <a:rPr lang="en-GB" sz="3600" b="1" smtClean="0"/>
              <a:t>3.5. Figures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3" y="2956254"/>
            <a:ext cx="5428584" cy="3490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193" y="3042910"/>
            <a:ext cx="918841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smtClean="0"/>
              <a:t>Placement</a:t>
            </a:r>
            <a:endParaRPr lang="th-TH" b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smtClean="0">
                <a:cs typeface="Courier New" panose="02070309020205020404" pitchFamily="49" charset="0"/>
              </a:rPr>
              <a:t>Include </a:t>
            </a:r>
            <a:r>
              <a:rPr lang="en-GB" sz="2000" dirty="0" smtClean="0">
                <a:cs typeface="Courier New" panose="02070309020205020404" pitchFamily="49" charset="0"/>
              </a:rPr>
              <a:t>a table </a:t>
            </a:r>
            <a:r>
              <a:rPr lang="en-GB" sz="2000" smtClean="0">
                <a:cs typeface="Courier New" panose="02070309020205020404" pitchFamily="49" charset="0"/>
              </a:rPr>
              <a:t>of contents by inserting the </a:t>
            </a:r>
            <a:r>
              <a:rPr lang="en-GB" sz="2000" dirty="0" smtClean="0">
                <a:cs typeface="Courier New" panose="02070309020205020404" pitchFamily="49" charset="0"/>
              </a:rPr>
              <a:t>following command where you would like your contents to appear in the document.</a:t>
            </a:r>
            <a:endParaRPr lang="en-GB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2000" dirty="0" err="1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tableofcontents</a:t>
            </a:r>
            <a:endParaRPr lang="en-GB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smtClean="0">
                <a:cs typeface="Courier New" panose="02070309020205020404" pitchFamily="49" charset="0"/>
              </a:rPr>
              <a:t>Include </a:t>
            </a:r>
            <a:r>
              <a:rPr lang="en-GB" sz="2000" dirty="0" smtClean="0">
                <a:cs typeface="Courier New" panose="02070309020205020404" pitchFamily="49" charset="0"/>
              </a:rPr>
              <a:t>a list of figures </a:t>
            </a:r>
            <a:r>
              <a:rPr lang="en-GB" sz="2000" smtClean="0">
                <a:cs typeface="Courier New" panose="02070309020205020404" pitchFamily="49" charset="0"/>
              </a:rPr>
              <a:t>or tables:</a:t>
            </a:r>
            <a:endParaRPr lang="en-GB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2000" dirty="0" err="1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listoffigures</a:t>
            </a:r>
            <a:endParaRPr lang="en-GB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2000" dirty="0" err="1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listoftables</a:t>
            </a:r>
            <a:endParaRPr lang="en-GB" sz="2000" dirty="0"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3.6. TOC</a:t>
            </a:r>
            <a:r>
              <a:rPr lang="en-GB" dirty="0" smtClean="0"/>
              <a:t>, LOF, LOT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7024" y="3511296"/>
            <a:ext cx="288950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See thesis.tex in the thesis/ example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7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0" y="1815290"/>
            <a:ext cx="6238285" cy="46247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4.  Packages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A typesetting system used to </a:t>
            </a:r>
            <a:r>
              <a:rPr lang="en-GB" sz="2100"/>
              <a:t>produce </a:t>
            </a:r>
            <a:r>
              <a:rPr lang="en-GB" sz="2100" smtClean="0"/>
              <a:t>academic </a:t>
            </a:r>
            <a:r>
              <a:rPr lang="en-GB" sz="2100" dirty="0"/>
              <a:t>documents.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GB" sz="2100" smtClean="0"/>
              <a:t>Good </a:t>
            </a:r>
            <a:r>
              <a:rPr lang="en-GB" sz="2100" dirty="0"/>
              <a:t>at </a:t>
            </a:r>
            <a:r>
              <a:rPr lang="en-GB" sz="2100"/>
              <a:t>handling </a:t>
            </a:r>
            <a:r>
              <a:rPr lang="en-GB" sz="2100" smtClean="0"/>
              <a:t>maths</a:t>
            </a:r>
            <a:r>
              <a:rPr lang="en-GB" sz="2100" dirty="0"/>
              <a:t>.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GB" sz="2100" dirty="0"/>
              <a:t>LaTeX is also good </a:t>
            </a:r>
            <a:r>
              <a:rPr lang="en-GB" sz="2100"/>
              <a:t>for </a:t>
            </a:r>
            <a:r>
              <a:rPr lang="en-GB" sz="2100" smtClean="0"/>
              <a:t>managing </a:t>
            </a:r>
            <a:r>
              <a:rPr lang="en-GB" sz="2100" dirty="0"/>
              <a:t>a </a:t>
            </a:r>
            <a:r>
              <a:rPr lang="en-GB" sz="2100"/>
              <a:t>bibliography</a:t>
            </a:r>
            <a:r>
              <a:rPr lang="en-GB" sz="2100" smtClean="0"/>
              <a:t>.</a:t>
            </a:r>
          </a:p>
          <a:p>
            <a:endParaRPr lang="en-GB" sz="2100"/>
          </a:p>
          <a:p>
            <a:r>
              <a:rPr lang="en-GB" sz="2100" smtClean="0"/>
              <a:t>Pronounced </a:t>
            </a:r>
            <a:r>
              <a:rPr lang="en-GB" sz="2100"/>
              <a:t>“lay-tech” or “</a:t>
            </a:r>
            <a:r>
              <a:rPr lang="en-GB" sz="2100" smtClean="0"/>
              <a:t>lah-tech”</a:t>
            </a:r>
            <a:endParaRPr lang="en-GB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1. What is LaTeX?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715282"/>
            <a:ext cx="7886700" cy="547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A comprehensive list </a:t>
            </a:r>
            <a:r>
              <a:rPr lang="en-GB" sz="1800" smtClean="0"/>
              <a:t>of packages: </a:t>
            </a:r>
            <a:r>
              <a:rPr lang="en-GB" sz="1800" dirty="0"/>
              <a:t>http://www.ctan.org</a:t>
            </a:r>
            <a:r>
              <a:rPr lang="en-GB" sz="1800" dirty="0" smtClean="0"/>
              <a:t>/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smtClean="0"/>
              <a:t>More </a:t>
            </a:r>
            <a:r>
              <a:rPr lang="en-GB" sz="1800" dirty="0" smtClean="0"/>
              <a:t>commonly </a:t>
            </a:r>
            <a:r>
              <a:rPr lang="en-GB" sz="1800" smtClean="0"/>
              <a:t>used packages:</a:t>
            </a:r>
            <a:endParaRPr lang="en-GB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9A3434"/>
                </a:solidFill>
              </a:rPr>
              <a:t>\</a:t>
            </a:r>
            <a:r>
              <a:rPr lang="en-US" sz="1800" dirty="0" err="1">
                <a:solidFill>
                  <a:srgbClr val="9A3434"/>
                </a:solidFill>
              </a:rPr>
              <a:t>usepackage</a:t>
            </a:r>
            <a:r>
              <a:rPr lang="en-US" sz="1800" dirty="0">
                <a:solidFill>
                  <a:srgbClr val="9A3434"/>
                </a:solidFill>
              </a:rPr>
              <a:t>{</a:t>
            </a:r>
            <a:r>
              <a:rPr lang="en-US" sz="1800" dirty="0" err="1">
                <a:solidFill>
                  <a:srgbClr val="6161D2"/>
                </a:solidFill>
              </a:rPr>
              <a:t>amsmath</a:t>
            </a:r>
            <a:r>
              <a:rPr lang="en-US" sz="1800">
                <a:solidFill>
                  <a:srgbClr val="9A3434"/>
                </a:solidFill>
              </a:rPr>
              <a:t>} </a:t>
            </a:r>
            <a:endParaRPr lang="en-US" sz="1800" smtClean="0"/>
          </a:p>
          <a:p>
            <a:pPr lvl="1">
              <a:lnSpc>
                <a:spcPct val="150000"/>
              </a:lnSpc>
            </a:pPr>
            <a:r>
              <a:rPr lang="en-US" sz="1600" smtClean="0"/>
              <a:t>for maths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9A3434"/>
                </a:solidFill>
              </a:rPr>
              <a:t>\</a:t>
            </a:r>
            <a:r>
              <a:rPr lang="en-US" sz="1800" dirty="0" err="1">
                <a:solidFill>
                  <a:srgbClr val="9A3434"/>
                </a:solidFill>
              </a:rPr>
              <a:t>usepackage</a:t>
            </a:r>
            <a:r>
              <a:rPr lang="en-US" sz="1800" dirty="0">
                <a:solidFill>
                  <a:srgbClr val="9A3434"/>
                </a:solidFill>
              </a:rPr>
              <a:t>{</a:t>
            </a:r>
            <a:r>
              <a:rPr lang="en-US" sz="1800" dirty="0" err="1">
                <a:solidFill>
                  <a:srgbClr val="6161D2"/>
                </a:solidFill>
              </a:rPr>
              <a:t>graphicx</a:t>
            </a:r>
            <a:r>
              <a:rPr lang="en-US" sz="1800">
                <a:solidFill>
                  <a:srgbClr val="9A3434"/>
                </a:solidFill>
              </a:rPr>
              <a:t>} </a:t>
            </a:r>
            <a:endParaRPr lang="en-US" sz="1800"/>
          </a:p>
          <a:p>
            <a:pPr lvl="1">
              <a:lnSpc>
                <a:spcPct val="150000"/>
              </a:lnSpc>
            </a:pPr>
            <a:r>
              <a:rPr lang="en-US" sz="1600" smtClean="0"/>
              <a:t>for </a:t>
            </a:r>
            <a:r>
              <a:rPr lang="en-US" sz="1600"/>
              <a:t>inserting </a:t>
            </a:r>
            <a:r>
              <a:rPr lang="en-US" sz="1600" smtClean="0"/>
              <a:t>figures</a:t>
            </a:r>
            <a:endParaRPr lang="en-US" sz="1600" i="1" dirty="0"/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9A3434"/>
                </a:solidFill>
              </a:rPr>
              <a:t>\</a:t>
            </a:r>
            <a:r>
              <a:rPr lang="en-US" sz="1800" dirty="0" err="1">
                <a:solidFill>
                  <a:srgbClr val="9A3434"/>
                </a:solidFill>
              </a:rPr>
              <a:t>usepackage</a:t>
            </a:r>
            <a:r>
              <a:rPr lang="en-US" sz="1800" dirty="0">
                <a:solidFill>
                  <a:srgbClr val="9A3434"/>
                </a:solidFill>
              </a:rPr>
              <a:t>[</a:t>
            </a:r>
            <a:r>
              <a:rPr lang="en-US" sz="1800" dirty="0">
                <a:solidFill>
                  <a:srgbClr val="6161D2"/>
                </a:solidFill>
              </a:rPr>
              <a:t>a4paper</a:t>
            </a:r>
            <a:r>
              <a:rPr lang="en-US" sz="1800" dirty="0">
                <a:solidFill>
                  <a:srgbClr val="9A3434"/>
                </a:solidFill>
              </a:rPr>
              <a:t>]{</a:t>
            </a:r>
            <a:r>
              <a:rPr lang="en-US" sz="1800" dirty="0">
                <a:solidFill>
                  <a:srgbClr val="6161D2"/>
                </a:solidFill>
              </a:rPr>
              <a:t>geometry</a:t>
            </a:r>
            <a:r>
              <a:rPr lang="en-US" sz="1800">
                <a:solidFill>
                  <a:srgbClr val="9A3434"/>
                </a:solidFill>
              </a:rPr>
              <a:t>} </a:t>
            </a:r>
            <a:endParaRPr lang="en-US" sz="1800"/>
          </a:p>
          <a:p>
            <a:pPr lvl="1">
              <a:lnSpc>
                <a:spcPct val="150000"/>
              </a:lnSpc>
            </a:pPr>
            <a:r>
              <a:rPr lang="en-US" sz="1600" smtClean="0"/>
              <a:t>adjust </a:t>
            </a:r>
            <a:r>
              <a:rPr lang="en-US" sz="1600" dirty="0"/>
              <a:t>margins of a certain page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9A3434"/>
                </a:solidFill>
              </a:rPr>
              <a:t>\</a:t>
            </a:r>
            <a:r>
              <a:rPr lang="en-US" sz="1800" dirty="0" err="1">
                <a:solidFill>
                  <a:srgbClr val="9A3434"/>
                </a:solidFill>
              </a:rPr>
              <a:t>usepackage</a:t>
            </a:r>
            <a:r>
              <a:rPr lang="en-US" sz="1800" dirty="0">
                <a:solidFill>
                  <a:srgbClr val="9A3434"/>
                </a:solidFill>
              </a:rPr>
              <a:t>{</a:t>
            </a:r>
            <a:r>
              <a:rPr lang="en-US" sz="1800" dirty="0" err="1">
                <a:solidFill>
                  <a:srgbClr val="6161D2"/>
                </a:solidFill>
              </a:rPr>
              <a:t>hyperref</a:t>
            </a:r>
            <a:r>
              <a:rPr lang="en-US" sz="1800">
                <a:solidFill>
                  <a:srgbClr val="9A3434"/>
                </a:solidFill>
              </a:rPr>
              <a:t>} </a:t>
            </a:r>
            <a:endParaRPr lang="en-US" sz="1800"/>
          </a:p>
          <a:p>
            <a:pPr lvl="1">
              <a:lnSpc>
                <a:spcPct val="150000"/>
              </a:lnSpc>
            </a:pPr>
            <a:r>
              <a:rPr lang="en-US" sz="1600" smtClean="0"/>
              <a:t>makes </a:t>
            </a:r>
            <a:r>
              <a:rPr lang="en-US" sz="1600" dirty="0"/>
              <a:t>citations “clickable” in the .pdf document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181725" y="1676400"/>
            <a:ext cx="2371725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MiKTeX will automatically download any packages that it needs to compile your document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3262" y="1841239"/>
            <a:ext cx="7981405" cy="12901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smtClean="0"/>
              <a:t>Pseudo </a:t>
            </a:r>
            <a:r>
              <a:rPr lang="en-GB" sz="2000"/>
              <a:t>code </a:t>
            </a:r>
            <a:r>
              <a:rPr lang="en-GB" sz="2000" smtClean="0"/>
              <a:t>using </a:t>
            </a:r>
            <a:r>
              <a:rPr lang="en-GB" sz="2000" dirty="0"/>
              <a:t>the </a:t>
            </a:r>
            <a:r>
              <a:rPr lang="en-GB" sz="2000">
                <a:solidFill>
                  <a:srgbClr val="6161D2"/>
                </a:solidFill>
              </a:rPr>
              <a:t>algorithm2e</a:t>
            </a:r>
            <a:r>
              <a:rPr lang="en-GB" sz="2000"/>
              <a:t> </a:t>
            </a:r>
            <a:r>
              <a:rPr lang="en-GB" sz="2000" smtClean="0"/>
              <a:t>package</a:t>
            </a:r>
            <a:endParaRPr lang="en-GB" sz="2000" dirty="0"/>
          </a:p>
          <a:p>
            <a:pPr marL="0" indent="0">
              <a:buNone/>
            </a:pPr>
            <a:r>
              <a:rPr lang="en-GB" sz="2000" smtClean="0"/>
              <a:t>Declare </a:t>
            </a:r>
            <a:r>
              <a:rPr lang="en-GB" sz="2000" dirty="0"/>
              <a:t>it in the </a:t>
            </a:r>
            <a:r>
              <a:rPr lang="en-GB" sz="2000"/>
              <a:t>preamble </a:t>
            </a:r>
            <a:r>
              <a:rPr lang="en-GB" sz="2000" smtClean="0"/>
              <a:t>with:</a:t>
            </a:r>
            <a:endParaRPr lang="en-GB" sz="2000" dirty="0"/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usepackage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C58A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}{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algorithm2e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4.1. Algorithms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3232380"/>
            <a:ext cx="3881665" cy="2503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50" y="3220745"/>
            <a:ext cx="4278772" cy="25039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52445" y="4195233"/>
            <a:ext cx="731520" cy="474879"/>
          </a:xfrm>
          <a:prstGeom prst="rightArrow">
            <a:avLst/>
          </a:prstGeom>
          <a:solidFill>
            <a:srgbClr val="F0A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smtClean="0"/>
              <a:t>1. T</a:t>
            </a:r>
            <a:r>
              <a:rPr lang="fr-FR" sz="1800" smtClean="0"/>
              <a:t>he </a:t>
            </a:r>
            <a:r>
              <a:rPr lang="fr-FR" sz="16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listings </a:t>
            </a:r>
            <a:r>
              <a:rPr lang="fr-FR" sz="1800" smtClean="0"/>
              <a:t>package</a:t>
            </a:r>
          </a:p>
          <a:p>
            <a:pPr lvl="1"/>
            <a:r>
              <a:rPr lang="en-GB" sz="16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usepackage{</a:t>
            </a:r>
            <a:r>
              <a:rPr lang="en-GB" sz="16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listings</a:t>
            </a:r>
            <a:r>
              <a:rPr lang="en-GB" sz="16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1600" smtClean="0"/>
              <a:t>see the listings1.tex example</a:t>
            </a:r>
            <a:endParaRPr lang="fr-FR" sz="1600"/>
          </a:p>
          <a:p>
            <a:endParaRPr lang="en-US" sz="1800" smtClean="0"/>
          </a:p>
          <a:p>
            <a:endParaRPr lang="en-US" sz="1800"/>
          </a:p>
          <a:p>
            <a:r>
              <a:rPr lang="en-US" sz="1800" smtClean="0"/>
              <a:t>2. T</a:t>
            </a:r>
            <a:r>
              <a:rPr lang="fr-FR" sz="1800" smtClean="0"/>
              <a:t>he </a:t>
            </a:r>
            <a:r>
              <a:rPr lang="fr-FR" sz="16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verbatim</a:t>
            </a:r>
            <a:r>
              <a:rPr lang="fr-FR" sz="1800" smtClean="0"/>
              <a:t> environment:</a:t>
            </a:r>
          </a:p>
          <a:p>
            <a:endParaRPr lang="fr-FR" sz="1800" smtClean="0"/>
          </a:p>
          <a:p>
            <a:pPr marL="0" indent="0">
              <a:buNone/>
            </a:pPr>
            <a:r>
              <a:rPr lang="fr-FR" sz="1800" smtClean="0"/>
              <a:t>\</a:t>
            </a:r>
            <a:r>
              <a:rPr lang="fr-FR" sz="1800"/>
              <a:t>begin{</a:t>
            </a:r>
            <a:r>
              <a:rPr lang="fr-FR" sz="16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verbatim</a:t>
            </a:r>
            <a:r>
              <a:rPr lang="fr-FR" sz="1800"/>
              <a:t>} </a:t>
            </a:r>
            <a:endParaRPr lang="fr-FR" sz="1800" smtClean="0"/>
          </a:p>
          <a:p>
            <a:pPr marL="0" indent="0">
              <a:buNone/>
            </a:pPr>
            <a:r>
              <a:rPr lang="fr-FR" sz="1800" smtClean="0"/>
              <a:t>your </a:t>
            </a:r>
            <a:r>
              <a:rPr lang="fr-FR" sz="1800"/>
              <a:t>code example </a:t>
            </a:r>
            <a:endParaRPr lang="fr-FR" sz="1800" smtClean="0"/>
          </a:p>
          <a:p>
            <a:pPr marL="0" indent="0">
              <a:buNone/>
            </a:pPr>
            <a:r>
              <a:rPr lang="fr-FR" sz="1800" smtClean="0"/>
              <a:t>\</a:t>
            </a:r>
            <a:r>
              <a:rPr lang="fr-FR" sz="1800"/>
              <a:t>end{</a:t>
            </a:r>
            <a:r>
              <a:rPr lang="fr-FR" sz="16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verbatim</a:t>
            </a:r>
            <a:r>
              <a:rPr lang="fr-FR" sz="1800"/>
              <a:t>} </a:t>
            </a:r>
            <a:endParaRPr lang="fr-FR" sz="1800" smtClean="0"/>
          </a:p>
          <a:p>
            <a:pPr marL="0" indent="0">
              <a:buNone/>
            </a:pPr>
            <a:endParaRPr lang="fr-FR" sz="1800"/>
          </a:p>
          <a:p>
            <a:endParaRPr lang="en-US" sz="1800"/>
          </a:p>
          <a:p>
            <a:r>
              <a:rPr lang="en-US" sz="1800" smtClean="0"/>
              <a:t>3. Add </a:t>
            </a:r>
            <a:r>
              <a:rPr lang="en-US" sz="1800"/>
              <a:t>inline code with {</a:t>
            </a:r>
            <a:r>
              <a:rPr lang="en-US" sz="16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\tt</a:t>
            </a:r>
            <a:r>
              <a:rPr lang="en-US" sz="1800"/>
              <a:t> code } or </a:t>
            </a:r>
            <a:r>
              <a:rPr lang="en-US" sz="16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\texttt</a:t>
            </a:r>
            <a:r>
              <a:rPr lang="en-US" sz="1800"/>
              <a:t>{ code }</a:t>
            </a:r>
          </a:p>
          <a:p>
            <a:pPr marL="0" indent="0">
              <a:buNone/>
            </a:pPr>
            <a:endParaRPr lang="th-TH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4.2. Showing Code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2500" y="1690691"/>
            <a:ext cx="6554125" cy="2301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usepackage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graphicx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6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includegraphics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image.png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6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includegraphics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F0A2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scale=0.5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]{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image.png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600" dirty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includegraphics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F0A22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width=2.5cm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]{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image.png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4322173" cy="1325563"/>
          </a:xfrm>
        </p:spPr>
        <p:txBody>
          <a:bodyPr>
            <a:normAutofit/>
          </a:bodyPr>
          <a:lstStyle/>
          <a:p>
            <a:r>
              <a:rPr lang="en-GB" sz="3600" b="1" smtClean="0"/>
              <a:t>4.3.  Graphics</a:t>
            </a:r>
            <a:endParaRPr lang="en-GB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cs typeface="Courier New" panose="02070309020205020404" pitchFamily="49" charset="0"/>
              </a:rPr>
              <a:t>For more complicated formulas you </a:t>
            </a:r>
            <a:r>
              <a:rPr lang="en-GB" sz="2000" smtClean="0">
                <a:cs typeface="Courier New" panose="02070309020205020404" pitchFamily="49" charset="0"/>
              </a:rPr>
              <a:t>should use:</a:t>
            </a:r>
            <a:endParaRPr lang="en-GB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600" dirty="0" err="1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usepackage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 err="1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amsmath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2000" dirty="0">
              <a:solidFill>
                <a:srgbClr val="9A3434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smtClean="0">
                <a:cs typeface="Courier New" panose="02070309020205020404" pitchFamily="49" charset="0"/>
              </a:rPr>
              <a:t>Inline maths: </a:t>
            </a:r>
            <a:endParaRPr lang="en-GB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b = c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0" indent="0">
              <a:buNone/>
            </a:pPr>
            <a:endParaRPr lang="en-GB" sz="2000" dirty="0">
              <a:solidFill>
                <a:srgbClr val="9A3434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smtClean="0">
                <a:cs typeface="Courier New" panose="02070309020205020404" pitchFamily="49" charset="0"/>
              </a:rPr>
              <a:t>Maths on its own line: </a:t>
            </a:r>
            <a:endParaRPr lang="en-GB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$$</a:t>
            </a: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b = c</a:t>
            </a:r>
            <a:r>
              <a:rPr lang="en-GB" sz="16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$$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5. Maths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038350" y="228600"/>
            <a:ext cx="499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Simply Math Formulas</a:t>
            </a:r>
            <a:r>
              <a:rPr lang="en-US" sz="3200"/>
              <a:t>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04950" y="5813425"/>
            <a:ext cx="36576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 \sum_{n=0}^\infty n$</a:t>
            </a: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438150" y="5457825"/>
          <a:ext cx="93186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3" imgW="317160" imgH="431640" progId="Equation.3">
                  <p:embed/>
                </p:oleObj>
              </mc:Choice>
              <mc:Fallback>
                <p:oleObj name="Equation" r:id="rId3" imgW="317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5457825"/>
                        <a:ext cx="93186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390650" y="1123950"/>
            <a:ext cx="123825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$x^2$</a:t>
            </a:r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654050" y="1098550"/>
          <a:ext cx="50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5" imgW="177480" imgH="203040" progId="Equation.3">
                  <p:embed/>
                </p:oleObj>
              </mc:Choice>
              <mc:Fallback>
                <p:oleObj name="Equation" r:id="rId5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098550"/>
                        <a:ext cx="5016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33413" y="1987550"/>
          <a:ext cx="5159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987550"/>
                        <a:ext cx="5159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447800" y="2038350"/>
            <a:ext cx="13335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$x_2$</a:t>
            </a: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450850" y="2882900"/>
          <a:ext cx="9128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9" imgW="279360" imgH="203040" progId="Equation.3">
                  <p:embed/>
                </p:oleObj>
              </mc:Choice>
              <mc:Fallback>
                <p:oleObj name="Equation" r:id="rId9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82900"/>
                        <a:ext cx="9128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409700" y="2955925"/>
            <a:ext cx="19050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$x^{n+2}$</a:t>
            </a:r>
          </a:p>
        </p:txBody>
      </p:sp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469900" y="3848100"/>
          <a:ext cx="8509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1" imgW="279360" imgH="228600" progId="Equation.3">
                  <p:embed/>
                </p:oleObj>
              </mc:Choice>
              <mc:Fallback>
                <p:oleObj name="Equation" r:id="rId11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848100"/>
                        <a:ext cx="8509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409700" y="3889375"/>
            <a:ext cx="192405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$x_{n+2}$</a:t>
            </a:r>
          </a:p>
        </p:txBody>
      </p:sp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495300" y="4735513"/>
          <a:ext cx="850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13" imgW="279360" imgH="241200" progId="Equation.3">
                  <p:embed/>
                </p:oleObj>
              </mc:Choice>
              <mc:Fallback>
                <p:oleObj name="Equation" r:id="rId13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35513"/>
                        <a:ext cx="850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428750" y="4822825"/>
            <a:ext cx="31242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$x_{n+2}^{n+2}$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191250" y="2932113"/>
            <a:ext cx="2647950" cy="519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$\frac{x^2}{y}$</a:t>
            </a:r>
          </a:p>
        </p:txBody>
      </p:sp>
      <p:graphicFrame>
        <p:nvGraphicFramePr>
          <p:cNvPr id="54291" name="Object 19"/>
          <p:cNvGraphicFramePr>
            <a:graphicFrameLocks noChangeAspect="1"/>
          </p:cNvGraphicFramePr>
          <p:nvPr/>
        </p:nvGraphicFramePr>
        <p:xfrm>
          <a:off x="5329238" y="2646363"/>
          <a:ext cx="5508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15" imgW="215640" imgH="444240" progId="Equation.3">
                  <p:embed/>
                </p:oleObj>
              </mc:Choice>
              <mc:Fallback>
                <p:oleObj name="Equation" r:id="rId15" imgW="215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2646363"/>
                        <a:ext cx="5508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5861050" y="5511800"/>
          <a:ext cx="10144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7" imgW="355320" imgH="279360" progId="Equation.3">
                  <p:embed/>
                </p:oleObj>
              </mc:Choice>
              <mc:Fallback>
                <p:oleObj name="Equation" r:id="rId17" imgW="355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5511800"/>
                        <a:ext cx="10144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7010400" y="5657850"/>
            <a:ext cx="169545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$\int xdx$</a:t>
            </a:r>
          </a:p>
        </p:txBody>
      </p:sp>
      <p:graphicFrame>
        <p:nvGraphicFramePr>
          <p:cNvPr id="54294" name="Object 22"/>
          <p:cNvGraphicFramePr>
            <a:graphicFrameLocks noChangeAspect="1"/>
          </p:cNvGraphicFramePr>
          <p:nvPr/>
        </p:nvGraphicFramePr>
        <p:xfrm>
          <a:off x="5391150" y="4040188"/>
          <a:ext cx="98425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9" imgW="355320" imgH="482400" progId="Equation.3">
                  <p:embed/>
                </p:oleObj>
              </mc:Choice>
              <mc:Fallback>
                <p:oleObj name="Equation" r:id="rId19" imgW="355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4040188"/>
                        <a:ext cx="984250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6515100" y="4365625"/>
            <a:ext cx="23622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$\int^t_0 xdx$</a:t>
            </a:r>
          </a:p>
        </p:txBody>
      </p:sp>
      <p:graphicFrame>
        <p:nvGraphicFramePr>
          <p:cNvPr id="54296" name="Object 24"/>
          <p:cNvGraphicFramePr>
            <a:graphicFrameLocks noChangeAspect="1"/>
          </p:cNvGraphicFramePr>
          <p:nvPr/>
        </p:nvGraphicFramePr>
        <p:xfrm>
          <a:off x="5099050" y="1009650"/>
          <a:ext cx="6731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21" imgW="241200" imgH="228600" progId="Equation.3">
                  <p:embed/>
                </p:oleObj>
              </mc:Choice>
              <mc:Fallback>
                <p:oleObj name="Equation" r:id="rId2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1009650"/>
                        <a:ext cx="6731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6229350" y="1066800"/>
            <a:ext cx="190500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$\sqrt{x}$</a:t>
            </a:r>
          </a:p>
        </p:txBody>
      </p:sp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4902200" y="1978025"/>
          <a:ext cx="11541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23" imgW="444240" imgH="228600" progId="Equation.3">
                  <p:embed/>
                </p:oleObj>
              </mc:Choice>
              <mc:Fallback>
                <p:oleObj name="Equation" r:id="rId23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78025"/>
                        <a:ext cx="11541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6267450" y="2000250"/>
            <a:ext cx="2533650" cy="519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$\sqrt[6]{n+3}$</a:t>
            </a:r>
          </a:p>
        </p:txBody>
      </p:sp>
      <p:graphicFrame>
        <p:nvGraphicFramePr>
          <p:cNvPr id="54303" name="Object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25" imgW="114120" imgH="215640" progId="Equation.3">
                  <p:embed/>
                </p:oleObj>
              </mc:Choice>
              <mc:Fallback>
                <p:oleObj name="Equation" r:id="rId2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4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animBg="1"/>
      <p:bldP spid="54280" grpId="0" animBg="1"/>
      <p:bldP spid="54283" grpId="0" animBg="1"/>
      <p:bldP spid="54285" grpId="0" animBg="1"/>
      <p:bldP spid="54287" grpId="0" animBg="1"/>
      <p:bldP spid="54289" grpId="0" animBg="1"/>
      <p:bldP spid="54290" grpId="0" animBg="1"/>
      <p:bldP spid="54293" grpId="0" animBg="1"/>
      <p:bldP spid="54295" grpId="0" animBg="1"/>
      <p:bldP spid="54298" grpId="0" animBg="1"/>
      <p:bldP spid="543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9" y="1562713"/>
            <a:ext cx="5030957" cy="269896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85404" y="678636"/>
            <a:ext cx="3735977" cy="645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cs typeface="Courier New" panose="02070309020205020404" pitchFamily="49" charset="0"/>
              </a:rPr>
              <a:t>Basic symbols: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 = ! / ( ) [ ] &lt; &gt; | </a:t>
            </a:r>
            <a:r>
              <a:rPr lang="en-GB" sz="160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GB" sz="16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GB" sz="1600" dirty="0">
              <a:solidFill>
                <a:srgbClr val="6161D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" y="4156812"/>
            <a:ext cx="6886601" cy="1192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6" y="5369099"/>
            <a:ext cx="5437620" cy="12904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/>
              <a:t>Online Equation Editor</a:t>
            </a:r>
            <a:endParaRPr lang="th-TH" sz="4000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130" y="1288974"/>
            <a:ext cx="3728906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https://latexeditor.lagrida.com/</a:t>
            </a:r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9" y="2191570"/>
            <a:ext cx="7685930" cy="3162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238082" y="1473640"/>
            <a:ext cx="506776" cy="806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8650" y="1508762"/>
            <a:ext cx="7840980" cy="2158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smtClean="0"/>
              <a:t>For maths separate from the text,  </a:t>
            </a:r>
            <a:r>
              <a:rPr lang="en-GB" sz="2000" dirty="0" smtClean="0"/>
              <a:t>it is best to use the </a:t>
            </a:r>
            <a:r>
              <a:rPr lang="en-GB" sz="1400" dirty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equation </a:t>
            </a:r>
            <a:r>
              <a:rPr lang="en-GB" sz="2000" smtClean="0"/>
              <a:t>environment.</a:t>
            </a:r>
          </a:p>
          <a:p>
            <a:pPr lvl="1"/>
            <a:r>
              <a:rPr lang="en-GB" sz="1775" smtClean="0"/>
              <a:t>another choice is \[ ... \]</a:t>
            </a:r>
            <a:endParaRPr lang="en-GB" sz="1775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smtClean="0"/>
              <a:t>This will </a:t>
            </a:r>
            <a:r>
              <a:rPr lang="en-GB" sz="2000" dirty="0" smtClean="0"/>
              <a:t>automatically number </a:t>
            </a:r>
            <a:r>
              <a:rPr lang="en-GB" sz="2000" smtClean="0"/>
              <a:t>your equations.</a:t>
            </a:r>
          </a:p>
          <a:p>
            <a:pPr marL="0" indent="0">
              <a:buNone/>
            </a:pPr>
            <a:r>
              <a:rPr lang="en-GB" sz="2000" smtClean="0"/>
              <a:t>You can also name an equation (e.g. </a:t>
            </a:r>
            <a:r>
              <a:rPr lang="en-GB" sz="2000" err="1" smtClean="0">
                <a:solidFill>
                  <a:srgbClr val="9F56E8"/>
                </a:solidFill>
              </a:rPr>
              <a:t>someequation</a:t>
            </a:r>
            <a:r>
              <a:rPr lang="en-GB" sz="2000" smtClean="0"/>
              <a:t> ) and refer </a:t>
            </a:r>
            <a:r>
              <a:rPr lang="en-GB" sz="2000" dirty="0" smtClean="0"/>
              <a:t>to </a:t>
            </a:r>
            <a:r>
              <a:rPr lang="en-GB" sz="2000" smtClean="0"/>
              <a:t>it in the text.</a:t>
            </a:r>
            <a:endParaRPr lang="en-GB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4" y="4456176"/>
            <a:ext cx="8697925" cy="159192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Advanced Maths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1625" y="431222"/>
            <a:ext cx="31718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Look at </a:t>
            </a:r>
            <a:r>
              <a:rPr lang="en-US" smtClean="0"/>
              <a:t>maths.tex</a:t>
            </a:r>
            <a:endParaRPr lang="en-US"/>
          </a:p>
          <a:p>
            <a:r>
              <a:rPr lang="en-US"/>
              <a:t>for a complete example</a:t>
            </a:r>
            <a:endParaRPr lang="th-TH" dirty="0" err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0118" y="1606964"/>
            <a:ext cx="7886700" cy="4704384"/>
          </a:xfrm>
        </p:spPr>
        <p:txBody>
          <a:bodyPr/>
          <a:lstStyle/>
          <a:p>
            <a:r>
              <a:rPr lang="en-US" smtClean="0"/>
              <a:t>A LaTex class for creating slide presentations.</a:t>
            </a:r>
          </a:p>
          <a:p>
            <a:pPr lvl="1"/>
            <a:r>
              <a:rPr lang="en-US" smtClean="0"/>
              <a:t>see the beamer/ example folder</a:t>
            </a:r>
          </a:p>
          <a:p>
            <a:pPr lvl="1"/>
            <a:r>
              <a:rPr lang="en-US"/>
              <a:t>the bext tutorial: https://</a:t>
            </a:r>
            <a:r>
              <a:rPr lang="en-US" smtClean="0"/>
              <a:t>www.overleaf.com/learn/latex/beamer</a:t>
            </a:r>
          </a:p>
          <a:p>
            <a:pPr lvl="1"/>
            <a:endParaRPr lang="en-US"/>
          </a:p>
          <a:p>
            <a:r>
              <a:rPr lang="en-US"/>
              <a:t>A minimal </a:t>
            </a:r>
            <a:r>
              <a:rPr lang="en-US" b="1" smtClean="0"/>
              <a:t>beamer</a:t>
            </a:r>
            <a:r>
              <a:rPr lang="en-US" smtClean="0"/>
              <a:t> presentation: </a:t>
            </a:r>
            <a:endParaRPr lang="en-US"/>
          </a:p>
          <a:p>
            <a:pPr marL="257175" lvl="1" indent="0">
              <a:buNone/>
            </a:pPr>
            <a:r>
              <a:rPr lang="en-US"/>
              <a:t>\documentclass{beamer} </a:t>
            </a:r>
            <a:endParaRPr lang="en-US" smtClean="0"/>
          </a:p>
          <a:p>
            <a:pPr marL="257175" lvl="1" indent="0">
              <a:buNone/>
            </a:pPr>
            <a:r>
              <a:rPr lang="en-US" smtClean="0"/>
              <a:t>\</a:t>
            </a:r>
            <a:r>
              <a:rPr lang="en-US"/>
              <a:t>usepackage[utf8]{inputenc} </a:t>
            </a:r>
            <a:endParaRPr lang="en-US" smtClean="0"/>
          </a:p>
          <a:p>
            <a:pPr marL="257175" lvl="1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\</a:t>
            </a:r>
            <a:r>
              <a:rPr lang="en-US" b="1">
                <a:solidFill>
                  <a:srgbClr val="0070C0"/>
                </a:solidFill>
              </a:rPr>
              <a:t>title{Sample title} </a:t>
            </a:r>
            <a:endParaRPr lang="en-US" b="1" smtClean="0">
              <a:solidFill>
                <a:srgbClr val="0070C0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\</a:t>
            </a:r>
            <a:r>
              <a:rPr lang="en-US" b="1">
                <a:solidFill>
                  <a:srgbClr val="0070C0"/>
                </a:solidFill>
              </a:rPr>
              <a:t>author{Anonymous} </a:t>
            </a:r>
            <a:endParaRPr lang="en-US" b="1" smtClean="0">
              <a:solidFill>
                <a:srgbClr val="0070C0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\</a:t>
            </a:r>
            <a:r>
              <a:rPr lang="en-US" b="1">
                <a:solidFill>
                  <a:srgbClr val="0070C0"/>
                </a:solidFill>
              </a:rPr>
              <a:t>institute{Overleaf} </a:t>
            </a:r>
            <a:endParaRPr lang="en-US" b="1" smtClean="0">
              <a:solidFill>
                <a:srgbClr val="0070C0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\</a:t>
            </a:r>
            <a:r>
              <a:rPr lang="en-US" b="1">
                <a:solidFill>
                  <a:srgbClr val="0070C0"/>
                </a:solidFill>
              </a:rPr>
              <a:t>date{2014} </a:t>
            </a:r>
          </a:p>
          <a:p>
            <a:pPr marL="257175" lvl="1" indent="0">
              <a:buNone/>
            </a:pPr>
            <a:r>
              <a:rPr lang="en-US" smtClean="0"/>
              <a:t>\</a:t>
            </a:r>
            <a:r>
              <a:rPr lang="en-US"/>
              <a:t>begin{document} </a:t>
            </a:r>
            <a:endParaRPr lang="en-US" smtClean="0"/>
          </a:p>
          <a:p>
            <a:pPr marL="257175" lvl="1" indent="0">
              <a:buNone/>
            </a:pPr>
            <a:r>
              <a:rPr lang="en-US" b="1" smtClean="0">
                <a:solidFill>
                  <a:srgbClr val="0070C0"/>
                </a:solidFill>
              </a:rPr>
              <a:t>\</a:t>
            </a:r>
            <a:r>
              <a:rPr lang="en-US" b="1">
                <a:solidFill>
                  <a:srgbClr val="0070C0"/>
                </a:solidFill>
              </a:rPr>
              <a:t>frame{\titlepage} </a:t>
            </a:r>
            <a:endParaRPr lang="en-US" b="1" smtClean="0">
              <a:solidFill>
                <a:srgbClr val="0070C0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chemeClr val="accent6"/>
                </a:solidFill>
              </a:rPr>
              <a:t>\</a:t>
            </a:r>
            <a:r>
              <a:rPr lang="en-US" b="1">
                <a:solidFill>
                  <a:schemeClr val="accent6"/>
                </a:solidFill>
              </a:rPr>
              <a:t>begin{frame} </a:t>
            </a:r>
            <a:endParaRPr lang="en-US" b="1" smtClean="0">
              <a:solidFill>
                <a:schemeClr val="accent6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chemeClr val="accent6"/>
                </a:solidFill>
              </a:rPr>
              <a:t>\</a:t>
            </a:r>
            <a:r>
              <a:rPr lang="en-US" b="1">
                <a:solidFill>
                  <a:schemeClr val="accent6"/>
                </a:solidFill>
              </a:rPr>
              <a:t>frametitle{Sample frame title} </a:t>
            </a:r>
            <a:endParaRPr lang="en-US" b="1" smtClean="0">
              <a:solidFill>
                <a:schemeClr val="accent6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chemeClr val="accent6"/>
                </a:solidFill>
              </a:rPr>
              <a:t>This </a:t>
            </a:r>
            <a:r>
              <a:rPr lang="en-US" b="1">
                <a:solidFill>
                  <a:schemeClr val="accent6"/>
                </a:solidFill>
              </a:rPr>
              <a:t>is a text in the first frame. This is a </a:t>
            </a:r>
            <a:r>
              <a:rPr lang="en-US" b="1" smtClean="0">
                <a:solidFill>
                  <a:schemeClr val="accent6"/>
                </a:solidFill>
              </a:rPr>
              <a:t/>
            </a:r>
            <a:br>
              <a:rPr lang="en-US" b="1" smtClean="0">
                <a:solidFill>
                  <a:schemeClr val="accent6"/>
                </a:solidFill>
              </a:rPr>
            </a:br>
            <a:r>
              <a:rPr lang="en-US" b="1" smtClean="0">
                <a:solidFill>
                  <a:schemeClr val="accent6"/>
                </a:solidFill>
              </a:rPr>
              <a:t>text </a:t>
            </a:r>
            <a:r>
              <a:rPr lang="en-US" b="1">
                <a:solidFill>
                  <a:schemeClr val="accent6"/>
                </a:solidFill>
              </a:rPr>
              <a:t>in the first frame. This is a text in the first frame. </a:t>
            </a:r>
            <a:endParaRPr lang="en-US" b="1" smtClean="0">
              <a:solidFill>
                <a:schemeClr val="accent6"/>
              </a:solidFill>
            </a:endParaRPr>
          </a:p>
          <a:p>
            <a:pPr marL="257175" lvl="1" indent="0">
              <a:buNone/>
            </a:pPr>
            <a:r>
              <a:rPr lang="en-US" b="1" smtClean="0">
                <a:solidFill>
                  <a:schemeClr val="accent6"/>
                </a:solidFill>
              </a:rPr>
              <a:t>\</a:t>
            </a:r>
            <a:r>
              <a:rPr lang="en-US" b="1">
                <a:solidFill>
                  <a:schemeClr val="accent6"/>
                </a:solidFill>
              </a:rPr>
              <a:t>end{frame} </a:t>
            </a:r>
            <a:endParaRPr lang="en-US" b="1" smtClean="0">
              <a:solidFill>
                <a:schemeClr val="accent6"/>
              </a:solidFill>
            </a:endParaRPr>
          </a:p>
          <a:p>
            <a:pPr marL="257175" lvl="1" indent="0">
              <a:buNone/>
            </a:pPr>
            <a:r>
              <a:rPr lang="en-US" smtClean="0"/>
              <a:t>\</a:t>
            </a:r>
            <a:r>
              <a:rPr lang="en-US"/>
              <a:t>end{document} </a:t>
            </a:r>
          </a:p>
          <a:p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Beamer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50" name="Picture 2" descr="BeamerExamp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04" y="2569609"/>
            <a:ext cx="4439167" cy="33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65" y="167425"/>
            <a:ext cx="7498080" cy="1143000"/>
          </a:xfrm>
        </p:spPr>
        <p:txBody>
          <a:bodyPr/>
          <a:lstStyle/>
          <a:p>
            <a:r>
              <a:rPr lang="en-US" dirty="0"/>
              <a:t>Where do I get </a:t>
            </a:r>
            <a:r>
              <a:rPr lang="en-US" dirty="0" err="1"/>
              <a:t>LaTeX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865" y="1797626"/>
            <a:ext cx="7848600" cy="4459359"/>
          </a:xfrm>
        </p:spPr>
        <p:txBody>
          <a:bodyPr>
            <a:normAutofit lnSpcReduction="10000"/>
          </a:bodyPr>
          <a:lstStyle/>
          <a:p>
            <a:r>
              <a:rPr lang="en-US" sz="2600" smtClean="0"/>
              <a:t>You </a:t>
            </a:r>
            <a:r>
              <a:rPr lang="en-US" sz="2600" dirty="0"/>
              <a:t>will </a:t>
            </a:r>
            <a:r>
              <a:rPr lang="en-US" sz="2600"/>
              <a:t>need a LaTeX compiler </a:t>
            </a:r>
            <a:r>
              <a:rPr lang="en-US" sz="2600" smtClean="0"/>
              <a:t>and editor</a:t>
            </a:r>
          </a:p>
          <a:p>
            <a:endParaRPr lang="en-US" sz="2600"/>
          </a:p>
          <a:p>
            <a:r>
              <a:rPr lang="en-US" sz="2400" b="1" smtClean="0">
                <a:solidFill>
                  <a:srgbClr val="FF0000"/>
                </a:solidFill>
              </a:rPr>
              <a:t>MiKTeX</a:t>
            </a:r>
            <a:r>
              <a:rPr lang="en-US" sz="2400" smtClean="0"/>
              <a:t>, a </a:t>
            </a:r>
            <a:r>
              <a:rPr lang="en-US" sz="2400"/>
              <a:t>popular LaTeX </a:t>
            </a:r>
            <a:r>
              <a:rPr lang="en-US" sz="2400" smtClean="0"/>
              <a:t>compiler:</a:t>
            </a:r>
          </a:p>
          <a:p>
            <a:pPr lvl="1"/>
            <a:r>
              <a:rPr lang="en-US" sz="2150">
                <a:latin typeface="Courier New" pitchFamily="49" charset="0"/>
                <a:cs typeface="Courier New" pitchFamily="49" charset="0"/>
              </a:rPr>
              <a:t>http://miktex.org/download</a:t>
            </a:r>
          </a:p>
          <a:p>
            <a:pPr lvl="1"/>
            <a:r>
              <a:rPr lang="en-US" sz="2150" smtClean="0"/>
              <a:t>install first; let it install updates</a:t>
            </a:r>
            <a:endParaRPr lang="en-US" sz="2150" dirty="0"/>
          </a:p>
          <a:p>
            <a:endParaRPr lang="en-US" sz="2600" smtClean="0"/>
          </a:p>
          <a:p>
            <a:endParaRPr lang="en-US" sz="2600" dirty="0"/>
          </a:p>
          <a:p>
            <a:r>
              <a:rPr lang="en-US" sz="2600" b="1" smtClean="0"/>
              <a:t>TeXstudio</a:t>
            </a:r>
            <a:r>
              <a:rPr lang="en-US" sz="2600" smtClean="0"/>
              <a:t>, a popular LaTex editor:</a:t>
            </a:r>
          </a:p>
          <a:p>
            <a:pPr lvl="1">
              <a:lnSpc>
                <a:spcPct val="100000"/>
              </a:lnSpc>
            </a:pPr>
            <a:r>
              <a:rPr lang="en-US" sz="2150">
                <a:latin typeface="Courier New" pitchFamily="49" charset="0"/>
                <a:cs typeface="Courier New" pitchFamily="49" charset="0"/>
              </a:rPr>
              <a:t>https://www.texstudio.org/</a:t>
            </a:r>
            <a:endParaRPr lang="en-US" sz="21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9285" y="3777343"/>
            <a:ext cx="529045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http://fivedots.coe.psu.ac.th/Software.coe</a:t>
            </a:r>
            <a:r>
              <a:rPr lang="en-US" smtClean="0"/>
              <a:t>/</a:t>
            </a:r>
            <a:br>
              <a:rPr lang="en-US" smtClean="0"/>
            </a:br>
            <a:r>
              <a:rPr lang="en-US" smtClean="0"/>
              <a:t>Seminar_II/basic-miktex-2.9.7269-x64.exe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1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smtClean="0">
                <a:cs typeface="Courier New" panose="02070309020205020404" pitchFamily="49" charset="0"/>
              </a:rPr>
              <a:t>Two </a:t>
            </a:r>
            <a:r>
              <a:rPr lang="en-GB" sz="2000" dirty="0" smtClean="0">
                <a:cs typeface="Courier New" panose="02070309020205020404" pitchFamily="49" charset="0"/>
              </a:rPr>
              <a:t>main ways to include </a:t>
            </a:r>
            <a:r>
              <a:rPr lang="en-GB" sz="2000" smtClean="0">
                <a:cs typeface="Courier New" panose="02070309020205020404" pitchFamily="49" charset="0"/>
              </a:rPr>
              <a:t>a bibliography.</a:t>
            </a:r>
            <a:endParaRPr lang="en-GB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>
              <a:cs typeface="Courier New" panose="02070309020205020404" pitchFamily="49" charset="0"/>
            </a:endParaRPr>
          </a:p>
          <a:p>
            <a:r>
              <a:rPr lang="en-GB" sz="2000">
                <a:cs typeface="Courier New" panose="02070309020205020404" pitchFamily="49" charset="0"/>
              </a:rPr>
              <a:t>1. </a:t>
            </a:r>
            <a:r>
              <a:rPr lang="en-GB" sz="2000" smtClean="0">
                <a:cs typeface="Courier New" panose="02070309020205020404" pitchFamily="49" charset="0"/>
              </a:rPr>
              <a:t>For short documents , </a:t>
            </a:r>
            <a:r>
              <a:rPr lang="en-GB" sz="2000">
                <a:cs typeface="Courier New" panose="02070309020205020404" pitchFamily="49" charset="0"/>
              </a:rPr>
              <a:t>embed the references in the </a:t>
            </a:r>
            <a:r>
              <a:rPr lang="en-GB" sz="2000" smtClean="0">
                <a:cs typeface="Courier New" panose="02070309020205020404" pitchFamily="49" charset="0"/>
              </a:rPr>
              <a:t>file.</a:t>
            </a:r>
          </a:p>
          <a:p>
            <a:endParaRPr lang="en-GB" sz="2000">
              <a:cs typeface="Courier New" panose="02070309020205020404" pitchFamily="49" charset="0"/>
            </a:endParaRPr>
          </a:p>
          <a:p>
            <a:r>
              <a:rPr lang="en-GB" sz="2000" smtClean="0">
                <a:cs typeface="Courier New" panose="02070309020205020404" pitchFamily="49" charset="0"/>
              </a:rPr>
              <a:t>2. You </a:t>
            </a:r>
            <a:r>
              <a:rPr lang="en-GB" sz="2000" dirty="0" smtClean="0">
                <a:cs typeface="Courier New" panose="02070309020205020404" pitchFamily="49" charset="0"/>
              </a:rPr>
              <a:t>can </a:t>
            </a:r>
            <a:r>
              <a:rPr lang="en-GB" sz="2000" smtClean="0">
                <a:cs typeface="Courier New" panose="02070309020205020404" pitchFamily="49" charset="0"/>
              </a:rPr>
              <a:t>store refs in </a:t>
            </a:r>
            <a:r>
              <a:rPr lang="en-GB" sz="2000" dirty="0" smtClean="0">
                <a:cs typeface="Courier New" panose="02070309020205020404" pitchFamily="49" charset="0"/>
              </a:rPr>
              <a:t>an external </a:t>
            </a:r>
            <a:r>
              <a:rPr lang="en-GB" sz="2000" dirty="0" err="1" smtClean="0">
                <a:cs typeface="Courier New" panose="02070309020205020404" pitchFamily="49" charset="0"/>
              </a:rPr>
              <a:t>BibTeX</a:t>
            </a:r>
            <a:r>
              <a:rPr lang="en-GB" sz="2000" dirty="0" smtClean="0">
                <a:cs typeface="Courier New" panose="02070309020205020404" pitchFamily="49" charset="0"/>
              </a:rPr>
              <a:t> file and then link to them via </a:t>
            </a:r>
            <a:r>
              <a:rPr lang="en-GB" sz="2000" smtClean="0">
                <a:cs typeface="Courier New" panose="02070309020205020404" pitchFamily="49" charset="0"/>
              </a:rPr>
              <a:t>a command.</a:t>
            </a:r>
          </a:p>
          <a:p>
            <a:pPr lvl="1"/>
            <a:r>
              <a:rPr lang="en-GB" sz="1775" smtClean="0">
                <a:cs typeface="Courier New" panose="02070309020205020404" pitchFamily="49" charset="0"/>
              </a:rPr>
              <a:t>For more information, visit http://</a:t>
            </a:r>
            <a:r>
              <a:rPr lang="en-US" sz="1775" smtClean="0"/>
              <a:t>www.bibtex.org</a:t>
            </a:r>
            <a:endParaRPr lang="en-US" sz="1775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7. Bibliography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026" y="1183551"/>
            <a:ext cx="3886200" cy="5288689"/>
          </a:xfrm>
        </p:spPr>
        <p:txBody>
          <a:bodyPr>
            <a:noAutofit/>
          </a:bodyPr>
          <a:lstStyle/>
          <a:p>
            <a:r>
              <a:rPr lang="en-GB" sz="2000" dirty="0" smtClean="0"/>
              <a:t>Place all of your references in separate </a:t>
            </a:r>
            <a:r>
              <a:rPr lang="en-GB" sz="2000" dirty="0" smtClean="0">
                <a:solidFill>
                  <a:srgbClr val="6161D2"/>
                </a:solidFill>
              </a:rPr>
              <a:t>\</a:t>
            </a:r>
            <a:r>
              <a:rPr lang="en-GB" sz="2000" dirty="0" err="1" smtClean="0">
                <a:solidFill>
                  <a:srgbClr val="6161D2"/>
                </a:solidFill>
              </a:rPr>
              <a:t>bibitems</a:t>
            </a:r>
            <a:r>
              <a:rPr lang="en-GB" sz="2000" dirty="0" smtClean="0">
                <a:solidFill>
                  <a:srgbClr val="6161D2"/>
                </a:solidFill>
              </a:rPr>
              <a:t>.</a:t>
            </a:r>
          </a:p>
          <a:p>
            <a:endParaRPr lang="en-GB" sz="2000" dirty="0" smtClean="0">
              <a:solidFill>
                <a:srgbClr val="6161D2"/>
              </a:solidFill>
            </a:endParaRPr>
          </a:p>
          <a:p>
            <a:r>
              <a:rPr lang="en-GB" sz="2000" dirty="0" smtClean="0"/>
              <a:t>Then place all of these inside of </a:t>
            </a:r>
            <a:r>
              <a:rPr lang="en-GB" sz="2000" dirty="0" err="1" smtClean="0">
                <a:solidFill>
                  <a:srgbClr val="6161D2"/>
                </a:solidFill>
              </a:rPr>
              <a:t>thebibliography</a:t>
            </a:r>
            <a:r>
              <a:rPr lang="en-GB" sz="2000" dirty="0" smtClean="0">
                <a:solidFill>
                  <a:srgbClr val="6161D2"/>
                </a:solidFill>
              </a:rPr>
              <a:t> </a:t>
            </a:r>
            <a:r>
              <a:rPr lang="en-GB" sz="2000" dirty="0" smtClean="0"/>
              <a:t>environment.</a:t>
            </a:r>
          </a:p>
          <a:p>
            <a:endParaRPr lang="en-GB" sz="2000" dirty="0"/>
          </a:p>
          <a:p>
            <a:r>
              <a:rPr lang="en-GB" sz="2000" dirty="0" smtClean="0"/>
              <a:t>Usually placed at </a:t>
            </a:r>
            <a:r>
              <a:rPr lang="en-GB" sz="2000" smtClean="0"/>
              <a:t>the end of the document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Refer to the item in your </a:t>
            </a:r>
            <a:r>
              <a:rPr lang="en-GB" sz="2000" smtClean="0"/>
              <a:t>text with </a:t>
            </a:r>
            <a:r>
              <a:rPr lang="en-GB" sz="2000" smtClean="0">
                <a:solidFill>
                  <a:srgbClr val="9A3434"/>
                </a:solidFill>
              </a:rPr>
              <a:t>\cite{</a:t>
            </a:r>
            <a:r>
              <a:rPr lang="en-GB" sz="2000" smtClean="0">
                <a:solidFill>
                  <a:srgbClr val="6161D2"/>
                </a:solidFill>
              </a:rPr>
              <a:t>Davison20</a:t>
            </a:r>
            <a:r>
              <a:rPr lang="en-GB" sz="2000" smtClean="0">
                <a:solidFill>
                  <a:srgbClr val="9A3434"/>
                </a:solidFill>
              </a:rPr>
              <a:t>}</a:t>
            </a:r>
            <a:endParaRPr lang="en-GB" sz="2000" dirty="0">
              <a:solidFill>
                <a:srgbClr val="9A34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992" y="1704736"/>
            <a:ext cx="4434322" cy="3229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\begin{</a:t>
            </a:r>
            <a:r>
              <a:rPr lang="en-GB" sz="1800" dirty="0" err="1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thebibliography</a:t>
            </a:r>
            <a:r>
              <a:rPr lang="en-GB" sz="18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}{</a:t>
            </a:r>
            <a:r>
              <a:rPr lang="en-GB" sz="18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</a:t>
            </a:r>
            <a:r>
              <a:rPr lang="en-GB" sz="18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800" dirty="0" smtClean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\bibitem{</a:t>
            </a:r>
            <a:r>
              <a:rPr lang="en-GB" sz="18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Davison20</a:t>
            </a:r>
            <a:r>
              <a:rPr lang="en-GB" sz="18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 smtClean="0">
              <a:solidFill>
                <a:srgbClr val="9A343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Davison.</a:t>
            </a:r>
            <a:endParaRPr lang="en-GB" sz="1800" dirty="0" smtClean="0">
              <a:solidFill>
                <a:srgbClr val="6161D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Introduction to LaTeX.</a:t>
            </a:r>
          </a:p>
          <a:p>
            <a:pPr marL="0" indent="0">
              <a:buNone/>
            </a:pPr>
            <a:r>
              <a:rPr lang="en-GB" sz="18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\emph{</a:t>
            </a:r>
            <a:r>
              <a:rPr lang="en-GB" sz="18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Seminar II</a:t>
            </a:r>
            <a:r>
              <a:rPr lang="en-GB" sz="180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  <a:r>
              <a:rPr lang="en-GB" sz="1800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6161D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\end{</a:t>
            </a:r>
            <a:r>
              <a:rPr lang="en-GB" sz="1800" dirty="0" err="1" smtClean="0">
                <a:solidFill>
                  <a:srgbClr val="6161D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thebibliography</a:t>
            </a:r>
            <a:r>
              <a:rPr lang="en-GB" sz="1800" dirty="0" smtClean="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8.1. Bibtex in a Separate File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62300"/>
          </a:xfrm>
        </p:spPr>
        <p:txBody>
          <a:bodyPr>
            <a:noAutofit/>
          </a:bodyPr>
          <a:lstStyle/>
          <a:p>
            <a:pPr fontAlgn="base"/>
            <a:r>
              <a:rPr lang="en-US" sz="2000" smtClean="0"/>
              <a:t>Look at</a:t>
            </a:r>
            <a:r>
              <a:rPr lang="en-US" sz="2000"/>
              <a:t> </a:t>
            </a:r>
            <a:r>
              <a:rPr lang="en-US" sz="2000" b="1" smtClean="0"/>
              <a:t>simpleB.tex</a:t>
            </a:r>
            <a:r>
              <a:rPr lang="en-US" sz="2000" dirty="0"/>
              <a:t> and</a:t>
            </a:r>
            <a:r>
              <a:rPr lang="en-US" sz="2000"/>
              <a:t> </a:t>
            </a:r>
            <a:r>
              <a:rPr lang="en-US" sz="2000" b="1" smtClean="0"/>
              <a:t>simpleB.bib</a:t>
            </a:r>
            <a:endParaRPr lang="en-US" sz="2000"/>
          </a:p>
          <a:p>
            <a:pPr lvl="1" fontAlgn="base"/>
            <a:r>
              <a:rPr lang="en-US" sz="1775" smtClean="0"/>
              <a:t>you can open the bib file in any text editor</a:t>
            </a:r>
          </a:p>
          <a:p>
            <a:pPr lvl="1" fontAlgn="base"/>
            <a:endParaRPr lang="en-US" sz="1775" smtClean="0"/>
          </a:p>
          <a:p>
            <a:pPr fontAlgn="base"/>
            <a:r>
              <a:rPr lang="en-US" sz="2000" smtClean="0"/>
              <a:t>Open simpleB.tex in the Latex editor, and compile as normal.</a:t>
            </a:r>
          </a:p>
          <a:p>
            <a:pPr fontAlgn="base"/>
            <a:endParaRPr lang="en-US" sz="2000" smtClean="0"/>
          </a:p>
          <a:p>
            <a:pPr fontAlgn="base"/>
            <a:r>
              <a:rPr lang="en-US" sz="2000" smtClean="0"/>
              <a:t>The LaTeX file links to the bib file at the end of the document:</a:t>
            </a:r>
          </a:p>
          <a:p>
            <a:pPr marL="0" indent="0" fontAlgn="base">
              <a:buNone/>
            </a:pPr>
            <a:r>
              <a:rPr lang="en-US" sz="18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\bibliographystyle</a:t>
            </a:r>
            <a:r>
              <a:rPr lang="en-US" sz="2000"/>
              <a:t>{abbrv}</a:t>
            </a:r>
          </a:p>
          <a:p>
            <a:pPr marL="0" indent="0" fontAlgn="base">
              <a:buNone/>
            </a:pPr>
            <a:r>
              <a:rPr lang="en-US" sz="1800">
                <a:solidFill>
                  <a:srgbClr val="9A343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\bibliography</a:t>
            </a:r>
            <a:r>
              <a:rPr lang="en-US" sz="2000"/>
              <a:t>{simpleB}</a:t>
            </a:r>
          </a:p>
          <a:p>
            <a:pPr fontAlgn="base"/>
            <a:endParaRPr lang="en-US" sz="2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Bibtex Data Online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8299" y="1272181"/>
            <a:ext cx="3767769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http://www.bibtexsearch.com/</a:t>
            </a:r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56" y="1899000"/>
            <a:ext cx="5342722" cy="4612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6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smtClean="0">
                <a:cs typeface="Courier New" panose="02070309020205020404" pitchFamily="49" charset="0"/>
              </a:rPr>
              <a:t>Each publisher has its own set of rules and templates:</a:t>
            </a:r>
          </a:p>
          <a:p>
            <a:endParaRPr lang="en-GB" sz="2000" smtClean="0">
              <a:cs typeface="Courier New" panose="02070309020205020404" pitchFamily="49" charset="0"/>
            </a:endParaRPr>
          </a:p>
          <a:p>
            <a:pPr lvl="1"/>
            <a:r>
              <a:rPr lang="en-GB" sz="1775">
                <a:cs typeface="Courier New" panose="02070309020205020404" pitchFamily="49" charset="0"/>
              </a:rPr>
              <a:t>https://</a:t>
            </a:r>
            <a:r>
              <a:rPr lang="en-GB" sz="1775" smtClean="0">
                <a:cs typeface="Courier New" panose="02070309020205020404" pitchFamily="49" charset="0"/>
              </a:rPr>
              <a:t>www.acm.org/publications/proceedings-template</a:t>
            </a:r>
          </a:p>
          <a:p>
            <a:pPr lvl="1"/>
            <a:endParaRPr lang="en-GB" sz="1775" smtClean="0">
              <a:cs typeface="Courier New" panose="02070309020205020404" pitchFamily="49" charset="0"/>
            </a:endParaRPr>
          </a:p>
          <a:p>
            <a:pPr lvl="1"/>
            <a:r>
              <a:rPr lang="en-GB" sz="1775">
                <a:cs typeface="Courier New" panose="02070309020205020404" pitchFamily="49" charset="0"/>
              </a:rPr>
              <a:t>https://</a:t>
            </a:r>
            <a:r>
              <a:rPr lang="en-GB" sz="1775" smtClean="0">
                <a:cs typeface="Courier New" panose="02070309020205020404" pitchFamily="49" charset="0"/>
              </a:rPr>
              <a:t>www.ieee.org/conferences/publishing/templates.html</a:t>
            </a:r>
          </a:p>
          <a:p>
            <a:pPr lvl="1"/>
            <a:r>
              <a:rPr lang="en-GB" sz="1775">
                <a:cs typeface="Courier New" panose="02070309020205020404" pitchFamily="49" charset="0"/>
              </a:rPr>
              <a:t>https://journals.ieeeauthorcenter.ieee.org/create-your-ieee-journal-article/authoring-tools-and-templates/ieee-article-templates/</a:t>
            </a:r>
            <a:endParaRPr lang="en-GB" sz="1775" dirty="0"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Conferences/Journals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JabRef (https://www.jabref.org</a:t>
            </a:r>
            <a:r>
              <a:rPr lang="en-US" sz="1800" smtClean="0"/>
              <a:t>/)</a:t>
            </a:r>
            <a:endParaRPr lang="en-US" sz="1800"/>
          </a:p>
          <a:p>
            <a:pPr lvl="1"/>
            <a:r>
              <a:rPr lang="en-US" sz="1600" smtClean="0"/>
              <a:t>an </a:t>
            </a:r>
            <a:r>
              <a:rPr lang="en-US" sz="1600"/>
              <a:t>open source bibliography reference </a:t>
            </a:r>
            <a:r>
              <a:rPr lang="en-US" sz="1600" smtClean="0"/>
              <a:t>manager</a:t>
            </a:r>
          </a:p>
          <a:p>
            <a:pPr lvl="1"/>
            <a:r>
              <a:rPr lang="en-US" sz="1600" smtClean="0"/>
              <a:t>requires Java  </a:t>
            </a:r>
            <a:r>
              <a:rPr lang="en-US" sz="1600" b="1" smtClean="0"/>
              <a:t>and JavaFX</a:t>
            </a:r>
            <a:r>
              <a:rPr lang="en-US" sz="1600" smtClean="0"/>
              <a:t> version </a:t>
            </a:r>
            <a:r>
              <a:rPr lang="en-US" sz="1600" b="1" smtClean="0"/>
              <a:t>8</a:t>
            </a:r>
            <a:r>
              <a:rPr lang="en-US" sz="1600" smtClean="0"/>
              <a:t>  (currently Java is at v.19)</a:t>
            </a:r>
            <a:endParaRPr lang="en-US" sz="1600"/>
          </a:p>
          <a:p>
            <a:pPr lvl="1"/>
            <a:r>
              <a:rPr lang="en-US" sz="1600" smtClean="0"/>
              <a:t>BibTeX </a:t>
            </a:r>
            <a:r>
              <a:rPr lang="en-US" sz="1600"/>
              <a:t>entries can be fetched from </a:t>
            </a:r>
            <a:r>
              <a:rPr lang="en-US" sz="1600" smtClean="0"/>
              <a:t>online databases, including the ACM Digital Library, </a:t>
            </a:r>
            <a:r>
              <a:rPr lang="en-US" sz="1600"/>
              <a:t>IEEEXplore</a:t>
            </a:r>
            <a:r>
              <a:rPr lang="en-US" sz="1600" smtClean="0"/>
              <a:t>, </a:t>
            </a:r>
            <a:r>
              <a:rPr lang="en-US" sz="1600"/>
              <a:t>Google Scholar, </a:t>
            </a:r>
            <a:r>
              <a:rPr lang="en-US" sz="1600" smtClean="0"/>
              <a:t>and many more</a:t>
            </a:r>
          </a:p>
          <a:p>
            <a:pPr lvl="1"/>
            <a:endParaRPr lang="en-US" sz="1600"/>
          </a:p>
          <a:p>
            <a:r>
              <a:rPr lang="en-US" sz="1825" smtClean="0"/>
              <a:t>First install a 64-bit JVM and JavaFX version 8</a:t>
            </a:r>
          </a:p>
          <a:p>
            <a:pPr lvl="1"/>
            <a:r>
              <a:rPr lang="en-US" sz="1600"/>
              <a:t>e.g. the </a:t>
            </a:r>
            <a:r>
              <a:rPr lang="en-US" sz="1600" b="1"/>
              <a:t>Zulu OpenJDK</a:t>
            </a:r>
            <a:r>
              <a:rPr lang="en-US" sz="1600"/>
              <a:t> FX build at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https</a:t>
            </a:r>
            <a:r>
              <a:rPr lang="en-US" sz="1600"/>
              <a:t>://www.azul.com/downloads/zulu-community</a:t>
            </a:r>
            <a:r>
              <a:rPr lang="en-US" sz="1600" smtClean="0"/>
              <a:t>/</a:t>
            </a:r>
          </a:p>
          <a:p>
            <a:pPr lvl="1"/>
            <a:r>
              <a:rPr lang="en-US" sz="1600"/>
              <a:t>get the </a:t>
            </a:r>
            <a:r>
              <a:rPr lang="en-US" sz="1600" b="1"/>
              <a:t>JDK FX 8</a:t>
            </a:r>
            <a:r>
              <a:rPr lang="en-US" sz="1600"/>
              <a:t> zip </a:t>
            </a:r>
            <a:r>
              <a:rPr lang="en-US" sz="1600" smtClean="0"/>
              <a:t>file, and unzip </a:t>
            </a:r>
            <a:r>
              <a:rPr lang="en-US" sz="1600"/>
              <a:t>to C:\Program Files\Zulu</a:t>
            </a:r>
          </a:p>
          <a:p>
            <a:pPr marL="257175" lvl="1" indent="0">
              <a:buNone/>
            </a:pPr>
            <a:endParaRPr lang="en-US" sz="1600"/>
          </a:p>
          <a:p>
            <a:r>
              <a:rPr lang="en-US" sz="1825" smtClean="0"/>
              <a:t>When JabRef is installing, you must supply the path to the Zulu OpenJDK's java.exe</a:t>
            </a:r>
          </a:p>
          <a:p>
            <a:pPr lvl="1"/>
            <a:r>
              <a:rPr lang="en-US" sz="1600"/>
              <a:t>e.g. C:\Program Files\Zulu\zulu8....-</a:t>
            </a:r>
            <a:r>
              <a:rPr lang="en-US" sz="1600" smtClean="0"/>
              <a:t>win_x64\bin\java.exe</a:t>
            </a:r>
            <a:endParaRPr lang="en-US" sz="1600"/>
          </a:p>
          <a:p>
            <a:pPr lvl="1"/>
            <a:endParaRPr lang="th-TH" sz="16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8.2. BibTex Tools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975" y="155579"/>
            <a:ext cx="7886700" cy="899140"/>
          </a:xfrm>
        </p:spPr>
        <p:txBody>
          <a:bodyPr/>
          <a:lstStyle/>
          <a:p>
            <a:r>
              <a:rPr lang="en-US" smtClean="0"/>
              <a:t>JabaRef Running</a:t>
            </a:r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2777"/>
            <a:ext cx="7939088" cy="59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90563"/>
            <a:ext cx="79057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47700"/>
            <a:ext cx="7353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1223"/>
            <a:ext cx="7886700" cy="4605740"/>
          </a:xfrm>
        </p:spPr>
        <p:txBody>
          <a:bodyPr>
            <a:normAutofit fontScale="92500" lnSpcReduction="10000"/>
          </a:bodyPr>
          <a:lstStyle/>
          <a:p>
            <a:r>
              <a:rPr lang="en-GB" sz="2400" smtClean="0"/>
              <a:t>"Learn </a:t>
            </a:r>
            <a:r>
              <a:rPr lang="en-GB" sz="2400"/>
              <a:t>LaTeX in 30 </a:t>
            </a:r>
            <a:r>
              <a:rPr lang="en-GB" sz="2400" smtClean="0"/>
              <a:t>minutes"</a:t>
            </a:r>
            <a:br>
              <a:rPr lang="en-GB" sz="2400" smtClean="0"/>
            </a:br>
            <a:r>
              <a:rPr lang="en-GB" sz="2400" smtClean="0"/>
              <a:t>https</a:t>
            </a:r>
            <a:r>
              <a:rPr lang="en-GB" sz="2400"/>
              <a:t>://</a:t>
            </a:r>
            <a:r>
              <a:rPr lang="en-GB" sz="2400" smtClean="0"/>
              <a:t>www.overleaf.com/learn/latex/Learn_LaTeX_in_30_minutes</a:t>
            </a:r>
          </a:p>
          <a:p>
            <a:r>
              <a:rPr lang="en-GB" sz="2400"/>
              <a:t>https://www.overleaf.com/learn/latex/Main_Page</a:t>
            </a:r>
            <a:r>
              <a:rPr lang="en-GB" sz="2400" smtClean="0"/>
              <a:t/>
            </a:r>
            <a:br>
              <a:rPr lang="en-GB" sz="2400" smtClean="0"/>
            </a:br>
            <a:endParaRPr lang="en-GB" sz="2400"/>
          </a:p>
          <a:p>
            <a:r>
              <a:rPr lang="en-GB" sz="2400"/>
              <a:t>"Getting to Grips with LaTeX" (tutorials)</a:t>
            </a:r>
            <a:br>
              <a:rPr lang="en-GB" sz="2400"/>
            </a:br>
            <a:r>
              <a:rPr lang="en-GB" sz="2400"/>
              <a:t>https://www.andy-roberts.net/writing/latex</a:t>
            </a:r>
          </a:p>
          <a:p>
            <a:pPr marL="0" indent="0">
              <a:buNone/>
            </a:pPr>
            <a:endParaRPr lang="en-GB" sz="2400"/>
          </a:p>
          <a:p>
            <a:r>
              <a:rPr lang="en-US" sz="2400"/>
              <a:t>Getting Started with </a:t>
            </a:r>
            <a:r>
              <a:rPr lang="en-US" sz="2400" smtClean="0"/>
              <a:t>LaTeX, </a:t>
            </a:r>
            <a:r>
              <a:rPr lang="en-US" sz="2400"/>
              <a:t>David R. Wilkins (46 pp)</a:t>
            </a:r>
            <a:br>
              <a:rPr lang="en-US" sz="2400"/>
            </a:br>
            <a:r>
              <a:rPr lang="en-US" sz="2400"/>
              <a:t>https://www.maths.tcd.ie/~dwilkins/LaTeXPrimer</a:t>
            </a:r>
            <a:r>
              <a:rPr lang="en-US" sz="2400" smtClean="0"/>
              <a:t>/</a:t>
            </a:r>
            <a:endParaRPr lang="en-GB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8. More Information</a:t>
            </a: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smtClean="0"/>
              <a:t>Optional</a:t>
            </a:r>
            <a:r>
              <a:rPr lang="en-US" sz="2000" smtClean="0"/>
              <a:t>: start MiKTeX Console</a:t>
            </a:r>
          </a:p>
          <a:p>
            <a:pPr lvl="1"/>
            <a:r>
              <a:rPr lang="en-US" sz="1775" smtClean="0"/>
              <a:t>Switch to Admin mode</a:t>
            </a:r>
          </a:p>
          <a:p>
            <a:pPr lvl="1"/>
            <a:r>
              <a:rPr lang="en-US" sz="1775" smtClean="0"/>
              <a:t>In Packages, install acmart, acmconf, ieeetran, ieeeconf</a:t>
            </a:r>
          </a:p>
          <a:p>
            <a:pPr lvl="1"/>
            <a:endParaRPr lang="en-US" sz="1775"/>
          </a:p>
          <a:p>
            <a:r>
              <a:rPr lang="en-US" sz="2000" smtClean="0"/>
              <a:t>Start MiKTeX TeXWorks (a simple editor in MiKTeX)</a:t>
            </a:r>
          </a:p>
          <a:p>
            <a:pPr lvl="1"/>
            <a:r>
              <a:rPr lang="en-US" sz="1775" smtClean="0"/>
              <a:t>open simple.tex  (get from the website)</a:t>
            </a:r>
          </a:p>
          <a:p>
            <a:pPr lvl="1"/>
            <a:r>
              <a:rPr lang="en-US" sz="1775" smtClean="0"/>
              <a:t>compile (let MiKTeX install any missing packages)</a:t>
            </a:r>
          </a:p>
          <a:p>
            <a:pPr lvl="1"/>
            <a:r>
              <a:rPr lang="en-US" sz="1775" smtClean="0"/>
              <a:t>look at simple.pdf</a:t>
            </a:r>
            <a:endParaRPr lang="th-TH" sz="1775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MiKTeX Setup and Testing</a:t>
            </a:r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135908"/>
            <a:ext cx="3158835" cy="263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"LaTeX for Complete Novices", Nicola L. C. </a:t>
            </a:r>
            <a:r>
              <a:rPr lang="en-US" sz="2400" smtClean="0"/>
              <a:t>Talbot, 2012</a:t>
            </a:r>
          </a:p>
          <a:p>
            <a:pPr lvl="1"/>
            <a:r>
              <a:rPr lang="en-US" sz="2175" smtClean="0"/>
              <a:t>https</a:t>
            </a:r>
            <a:r>
              <a:rPr lang="en-US" sz="2175"/>
              <a:t>://www.dickimaw-books.com/latex/novices</a:t>
            </a:r>
            <a:r>
              <a:rPr lang="en-US" sz="2175" smtClean="0"/>
              <a:t>/</a:t>
            </a:r>
            <a:endParaRPr lang="en-US" sz="2175"/>
          </a:p>
          <a:p>
            <a:endParaRPr lang="en-US" sz="2400"/>
          </a:p>
          <a:p>
            <a:r>
              <a:rPr lang="en-US" sz="2400" smtClean="0"/>
              <a:t>"</a:t>
            </a:r>
            <a:r>
              <a:rPr lang="en-US" sz="2400"/>
              <a:t>The not so Short Introduction to LaTeX2e" </a:t>
            </a:r>
            <a:r>
              <a:rPr lang="en-US" sz="2400" smtClean="0"/>
              <a:t>, </a:t>
            </a:r>
            <a:r>
              <a:rPr lang="en-US" sz="2400"/>
              <a:t>Tobias Oetiker, </a:t>
            </a:r>
            <a:r>
              <a:rPr lang="en-US" sz="2400" smtClean="0"/>
              <a:t>2018 </a:t>
            </a:r>
          </a:p>
          <a:p>
            <a:pPr marL="385763" lvl="2"/>
            <a:r>
              <a:rPr lang="en-US" sz="1950" smtClean="0"/>
              <a:t>https</a:t>
            </a:r>
            <a:r>
              <a:rPr lang="en-US" sz="1950"/>
              <a:t>://tobi.oetiker.ch/lshort/</a:t>
            </a:r>
          </a:p>
          <a:p>
            <a:endParaRPr lang="en-US" sz="2400" smtClean="0"/>
          </a:p>
          <a:p>
            <a:r>
              <a:rPr lang="en-US" sz="2400"/>
              <a:t>"A Simplified Introduction to LaTeX", Harvey J. Greenberg, </a:t>
            </a:r>
            <a:r>
              <a:rPr lang="en-US" sz="2400" smtClean="0"/>
              <a:t>2010 </a:t>
            </a:r>
          </a:p>
          <a:p>
            <a:pPr lvl="1"/>
            <a:r>
              <a:rPr lang="en-US" sz="2175"/>
              <a:t>https://www.ctan.org/tex-archive/info</a:t>
            </a:r>
            <a:r>
              <a:rPr lang="en-US" sz="2175" smtClean="0"/>
              <a:t>/</a:t>
            </a:r>
            <a:br>
              <a:rPr lang="en-US" sz="2175" smtClean="0"/>
            </a:br>
            <a:r>
              <a:rPr lang="en-US" sz="2175" smtClean="0"/>
              <a:t>simplified-latex?lang=en</a:t>
            </a:r>
            <a:endParaRPr lang="en-US" sz="2175"/>
          </a:p>
          <a:p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Books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9432" y="1368425"/>
            <a:ext cx="7886700" cy="449984"/>
          </a:xfrm>
        </p:spPr>
        <p:txBody>
          <a:bodyPr>
            <a:normAutofit/>
          </a:bodyPr>
          <a:lstStyle/>
          <a:p>
            <a:r>
              <a:rPr lang="en-US" sz="2000" smtClean="0"/>
              <a:t>Load simple.tex into TeXstudio and compile.</a:t>
            </a:r>
            <a:endParaRPr lang="th-TH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TeXstudio</a:t>
            </a:r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1750415"/>
            <a:ext cx="6733309" cy="49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Online: Overleaf Editor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749" y="1211855"/>
            <a:ext cx="4098275" cy="33855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urier New" pitchFamily="49" charset="0"/>
                <a:cs typeface="Courier New" pitchFamily="49" charset="0"/>
              </a:rPr>
              <a:t>https://www.overleaf.com/project</a:t>
            </a:r>
            <a:endParaRPr lang="th-TH" sz="1600" b="1">
              <a:latin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87" y="1968521"/>
            <a:ext cx="7305809" cy="3352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38978" y="2357610"/>
            <a:ext cx="561861" cy="5177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8766" y="694063"/>
            <a:ext cx="170751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Must register, </a:t>
            </a:r>
          </a:p>
          <a:p>
            <a:r>
              <a:rPr lang="en-US" smtClean="0"/>
              <a:t>but is free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2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LaTeX Files Used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170" y="1583094"/>
            <a:ext cx="7428330" cy="454724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419850" y="5438775"/>
            <a:ext cx="1861400" cy="7715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861844" y="4543425"/>
            <a:ext cx="111601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pdflatex</a:t>
            </a:r>
            <a:endParaRPr lang="th-TH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3177" y="1933303"/>
            <a:ext cx="4322173" cy="3788228"/>
          </a:xfrm>
        </p:spPr>
        <p:txBody>
          <a:bodyPr>
            <a:normAutofit/>
          </a:bodyPr>
          <a:lstStyle/>
          <a:p>
            <a:r>
              <a:rPr lang="en-GB" sz="2000" smtClean="0"/>
              <a:t>the </a:t>
            </a:r>
            <a:r>
              <a:rPr lang="en-GB" sz="2000" b="1" i="1" smtClean="0"/>
              <a:t>preamble</a:t>
            </a:r>
            <a:r>
              <a:rPr lang="en-GB" sz="2000" smtClean="0"/>
              <a:t>. It contains commands that affect the document.</a:t>
            </a:r>
          </a:p>
          <a:p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r>
              <a:rPr lang="en-GB" sz="2000" smtClean="0"/>
              <a:t>the text of your document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5" y="2063932"/>
            <a:ext cx="2993623" cy="22238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2. Document Structure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99484" y="4932552"/>
            <a:ext cx="379268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Look at simple.tex</a:t>
            </a:r>
          </a:p>
          <a:p>
            <a:r>
              <a:rPr lang="en-US"/>
              <a:t>for a complete example</a:t>
            </a:r>
            <a:endParaRPr lang="th-TH" dirty="0" err="1"/>
          </a:p>
        </p:txBody>
      </p:sp>
      <p:sp>
        <p:nvSpPr>
          <p:cNvPr id="11" name="Right Brace 10"/>
          <p:cNvSpPr/>
          <p:nvPr/>
        </p:nvSpPr>
        <p:spPr>
          <a:xfrm>
            <a:off x="3876675" y="2162175"/>
            <a:ext cx="323850" cy="1009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Brace 11"/>
          <p:cNvSpPr/>
          <p:nvPr/>
        </p:nvSpPr>
        <p:spPr>
          <a:xfrm>
            <a:off x="3876675" y="3476625"/>
            <a:ext cx="32385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II: Latex/4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</Template>
  <TotalTime>879</TotalTime>
  <Words>1736</Words>
  <Application>Microsoft Office PowerPoint</Application>
  <PresentationFormat>On-screen Show (4:3)</PresentationFormat>
  <Paragraphs>445</Paragraphs>
  <Slides>50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Presentation level design</vt:lpstr>
      <vt:lpstr>Equation</vt:lpstr>
      <vt:lpstr>4. Introduction to LaTeX</vt:lpstr>
      <vt:lpstr>Overview</vt:lpstr>
      <vt:lpstr>1. What is LaTeX?</vt:lpstr>
      <vt:lpstr>Where do I get LaTeX?</vt:lpstr>
      <vt:lpstr>MiKTeX Setup and Testing</vt:lpstr>
      <vt:lpstr>TeXstudio</vt:lpstr>
      <vt:lpstr>Online: Overleaf Editor</vt:lpstr>
      <vt:lpstr>LaTeX Files Used</vt:lpstr>
      <vt:lpstr>2. Document Structure</vt:lpstr>
      <vt:lpstr>Document Classes</vt:lpstr>
      <vt:lpstr>Common Classes</vt:lpstr>
      <vt:lpstr>Common Options</vt:lpstr>
      <vt:lpstr>2.1 Title Page</vt:lpstr>
      <vt:lpstr>2.2. Abstract</vt:lpstr>
      <vt:lpstr>2.3. Sections</vt:lpstr>
      <vt:lpstr>2.4. Multiple Files for One Doc</vt:lpstr>
      <vt:lpstr>Simple.tex and simple.pdf</vt:lpstr>
      <vt:lpstr>3. Text Features</vt:lpstr>
      <vt:lpstr>3.1. Font Style</vt:lpstr>
      <vt:lpstr>3.2. Special Characters</vt:lpstr>
      <vt:lpstr>3.3. Lists</vt:lpstr>
      <vt:lpstr>3.4. Tables</vt:lpstr>
      <vt:lpstr>PowerPoint Presentation</vt:lpstr>
      <vt:lpstr>PowerPoint Presentation</vt:lpstr>
      <vt:lpstr>PowerPoint Presentation</vt:lpstr>
      <vt:lpstr>Tables Online</vt:lpstr>
      <vt:lpstr>3.5. Figures</vt:lpstr>
      <vt:lpstr>3.6. TOC, LOF, LOT</vt:lpstr>
      <vt:lpstr>4.  Packages</vt:lpstr>
      <vt:lpstr>PowerPoint Presentation</vt:lpstr>
      <vt:lpstr>4.1. Algorithms</vt:lpstr>
      <vt:lpstr>4.2. Showing Code</vt:lpstr>
      <vt:lpstr>4.3.  Graphics</vt:lpstr>
      <vt:lpstr>5. Maths</vt:lpstr>
      <vt:lpstr>PowerPoint Presentation</vt:lpstr>
      <vt:lpstr>PowerPoint Presentation</vt:lpstr>
      <vt:lpstr>Online Equation Editor</vt:lpstr>
      <vt:lpstr>Advanced Maths</vt:lpstr>
      <vt:lpstr>6. Beamer</vt:lpstr>
      <vt:lpstr>7. Bibliography</vt:lpstr>
      <vt:lpstr>PowerPoint Presentation</vt:lpstr>
      <vt:lpstr>8.1. Bibtex in a Separate File</vt:lpstr>
      <vt:lpstr>Finding Bibtex Data Online</vt:lpstr>
      <vt:lpstr>Conferences/Journals</vt:lpstr>
      <vt:lpstr>8.2. BibTex Tools</vt:lpstr>
      <vt:lpstr>JabaRef Running</vt:lpstr>
      <vt:lpstr>PowerPoint Presentation</vt:lpstr>
      <vt:lpstr>PowerPoint Presentation</vt:lpstr>
      <vt:lpstr>8. More Information</vt:lpstr>
      <vt:lpstr>Free 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Latex</dc:title>
  <dc:creator>Thomas Gorry</dc:creator>
  <cp:lastModifiedBy>Optipex</cp:lastModifiedBy>
  <cp:revision>88</cp:revision>
  <cp:lastPrinted>2021-06-15T08:41:12Z</cp:lastPrinted>
  <dcterms:created xsi:type="dcterms:W3CDTF">2013-05-21T09:29:00Z</dcterms:created>
  <dcterms:modified xsi:type="dcterms:W3CDTF">2025-08-13T08:35:26Z</dcterms:modified>
</cp:coreProperties>
</file>