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2"/>
  </p:sldMasterIdLst>
  <p:notesMasterIdLst>
    <p:notesMasterId r:id="rId50"/>
  </p:notesMasterIdLst>
  <p:handoutMasterIdLst>
    <p:handoutMasterId r:id="rId51"/>
  </p:handoutMasterIdLst>
  <p:sldIdLst>
    <p:sldId id="335" r:id="rId3"/>
    <p:sldId id="336" r:id="rId4"/>
    <p:sldId id="337" r:id="rId5"/>
    <p:sldId id="338" r:id="rId6"/>
    <p:sldId id="339" r:id="rId7"/>
    <p:sldId id="345" r:id="rId8"/>
    <p:sldId id="377" r:id="rId9"/>
    <p:sldId id="347" r:id="rId10"/>
    <p:sldId id="352" r:id="rId11"/>
    <p:sldId id="381" r:id="rId12"/>
    <p:sldId id="346" r:id="rId13"/>
    <p:sldId id="348" r:id="rId14"/>
    <p:sldId id="353" r:id="rId15"/>
    <p:sldId id="354" r:id="rId16"/>
    <p:sldId id="355" r:id="rId17"/>
    <p:sldId id="340" r:id="rId18"/>
    <p:sldId id="343" r:id="rId19"/>
    <p:sldId id="344" r:id="rId20"/>
    <p:sldId id="356" r:id="rId21"/>
    <p:sldId id="341" r:id="rId22"/>
    <p:sldId id="357" r:id="rId23"/>
    <p:sldId id="358" r:id="rId24"/>
    <p:sldId id="359" r:id="rId25"/>
    <p:sldId id="360" r:id="rId26"/>
    <p:sldId id="361" r:id="rId27"/>
    <p:sldId id="350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82" r:id="rId44"/>
    <p:sldId id="383" r:id="rId45"/>
    <p:sldId id="384" r:id="rId46"/>
    <p:sldId id="378" r:id="rId47"/>
    <p:sldId id="379" r:id="rId48"/>
    <p:sldId id="38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51" autoAdjust="0"/>
    <p:restoredTop sz="94266" autoAdjust="0"/>
  </p:normalViewPr>
  <p:slideViewPr>
    <p:cSldViewPr snapToGrid="0">
      <p:cViewPr varScale="1">
        <p:scale>
          <a:sx n="74" d="100"/>
          <a:sy n="74" d="100"/>
        </p:scale>
        <p:origin x="-9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-242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09" y="465097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1268" y="332656"/>
            <a:ext cx="8229600" cy="1143000"/>
          </a:xfrm>
        </p:spPr>
        <p:txBody>
          <a:bodyPr/>
          <a:lstStyle/>
          <a:p>
            <a:r>
              <a:rPr lang="en-US" sz="3600" smtClean="0">
                <a:effectLst/>
              </a:rPr>
              <a:t>Seminar I</a:t>
            </a:r>
            <a:endParaRPr lang="th-TH" smtClean="0">
              <a:effectLst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95536" y="1329376"/>
            <a:ext cx="633412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/>
              <a:t>240-701</a:t>
            </a:r>
            <a:r>
              <a:rPr lang="th-TH" sz="2400" smtClean="0"/>
              <a:t>, </a:t>
            </a:r>
            <a:r>
              <a:rPr lang="th-TH" sz="2400"/>
              <a:t>Semester </a:t>
            </a:r>
            <a:r>
              <a:rPr lang="en-US" sz="2400" smtClean="0"/>
              <a:t>1,</a:t>
            </a:r>
            <a:r>
              <a:rPr lang="th-TH" sz="2400" smtClean="0"/>
              <a:t> </a:t>
            </a:r>
            <a:r>
              <a:rPr lang="en-US" sz="2400" smtClean="0"/>
              <a:t>2025</a:t>
            </a:r>
            <a:r>
              <a:rPr lang="th-TH" sz="2400" smtClean="0"/>
              <a:t>-</a:t>
            </a:r>
            <a:r>
              <a:rPr lang="en-US" sz="2400" smtClean="0"/>
              <a:t>2026</a:t>
            </a:r>
            <a:endParaRPr lang="th-TH" sz="2400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838198" y="3806429"/>
            <a:ext cx="7324725" cy="218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Objectives</a:t>
            </a:r>
            <a:r>
              <a:rPr lang="en-US" sz="2400" smtClean="0"/>
              <a:t>: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smtClean="0"/>
              <a:t>find papers related to your thesis statement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smtClean="0"/>
              <a:t>find survey/overview papers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smtClean="0"/>
              <a:t>find books</a:t>
            </a:r>
            <a:endParaRPr lang="th-TH" sz="2400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2540791" y="2362199"/>
            <a:ext cx="3919538" cy="650875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/>
          <a:p>
            <a:pPr algn="ctr" eaLnBrk="1" hangingPunct="1"/>
            <a:r>
              <a:rPr lang="en-US" sz="3600" smtClean="0"/>
              <a:t>1. Finding Papers</a:t>
            </a:r>
            <a:endParaRPr lang="th-TH" sz="3600">
              <a:solidFill>
                <a:schemeClr val="dk1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36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3791" y="688587"/>
            <a:ext cx="5503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Look at Abstract, References, Citations, DOI</a:t>
            </a:r>
            <a:endParaRPr lang="th-TH" sz="2000" b="1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403260"/>
            <a:ext cx="60388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56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IEEE spatial logic </a:t>
            </a:r>
            <a:r>
              <a:rPr lang="en-US" smtClean="0"/>
              <a:t>2010-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89" y="1854558"/>
            <a:ext cx="6762721" cy="442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72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39" y="927279"/>
            <a:ext cx="7405260" cy="489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438658" y="1275008"/>
            <a:ext cx="1219813" cy="5407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2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42" y="1043190"/>
            <a:ext cx="5444628" cy="531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2108"/>
            <a:ext cx="2133600" cy="365125"/>
          </a:xfrm>
        </p:spPr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82108"/>
            <a:ext cx="762000" cy="365125"/>
          </a:xfrm>
        </p:spPr>
        <p:txBody>
          <a:bodyPr/>
          <a:lstStyle/>
          <a:p>
            <a:fld id="{10E4A4DB-036F-4816-A98C-42C4167E83C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56345" y="4847977"/>
            <a:ext cx="1547485" cy="5225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67019" y="5112914"/>
            <a:ext cx="1515291" cy="5151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2085" y="321765"/>
            <a:ext cx="5503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Look at Abstract, References, Citations, DOI</a:t>
            </a:r>
            <a:endParaRPr lang="th-TH" sz="2000" b="1"/>
          </a:p>
        </p:txBody>
      </p:sp>
    </p:spTree>
    <p:extLst>
      <p:ext uri="{BB962C8B-B14F-4D97-AF65-F5344CB8AC3E}">
        <p14:creationId xmlns:p14="http://schemas.microsoft.com/office/powerpoint/2010/main" val="40164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smtClean="0"/>
              <a:t>3. Using Papers to find More Papers</a:t>
            </a:r>
            <a:endParaRPr lang="en-US" sz="4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13514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Use "Citations" / "Cited By" to search for papers that use this paper</a:t>
            </a:r>
          </a:p>
          <a:p>
            <a:pPr lvl="1"/>
            <a:r>
              <a:rPr lang="en-US" smtClean="0"/>
              <a:t>i.e. this will find </a:t>
            </a:r>
            <a:r>
              <a:rPr lang="en-US" b="1" smtClean="0"/>
              <a:t>more recent</a:t>
            </a:r>
            <a:r>
              <a:rPr lang="en-US" smtClean="0"/>
              <a:t> papers</a:t>
            </a:r>
          </a:p>
          <a:p>
            <a:pPr lvl="1"/>
            <a:endParaRPr lang="en-US"/>
          </a:p>
          <a:p>
            <a:r>
              <a:rPr lang="en-US" smtClean="0"/>
              <a:t>Use "References" to find useful </a:t>
            </a:r>
            <a:r>
              <a:rPr lang="en-US" b="1" smtClean="0"/>
              <a:t>older</a:t>
            </a:r>
            <a:r>
              <a:rPr lang="en-US" smtClean="0"/>
              <a:t> work, including survey papers and books</a:t>
            </a:r>
          </a:p>
          <a:p>
            <a:pPr lvl="1"/>
            <a:r>
              <a:rPr lang="en-US" smtClean="0"/>
              <a:t>Combine this with reading the "Related </a:t>
            </a:r>
            <a:r>
              <a:rPr lang="en-US"/>
              <a:t>Work" section of </a:t>
            </a:r>
            <a:r>
              <a:rPr lang="en-US" smtClean="0"/>
              <a:t>the paper </a:t>
            </a:r>
          </a:p>
          <a:p>
            <a:endParaRPr lang="en-US"/>
          </a:p>
          <a:p>
            <a:r>
              <a:rPr lang="en-US" smtClean="0"/>
              <a:t>Use "Keywords" / "Index Terms" to add to your keyword collection to make future searches more powerful.</a:t>
            </a:r>
          </a:p>
          <a:p>
            <a:endParaRPr lang="en-US"/>
          </a:p>
          <a:p>
            <a:r>
              <a:rPr lang="en-US" smtClean="0"/>
              <a:t>Use "Authors" to find </a:t>
            </a:r>
            <a:r>
              <a:rPr lang="en-US" b="1" smtClean="0"/>
              <a:t>newer</a:t>
            </a:r>
            <a:r>
              <a:rPr lang="en-US" smtClean="0"/>
              <a:t> papers by the same people, on the same topic.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1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the ACM paper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Paper: </a:t>
            </a:r>
            <a:r>
              <a:rPr lang="en-US" smtClean="0"/>
              <a:t> "Constraint </a:t>
            </a:r>
            <a:r>
              <a:rPr lang="en-US"/>
              <a:t>logic programming over sets of spatial </a:t>
            </a:r>
            <a:r>
              <a:rPr lang="en-US" smtClean="0"/>
              <a:t>objects", Jesús </a:t>
            </a:r>
            <a:r>
              <a:rPr lang="en-US"/>
              <a:t>M. </a:t>
            </a:r>
            <a:r>
              <a:rPr lang="en-US" smtClean="0"/>
              <a:t>Almendros-Jiménez</a:t>
            </a:r>
          </a:p>
          <a:p>
            <a:endParaRPr lang="en-US"/>
          </a:p>
          <a:p>
            <a:r>
              <a:rPr lang="en-US" smtClean="0"/>
              <a:t>References include: </a:t>
            </a:r>
          </a:p>
          <a:p>
            <a:pPr lvl="1"/>
            <a:r>
              <a:rPr lang="en-US"/>
              <a:t>Krzysztof Apt, Principles of Constraint Programming, Cambridge University Press, New York, NY, </a:t>
            </a:r>
            <a:r>
              <a:rPr lang="en-US" b="1"/>
              <a:t>2003 </a:t>
            </a:r>
            <a:endParaRPr lang="en-US" b="1" smtClean="0"/>
          </a:p>
          <a:p>
            <a:r>
              <a:rPr lang="en-US" smtClean="0"/>
              <a:t>Cited by includes:</a:t>
            </a:r>
          </a:p>
          <a:p>
            <a:pPr lvl="1"/>
            <a:r>
              <a:rPr lang="en-US" smtClean="0"/>
              <a:t>Mehul </a:t>
            </a:r>
            <a:r>
              <a:rPr lang="en-US"/>
              <a:t>Bhatt , Jae Hee Lee , Carl Schultz, CLP(QS): a declarative spatial reasoning framework, Proceedings of the 10th international conference on Spatial information theory, September 12-16, </a:t>
            </a:r>
            <a:r>
              <a:rPr lang="en-US" b="1"/>
              <a:t>2011</a:t>
            </a:r>
            <a:r>
              <a:rPr lang="en-US"/>
              <a:t>, Belfast, ME </a:t>
            </a:r>
          </a:p>
          <a:p>
            <a:pPr lvl="1"/>
            <a:endParaRPr lang="en-US"/>
          </a:p>
          <a:p>
            <a:pPr lvl="1"/>
            <a:endParaRPr lang="en-US" smtClean="0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 Google Scholar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152" y="1079941"/>
            <a:ext cx="4351662" cy="755469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US" smtClean="0"/>
              <a:t>https</a:t>
            </a:r>
            <a:r>
              <a:rPr lang="en-US"/>
              <a:t>://scholar.google.co.th</a:t>
            </a:r>
            <a:r>
              <a:rPr lang="en-US" smtClean="0"/>
              <a:t>/</a:t>
            </a:r>
          </a:p>
          <a:p>
            <a:pPr lvl="1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33" y="1940417"/>
            <a:ext cx="67246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95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832"/>
            <a:ext cx="8966952" cy="478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0" y="1933303"/>
            <a:ext cx="1123406" cy="25448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123405" y="1577336"/>
            <a:ext cx="1685895" cy="3229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8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40964"/>
            <a:ext cx="84582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2899" y="2456020"/>
            <a:ext cx="1382869" cy="6091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81298" y="584413"/>
            <a:ext cx="2162680" cy="4416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13167" y="6065464"/>
            <a:ext cx="419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14,000 hits reduced to </a:t>
            </a:r>
            <a:r>
              <a:rPr lang="en-US" sz="2400" smtClean="0"/>
              <a:t>51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248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094514" cy="1143000"/>
          </a:xfrm>
        </p:spPr>
        <p:txBody>
          <a:bodyPr/>
          <a:lstStyle/>
          <a:p>
            <a:r>
              <a:rPr lang="en-US" smtClean="0"/>
              <a:t>Click on Top Paper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997958"/>
            <a:ext cx="8953500" cy="339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53943" y="982865"/>
            <a:ext cx="99020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Not free</a:t>
            </a:r>
            <a:endParaRPr lang="en-US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7549047" y="1352197"/>
            <a:ext cx="495103" cy="1250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593668" y="2960808"/>
            <a:ext cx="1580605" cy="4416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1. Collect Keywords (key phrases)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16" y="1974117"/>
            <a:ext cx="8229600" cy="4389120"/>
          </a:xfrm>
        </p:spPr>
        <p:txBody>
          <a:bodyPr/>
          <a:lstStyle/>
          <a:p>
            <a:r>
              <a:rPr lang="en-US" smtClean="0"/>
              <a:t>From your thesis statement</a:t>
            </a:r>
          </a:p>
          <a:p>
            <a:r>
              <a:rPr lang="en-US" smtClean="0"/>
              <a:t>From the keywords in papers given to you by your supervisor</a:t>
            </a:r>
          </a:p>
          <a:p>
            <a:r>
              <a:rPr lang="en-US" smtClean="0"/>
              <a:t>From other people in your research group</a:t>
            </a:r>
          </a:p>
          <a:p>
            <a:r>
              <a:rPr lang="en-US" smtClean="0"/>
              <a:t>From your supervisor</a:t>
            </a:r>
          </a:p>
          <a:p>
            <a:endParaRPr lang="en-US"/>
          </a:p>
          <a:p>
            <a:r>
              <a:rPr lang="en-US" smtClean="0"/>
              <a:t>My example:</a:t>
            </a:r>
          </a:p>
          <a:p>
            <a:pPr lvl="1"/>
            <a:r>
              <a:rPr lang="en-US" smtClean="0"/>
              <a:t>"spatial logic", "constraint logic programming" (CLP)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5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Google Search Tips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6291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Use </a:t>
            </a:r>
            <a:r>
              <a:rPr lang="en-US"/>
              <a:t>the most specialized </a:t>
            </a:r>
            <a:r>
              <a:rPr lang="en-US" smtClean="0"/>
              <a:t>Google search </a:t>
            </a:r>
            <a:r>
              <a:rPr lang="en-US"/>
              <a:t>tool (e.g. images, news)</a:t>
            </a:r>
          </a:p>
          <a:p>
            <a:r>
              <a:rPr lang="en-US" smtClean="0"/>
              <a:t>Use </a:t>
            </a:r>
            <a:r>
              <a:rPr lang="en-US"/>
              <a:t>quotes, e.g. </a:t>
            </a:r>
            <a:r>
              <a:rPr lang="en-US" smtClean="0"/>
              <a:t>"</a:t>
            </a:r>
            <a:r>
              <a:rPr lang="en-US"/>
              <a:t>spatial logic"</a:t>
            </a:r>
          </a:p>
          <a:p>
            <a:r>
              <a:rPr lang="en-US" smtClean="0"/>
              <a:t>Use </a:t>
            </a:r>
            <a:r>
              <a:rPr lang="en-US"/>
              <a:t>a hyphen to exclude words, e.g.  </a:t>
            </a:r>
            <a:r>
              <a:rPr lang="en-US" b="1" smtClean="0"/>
              <a:t>-</a:t>
            </a:r>
            <a:r>
              <a:rPr lang="en-US"/>
              <a:t>temporal</a:t>
            </a:r>
          </a:p>
          <a:p>
            <a:r>
              <a:rPr lang="en-US" smtClean="0"/>
              <a:t>Search </a:t>
            </a:r>
            <a:r>
              <a:rPr lang="en-US"/>
              <a:t>specific sites, e.g. </a:t>
            </a:r>
            <a:r>
              <a:rPr lang="en-US" smtClean="0"/>
              <a:t>site:psu.ac.th</a:t>
            </a:r>
          </a:p>
          <a:p>
            <a:r>
              <a:rPr lang="en-US" smtClean="0"/>
              <a:t>Multiple terms are ANDed</a:t>
            </a:r>
          </a:p>
          <a:p>
            <a:pPr lvl="1"/>
            <a:r>
              <a:rPr lang="en-US" smtClean="0"/>
              <a:t>"spatial logic" "constraint logic programming"</a:t>
            </a:r>
          </a:p>
          <a:p>
            <a:r>
              <a:rPr lang="en-US" smtClean="0"/>
              <a:t>Or use OR:</a:t>
            </a:r>
          </a:p>
          <a:p>
            <a:pPr lvl="1"/>
            <a:r>
              <a:rPr lang="en-US"/>
              <a:t>"spatial logic" </a:t>
            </a:r>
            <a:r>
              <a:rPr lang="en-US" smtClean="0"/>
              <a:t>OR "geometric logic"</a:t>
            </a:r>
          </a:p>
          <a:p>
            <a:r>
              <a:rPr lang="en-US"/>
              <a:t>Google Advanced Search:</a:t>
            </a:r>
          </a:p>
          <a:p>
            <a:pPr lvl="1"/>
            <a:r>
              <a:rPr lang="en-US"/>
              <a:t>https://www.google.com/advanced_search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25189" y="427949"/>
            <a:ext cx="650530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/>
              <a:t>https://support.google.com/websearch/answer/2466433</a:t>
            </a:r>
          </a:p>
        </p:txBody>
      </p:sp>
    </p:spTree>
    <p:extLst>
      <p:ext uri="{BB962C8B-B14F-4D97-AF65-F5344CB8AC3E}">
        <p14:creationId xmlns:p14="http://schemas.microsoft.com/office/powerpoint/2010/main" val="1579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Uses of Google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Find a paper</a:t>
            </a:r>
            <a:r>
              <a:rPr lang="en-US" smtClean="0"/>
              <a:t> by searching for the paper's title in quotes:</a:t>
            </a:r>
          </a:p>
          <a:p>
            <a:pPr lvl="1"/>
            <a:r>
              <a:rPr lang="en-US"/>
              <a:t>"CLP(QS): A Declarative Spatial Reasoning </a:t>
            </a:r>
            <a:r>
              <a:rPr lang="en-US" smtClean="0"/>
              <a:t>Framework"</a:t>
            </a:r>
          </a:p>
          <a:p>
            <a:endParaRPr lang="en-US" smtClean="0"/>
          </a:p>
          <a:p>
            <a:r>
              <a:rPr lang="en-US" b="1" smtClean="0"/>
              <a:t>Search for the author's web site</a:t>
            </a:r>
            <a:r>
              <a:rPr lang="en-US" smtClean="0"/>
              <a:t> (which may have a copy of the paper) by searching for the name in quotes (and maybe the name of the university/afilliation):</a:t>
            </a:r>
          </a:p>
          <a:p>
            <a:pPr lvl="1"/>
            <a:r>
              <a:rPr lang="en-US" smtClean="0"/>
              <a:t>"Mehul Bhatt"  Bremen</a:t>
            </a:r>
            <a:endParaRPr lang="en-US"/>
          </a:p>
          <a:p>
            <a:pPr lvl="1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 for the Paper Title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8" y="1964840"/>
            <a:ext cx="6333309" cy="464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03029" y="3344091"/>
            <a:ext cx="99020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Not free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03028" y="4463142"/>
            <a:ext cx="61061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Free</a:t>
            </a:r>
            <a:endParaRPr lang="en-US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5695406" y="3528757"/>
            <a:ext cx="22076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6875417" y="4647808"/>
            <a:ext cx="10276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10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5" y="252748"/>
            <a:ext cx="59436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50197" y="1755870"/>
            <a:ext cx="2471823" cy="4416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05094" y="5080340"/>
            <a:ext cx="2616927" cy="6389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21571" y="3148417"/>
            <a:ext cx="2161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Look at Abstract, References, Citations, DOI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01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 for Author's Name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73275" y="4377623"/>
            <a:ext cx="142058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Look for </a:t>
            </a:r>
          </a:p>
          <a:p>
            <a:r>
              <a:rPr lang="en-US" smtClean="0"/>
              <a:t>publications</a:t>
            </a:r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0" y="1687133"/>
            <a:ext cx="5329976" cy="506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>
            <a:stCxn id="7" idx="1"/>
          </p:cNvCxnSpPr>
          <p:nvPr/>
        </p:nvCxnSpPr>
        <p:spPr>
          <a:xfrm flipH="1" flipV="1">
            <a:off x="4829577" y="4481848"/>
            <a:ext cx="2443698" cy="218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3104748" y="4700789"/>
            <a:ext cx="4168527" cy="154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55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438275"/>
            <a:ext cx="783907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939142" y="776161"/>
            <a:ext cx="1175657" cy="18625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5505" y="452995"/>
            <a:ext cx="118891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Click here</a:t>
            </a:r>
            <a:endParaRPr lang="en-US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3701694" y="637661"/>
            <a:ext cx="1103811" cy="1256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06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5. Finding Surveys/Overviews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217" y="1935480"/>
            <a:ext cx="8229600" cy="4389120"/>
          </a:xfrm>
        </p:spPr>
        <p:txBody>
          <a:bodyPr/>
          <a:lstStyle/>
          <a:p>
            <a:r>
              <a:rPr lang="en-US" smtClean="0"/>
              <a:t>You can restrict the ACM search to the journal "ACM Computing Surveys", plus a general keyword</a:t>
            </a:r>
          </a:p>
          <a:p>
            <a:endParaRPr lang="en-US"/>
          </a:p>
          <a:p>
            <a:r>
              <a:rPr lang="en-US" b="1" smtClean="0"/>
              <a:t>OR</a:t>
            </a:r>
            <a:r>
              <a:rPr lang="en-US" smtClean="0"/>
              <a:t> add "survey", "overview", "review", or "tutorial" to your keywords</a:t>
            </a:r>
          </a:p>
          <a:p>
            <a:pPr lvl="1"/>
            <a:r>
              <a:rPr lang="en-US" smtClean="0"/>
              <a:t>these are very general words, so make sure the other keywords are precise</a:t>
            </a:r>
          </a:p>
          <a:p>
            <a:pPr lvl="1"/>
            <a:r>
              <a:rPr lang="en-US" smtClean="0"/>
              <a:t>e.g. "constraint logic programming" "survey"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8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44" y="0"/>
            <a:ext cx="6851560" cy="674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380247" y="2083000"/>
            <a:ext cx="3204632" cy="4648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420135" y="3140400"/>
            <a:ext cx="3495404" cy="4648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64165" y="5650599"/>
            <a:ext cx="1304049" cy="94338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95492" y="991674"/>
            <a:ext cx="2484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Looking in the abstract</a:t>
            </a:r>
          </a:p>
          <a:p>
            <a:r>
              <a:rPr lang="en-US" smtClean="0"/>
              <a:t>without using quotes.</a:t>
            </a:r>
            <a:endParaRPr lang="th-TH"/>
          </a:p>
        </p:txBody>
      </p:sp>
      <p:cxnSp>
        <p:nvCxnSpPr>
          <p:cNvPr id="6" name="Straight Arrow Connector 5"/>
          <p:cNvCxnSpPr>
            <a:stCxn id="2" idx="1"/>
          </p:cNvCxnSpPr>
          <p:nvPr/>
        </p:nvCxnSpPr>
        <p:spPr>
          <a:xfrm flipH="1">
            <a:off x="4216189" y="1314840"/>
            <a:ext cx="1579303" cy="6948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81088"/>
            <a:ext cx="85725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23115" y="1091028"/>
            <a:ext cx="1737360" cy="4648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5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6. Finding Books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Look in "References" section of papers</a:t>
            </a:r>
          </a:p>
          <a:p>
            <a:endParaRPr lang="en-US" smtClean="0"/>
          </a:p>
          <a:p>
            <a:r>
              <a:rPr lang="en-US" smtClean="0"/>
              <a:t>Search for your keywords in Wikipedia</a:t>
            </a:r>
          </a:p>
          <a:p>
            <a:pPr lvl="1"/>
            <a:r>
              <a:rPr lang="en-US" smtClean="0"/>
              <a:t>look at "References", "See Also" sections on the matching Wikipedia page</a:t>
            </a:r>
          </a:p>
          <a:p>
            <a:pPr lvl="1"/>
            <a:endParaRPr lang="en-US" smtClean="0"/>
          </a:p>
          <a:p>
            <a:r>
              <a:rPr lang="en-US" smtClean="0"/>
              <a:t>Search for your keywords on Amazon / Goodreads</a:t>
            </a:r>
          </a:p>
          <a:p>
            <a:pPr lvl="1"/>
            <a:r>
              <a:rPr lang="en-US" smtClean="0"/>
              <a:t>look at star ratings, reviews</a:t>
            </a:r>
          </a:p>
          <a:p>
            <a:pPr lvl="1"/>
            <a:r>
              <a:rPr lang="en-US" smtClean="0"/>
              <a:t>look for "related" books</a:t>
            </a:r>
          </a:p>
          <a:p>
            <a:pPr lvl="1"/>
            <a:r>
              <a:rPr lang="en-US" smtClean="0"/>
              <a:t>look for other books by same author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Search Online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PSU Library's E-databases:</a:t>
            </a:r>
          </a:p>
          <a:p>
            <a:pPr lvl="1"/>
            <a:r>
              <a:rPr lang="en-US" sz="1800" b="1">
                <a:latin typeface="Courier New" pitchFamily="49" charset="0"/>
                <a:cs typeface="Courier New" pitchFamily="49" charset="0"/>
              </a:rPr>
              <a:t>https://</a:t>
            </a: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clib.psu.ac.th/e-resources/e-databases.html</a:t>
            </a:r>
          </a:p>
          <a:p>
            <a:pPr lvl="1"/>
            <a:endParaRPr lang="en-US"/>
          </a:p>
          <a:p>
            <a:r>
              <a:rPr lang="en-US" smtClean="0"/>
              <a:t>Two most useful computing ones:</a:t>
            </a:r>
          </a:p>
          <a:p>
            <a:pPr lvl="1"/>
            <a:r>
              <a:rPr lang="en-US" smtClean="0"/>
              <a:t>ACM Digital Library  (software/maths)</a:t>
            </a:r>
          </a:p>
          <a:p>
            <a:pPr lvl="1"/>
            <a:r>
              <a:rPr lang="en-US" smtClean="0"/>
              <a:t>IEEE Xplore  (hardware/engineering)</a:t>
            </a:r>
          </a:p>
          <a:p>
            <a:pPr lvl="1"/>
            <a:endParaRPr lang="en-US"/>
          </a:p>
          <a:p>
            <a:r>
              <a:rPr lang="en-US" smtClean="0"/>
              <a:t>Go to them via the library URL, so the databases see that you are a student at PSU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4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93" y="1146219"/>
            <a:ext cx="4855233" cy="527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Wikipedia: spatial logic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27282" y="2402298"/>
            <a:ext cx="81285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No</a:t>
            </a:r>
          </a:p>
          <a:p>
            <a:r>
              <a:rPr lang="en-US" smtClean="0"/>
              <a:t>exact </a:t>
            </a:r>
          </a:p>
          <a:p>
            <a:r>
              <a:rPr lang="en-US" smtClean="0"/>
              <a:t>match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Wikipedia: CLP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03" y="1776685"/>
            <a:ext cx="76962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64505" y="583383"/>
            <a:ext cx="99629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Found</a:t>
            </a:r>
          </a:p>
          <a:p>
            <a:r>
              <a:rPr lang="en-US" smtClean="0"/>
              <a:t>an exact</a:t>
            </a:r>
          </a:p>
          <a:p>
            <a:r>
              <a:rPr lang="en-US" smtClean="0"/>
              <a:t>match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6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Scroll to End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21086" y="1267097"/>
            <a:ext cx="283090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systems that may be useful</a:t>
            </a:r>
          </a:p>
          <a:p>
            <a:r>
              <a:rPr lang="en-US" smtClean="0"/>
              <a:t>and have tutorials.</a:t>
            </a:r>
          </a:p>
          <a:p>
            <a:r>
              <a:rPr lang="en-US" smtClean="0"/>
              <a:t>Note: ECLiPSe for later</a:t>
            </a:r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6" y="1765741"/>
            <a:ext cx="4250030" cy="465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1815921" y="1728762"/>
            <a:ext cx="3605165" cy="254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33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Look for the Most Recent Textbook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79" y="1935480"/>
            <a:ext cx="8229600" cy="4389120"/>
          </a:xfrm>
        </p:spPr>
        <p:txBody>
          <a:bodyPr/>
          <a:lstStyle/>
          <a:p>
            <a:r>
              <a:rPr lang="en-US"/>
              <a:t>Apt, Krzysztof (</a:t>
            </a:r>
            <a:r>
              <a:rPr lang="en-US" b="1"/>
              <a:t>2003</a:t>
            </a:r>
            <a:r>
              <a:rPr lang="en-US"/>
              <a:t>). Principles of constraint programming. Cambridge University Press. ISBN 0-521-82583-0. ISBN </a:t>
            </a:r>
            <a:r>
              <a:rPr lang="en-US" smtClean="0"/>
              <a:t>0-521-82583-0</a:t>
            </a:r>
          </a:p>
          <a:p>
            <a:endParaRPr lang="en-US"/>
          </a:p>
          <a:p>
            <a:r>
              <a:rPr lang="en-US" smtClean="0"/>
              <a:t>Search for "</a:t>
            </a:r>
            <a:r>
              <a:rPr lang="en-US"/>
              <a:t>Krzysztof </a:t>
            </a:r>
            <a:r>
              <a:rPr lang="en-US" smtClean="0"/>
              <a:t>Apt" (author)</a:t>
            </a:r>
          </a:p>
          <a:p>
            <a:r>
              <a:rPr lang="en-US" smtClean="0"/>
              <a:t>Search for "</a:t>
            </a:r>
            <a:r>
              <a:rPr lang="en-US"/>
              <a:t>Principles of constraint </a:t>
            </a:r>
            <a:r>
              <a:rPr lang="en-US" smtClean="0"/>
              <a:t>programming" (title)</a:t>
            </a:r>
          </a:p>
          <a:p>
            <a:r>
              <a:rPr lang="en-US" smtClean="0"/>
              <a:t>Amazon allows you to search using the ISBN:</a:t>
            </a:r>
          </a:p>
          <a:p>
            <a:pPr lvl="1"/>
            <a:r>
              <a:rPr lang="en-US" smtClean="0"/>
              <a:t>0521825830		// no dashes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6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31" y="522514"/>
            <a:ext cx="8386349" cy="528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830805" y="548166"/>
            <a:ext cx="2091199" cy="5535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0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7" y="209277"/>
            <a:ext cx="8229600" cy="1143000"/>
          </a:xfrm>
        </p:spPr>
        <p:txBody>
          <a:bodyPr/>
          <a:lstStyle/>
          <a:p>
            <a:r>
              <a:rPr lang="en-US" smtClean="0"/>
              <a:t>At Amazon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47" y="1352277"/>
            <a:ext cx="68199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27863" y="554890"/>
            <a:ext cx="301794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Look for other, newer  books</a:t>
            </a:r>
          </a:p>
          <a:p>
            <a:r>
              <a:rPr lang="en-US" smtClean="0"/>
              <a:t>by the author</a:t>
            </a: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233749" y="1201221"/>
            <a:ext cx="2390502" cy="862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60274" y="5584371"/>
            <a:ext cx="31450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Look at contents and (maybe)</a:t>
            </a:r>
          </a:p>
          <a:p>
            <a:r>
              <a:rPr lang="en-US" smtClean="0"/>
              <a:t>index and first chapter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722914" y="2743200"/>
            <a:ext cx="1737360" cy="28411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029" y="2743200"/>
            <a:ext cx="160845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Star rating</a:t>
            </a:r>
          </a:p>
          <a:p>
            <a:r>
              <a:rPr lang="en-US" smtClean="0"/>
              <a:t>is only average</a:t>
            </a:r>
            <a:endParaRPr lang="en-US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V="1">
            <a:off x="870256" y="2570117"/>
            <a:ext cx="394061" cy="1730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77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3" y="1647008"/>
            <a:ext cx="8139934" cy="447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0263" y="312202"/>
            <a:ext cx="8229600" cy="1143000"/>
          </a:xfrm>
        </p:spPr>
        <p:txBody>
          <a:bodyPr/>
          <a:lstStyle/>
          <a:p>
            <a:r>
              <a:rPr lang="en-US" smtClean="0"/>
              <a:t>Look at Reviews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61657" y="5400414"/>
            <a:ext cx="3200400" cy="10657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 at Related Items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6" y="1947999"/>
            <a:ext cx="8856617" cy="24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48" y="4777195"/>
            <a:ext cx="8758802" cy="134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272245" y="5165282"/>
            <a:ext cx="2788921" cy="10657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35724" y="2208722"/>
            <a:ext cx="1506585" cy="22979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2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 for keyword at Amazon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94" y="2005646"/>
            <a:ext cx="6648994" cy="43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461657" y="4794069"/>
            <a:ext cx="4820194" cy="167204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61307" y="6361883"/>
            <a:ext cx="152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Eclipse Again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2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 Eclipse Website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702935"/>
            <a:ext cx="756285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133703" y="4075612"/>
            <a:ext cx="2599508" cy="8360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216331" y="4075612"/>
            <a:ext cx="2599508" cy="8360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1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26" y="1148565"/>
            <a:ext cx="8355258" cy="425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021977" y="4786943"/>
            <a:ext cx="1566355" cy="4065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426454" y="1246708"/>
            <a:ext cx="1878155" cy="4065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7. Other </a:t>
            </a:r>
            <a:r>
              <a:rPr lang="en-US" smtClean="0"/>
              <a:t>Book Sources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029789"/>
          </a:xfrm>
        </p:spPr>
        <p:txBody>
          <a:bodyPr/>
          <a:lstStyle/>
          <a:p>
            <a:r>
              <a:rPr lang="en-US"/>
              <a:t>PSU Library: </a:t>
            </a:r>
            <a:endParaRPr lang="en-US" smtClean="0"/>
          </a:p>
          <a:p>
            <a:pPr lvl="1"/>
            <a:r>
              <a:rPr lang="en-US" smtClean="0"/>
              <a:t>http</a:t>
            </a:r>
            <a:r>
              <a:rPr lang="en-US"/>
              <a:t>://opac.psu.ac.th/Search_Basic.aspx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2942273"/>
            <a:ext cx="79152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04642" y="1830226"/>
            <a:ext cx="24252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Usually not that useful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4362" y="4493621"/>
            <a:ext cx="1751839" cy="41801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95543" y="4437015"/>
            <a:ext cx="1751839" cy="41801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6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CoE library</a:t>
            </a:r>
          </a:p>
          <a:p>
            <a:pPr lvl="1"/>
            <a:r>
              <a:rPr lang="en-US" smtClean="0"/>
              <a:t>requires a manual search</a:t>
            </a:r>
          </a:p>
          <a:p>
            <a:pPr lvl="1"/>
            <a:r>
              <a:rPr lang="en-US" smtClean="0"/>
              <a:t>actually contains a few books on "logic programming"</a:t>
            </a:r>
          </a:p>
          <a:p>
            <a:r>
              <a:rPr lang="en-US" smtClean="0"/>
              <a:t>Ask your supervisor</a:t>
            </a:r>
          </a:p>
          <a:p>
            <a:r>
              <a:rPr lang="en-US" smtClean="0"/>
              <a:t>Ask research group members</a:t>
            </a:r>
          </a:p>
          <a:p>
            <a:endParaRPr lang="en-US"/>
          </a:p>
          <a:p>
            <a:r>
              <a:rPr lang="en-US" smtClean="0"/>
              <a:t>If the book is of general use, your supervisor may have research money to </a:t>
            </a:r>
            <a:r>
              <a:rPr lang="en-US" b="1" smtClean="0"/>
              <a:t>buy a copy</a:t>
            </a:r>
            <a:r>
              <a:rPr lang="en-US" smtClean="0"/>
              <a:t> for the group.</a:t>
            </a:r>
          </a:p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7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Internet Archive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806" y="1561993"/>
            <a:ext cx="8229600" cy="511506"/>
          </a:xfrm>
        </p:spPr>
        <p:txBody>
          <a:bodyPr/>
          <a:lstStyle/>
          <a:p>
            <a:r>
              <a:rPr lang="en-US"/>
              <a:t>https://archive.org/advancedsearch.php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80" y="2144534"/>
            <a:ext cx="66770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695822" y="4075612"/>
            <a:ext cx="1663595" cy="5350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2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69" y="405686"/>
            <a:ext cx="7978688" cy="576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51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51" y="592429"/>
            <a:ext cx="5030601" cy="616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800" y="1146220"/>
            <a:ext cx="2432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To borrow you must </a:t>
            </a:r>
          </a:p>
          <a:p>
            <a:r>
              <a:rPr lang="en-US" smtClean="0"/>
              <a:t>create a FREE account.</a:t>
            </a:r>
            <a:endParaRPr lang="th-TH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4675031" y="1004552"/>
            <a:ext cx="1725769" cy="46483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00800" y="3673095"/>
            <a:ext cx="2181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It's an old book</a:t>
            </a:r>
          </a:p>
          <a:p>
            <a:r>
              <a:rPr lang="en-US" smtClean="0"/>
              <a:t>that uses FORTRAN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432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8. Not </a:t>
            </a:r>
            <a:r>
              <a:rPr lang="en-US" smtClean="0"/>
              <a:t>all Papers are the Same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Best types of </a:t>
            </a:r>
            <a:r>
              <a:rPr lang="en-US" smtClean="0"/>
              <a:t>papers:</a:t>
            </a:r>
            <a:endParaRPr lang="en-US"/>
          </a:p>
          <a:p>
            <a:pPr lvl="1"/>
            <a:r>
              <a:rPr lang="en-US"/>
              <a:t>First: books and journal articles</a:t>
            </a:r>
          </a:p>
          <a:p>
            <a:pPr lvl="1"/>
            <a:r>
              <a:rPr lang="en-US"/>
              <a:t>Second: conference articles</a:t>
            </a:r>
          </a:p>
          <a:p>
            <a:pPr lvl="1"/>
            <a:r>
              <a:rPr lang="en-US"/>
              <a:t>Third: technical reports</a:t>
            </a:r>
          </a:p>
          <a:p>
            <a:pPr lvl="1"/>
            <a:r>
              <a:rPr lang="en-US" smtClean="0"/>
              <a:t>Fourth: </a:t>
            </a:r>
            <a:r>
              <a:rPr lang="en-US"/>
              <a:t>web sites</a:t>
            </a:r>
          </a:p>
          <a:p>
            <a:endParaRPr lang="en-US"/>
          </a:p>
          <a:p>
            <a:r>
              <a:rPr lang="en-US"/>
              <a:t>Do not include:</a:t>
            </a:r>
          </a:p>
          <a:p>
            <a:pPr lvl="1"/>
            <a:r>
              <a:rPr lang="en-US"/>
              <a:t>newsgroup postings, forum postings</a:t>
            </a:r>
          </a:p>
          <a:p>
            <a:pPr lvl="1"/>
            <a:r>
              <a:rPr lang="en-US"/>
              <a:t>popular magazines</a:t>
            </a:r>
          </a:p>
          <a:p>
            <a:pPr lvl="2"/>
            <a:r>
              <a:rPr lang="en-US"/>
              <a:t>e.g. no "PC Magazine"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4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Paper-finding Report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5749"/>
            <a:ext cx="8229600" cy="4880473"/>
          </a:xfrm>
        </p:spPr>
        <p:txBody>
          <a:bodyPr>
            <a:normAutofit fontScale="92500"/>
          </a:bodyPr>
          <a:lstStyle/>
          <a:p>
            <a:r>
              <a:rPr lang="en-US" smtClean="0"/>
              <a:t>This report should explain what search</a:t>
            </a:r>
            <a:r>
              <a:rPr lang="en-US" b="1" smtClean="0"/>
              <a:t>es</a:t>
            </a:r>
            <a:r>
              <a:rPr lang="en-US" smtClean="0"/>
              <a:t> you made online. </a:t>
            </a:r>
          </a:p>
          <a:p>
            <a:endParaRPr lang="en-US"/>
          </a:p>
          <a:p>
            <a:r>
              <a:rPr lang="en-US" smtClean="0"/>
              <a:t>The aim is to find </a:t>
            </a:r>
            <a:r>
              <a:rPr lang="en-US" b="1" smtClean="0"/>
              <a:t>four</a:t>
            </a:r>
            <a:r>
              <a:rPr lang="en-US" smtClean="0"/>
              <a:t> things:</a:t>
            </a:r>
          </a:p>
          <a:p>
            <a:pPr lvl="1"/>
            <a:r>
              <a:rPr lang="en-US" b="1" smtClean="0"/>
              <a:t>two papers</a:t>
            </a:r>
            <a:r>
              <a:rPr lang="en-US" smtClean="0"/>
              <a:t> about your thesis statement</a:t>
            </a:r>
          </a:p>
          <a:p>
            <a:pPr lvl="1"/>
            <a:r>
              <a:rPr lang="en-US" smtClean="0"/>
              <a:t>a </a:t>
            </a:r>
            <a:r>
              <a:rPr lang="en-US" b="1" smtClean="0"/>
              <a:t>survey paper</a:t>
            </a:r>
            <a:r>
              <a:rPr lang="en-US" smtClean="0"/>
              <a:t> about your thesis </a:t>
            </a:r>
            <a:r>
              <a:rPr lang="en-US"/>
              <a:t>statement</a:t>
            </a:r>
            <a:endParaRPr lang="en-US" smtClean="0"/>
          </a:p>
          <a:p>
            <a:pPr lvl="1"/>
            <a:r>
              <a:rPr lang="en-US" smtClean="0"/>
              <a:t>a </a:t>
            </a:r>
            <a:r>
              <a:rPr lang="en-US" b="1" smtClean="0"/>
              <a:t>book</a:t>
            </a:r>
            <a:r>
              <a:rPr lang="en-US" smtClean="0"/>
              <a:t> on the background to your thesis </a:t>
            </a:r>
            <a:r>
              <a:rPr lang="en-US"/>
              <a:t>statement</a:t>
            </a:r>
          </a:p>
          <a:p>
            <a:r>
              <a:rPr lang="en-US" smtClean="0"/>
              <a:t>Give details about the search queries that worked, did </a:t>
            </a:r>
            <a:r>
              <a:rPr lang="en-US" b="1" smtClean="0"/>
              <a:t>not</a:t>
            </a:r>
            <a:r>
              <a:rPr lang="en-US" smtClean="0"/>
              <a:t> work, and how and </a:t>
            </a:r>
            <a:r>
              <a:rPr lang="en-US" b="1" smtClean="0">
                <a:solidFill>
                  <a:srgbClr val="FF0000"/>
                </a:solidFill>
              </a:rPr>
              <a:t>WHY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you modified the searches.</a:t>
            </a:r>
          </a:p>
          <a:p>
            <a:endParaRPr lang="en-US" smtClean="0"/>
          </a:p>
          <a:p>
            <a:r>
              <a:rPr lang="en-US" smtClean="0"/>
              <a:t>Only briefly explain the papers/book. I am more interested in how you searched for them.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2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251" y="892367"/>
            <a:ext cx="8229600" cy="5541484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Do not hand in a report full of screenshots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/>
              <a:t>but </a:t>
            </a:r>
            <a:r>
              <a:rPr lang="en-US" smtClean="0"/>
              <a:t>1-2 </a:t>
            </a:r>
            <a:r>
              <a:rPr lang="en-US"/>
              <a:t>small screenshots are okay</a:t>
            </a:r>
          </a:p>
          <a:p>
            <a:endParaRPr lang="en-US"/>
          </a:p>
          <a:p>
            <a:r>
              <a:rPr lang="en-US" smtClean="0"/>
              <a:t>I want you to explain things in words. Make sure to explain </a:t>
            </a:r>
            <a:r>
              <a:rPr lang="en-US" b="1" smtClean="0">
                <a:solidFill>
                  <a:srgbClr val="FF0000"/>
                </a:solidFill>
              </a:rPr>
              <a:t>WHY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you searched in a certain way.</a:t>
            </a:r>
          </a:p>
          <a:p>
            <a:endParaRPr lang="en-US"/>
          </a:p>
          <a:p>
            <a:r>
              <a:rPr lang="en-US" smtClean="0"/>
              <a:t>The report should be around 3-4 pages long.</a:t>
            </a:r>
          </a:p>
          <a:p>
            <a:r>
              <a:rPr lang="en-US" smtClean="0"/>
              <a:t>It should have three subsections:</a:t>
            </a:r>
          </a:p>
          <a:p>
            <a:pPr lvl="1"/>
            <a:r>
              <a:rPr lang="en-US" smtClean="0"/>
              <a:t>1 for the search for the two papers; 1 for the survey paper search; 1 for the book search</a:t>
            </a:r>
          </a:p>
          <a:p>
            <a:pPr lvl="1"/>
            <a:r>
              <a:rPr lang="en-US" smtClean="0"/>
              <a:t>there should also be an introduction section, conclusion, and references</a:t>
            </a:r>
          </a:p>
          <a:p>
            <a:endParaRPr lang="en-US"/>
          </a:p>
          <a:p>
            <a:r>
              <a:rPr lang="en-US"/>
              <a:t>Due in week </a:t>
            </a:r>
            <a:r>
              <a:rPr lang="en-US" smtClean="0"/>
              <a:t>4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3" y="1272206"/>
            <a:ext cx="8680862" cy="337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069674" y="1393569"/>
            <a:ext cx="2338252" cy="8490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815712" y="3930234"/>
            <a:ext cx="1720662" cy="5676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Search Tips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Use quotes, </a:t>
            </a:r>
            <a:endParaRPr lang="en-US" smtClean="0"/>
          </a:p>
          <a:p>
            <a:pPr lvl="1"/>
            <a:r>
              <a:rPr lang="en-US" smtClean="0"/>
              <a:t>e.g</a:t>
            </a:r>
            <a:r>
              <a:rPr lang="en-US"/>
              <a:t>.  "spatial logic</a:t>
            </a:r>
            <a:r>
              <a:rPr lang="en-US" smtClean="0"/>
              <a:t>" is more specific than spatial logic</a:t>
            </a:r>
            <a:endParaRPr lang="en-US"/>
          </a:p>
          <a:p>
            <a:r>
              <a:rPr lang="en-US" smtClean="0"/>
              <a:t>Multiple </a:t>
            </a:r>
            <a:r>
              <a:rPr lang="en-US"/>
              <a:t>terms are ANDed</a:t>
            </a:r>
          </a:p>
          <a:p>
            <a:pPr lvl="1"/>
            <a:r>
              <a:rPr lang="en-US"/>
              <a:t>"spatial logic" "constraint logic programming"</a:t>
            </a:r>
          </a:p>
          <a:p>
            <a:r>
              <a:rPr lang="en-US"/>
              <a:t>Or use OR:</a:t>
            </a:r>
          </a:p>
          <a:p>
            <a:pPr lvl="1"/>
            <a:r>
              <a:rPr lang="en-US"/>
              <a:t>"spatial logic" OR "geomertic logic</a:t>
            </a:r>
            <a:r>
              <a:rPr lang="en-US" smtClean="0"/>
              <a:t>"</a:t>
            </a:r>
          </a:p>
          <a:p>
            <a:r>
              <a:rPr lang="en-US" smtClean="0"/>
              <a:t>Use "Advanced Search"</a:t>
            </a:r>
          </a:p>
          <a:p>
            <a:pPr lvl="1"/>
            <a:r>
              <a:rPr lang="en-US" smtClean="0"/>
              <a:t>restrict time range to last 20 years (2000 – 20</a:t>
            </a:r>
            <a:r>
              <a:rPr lang="en-US" b="1" smtClean="0"/>
              <a:t>20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restrict search to titles </a:t>
            </a:r>
          </a:p>
          <a:p>
            <a:pPr lvl="1"/>
            <a:r>
              <a:rPr lang="en-US" smtClean="0"/>
              <a:t>restrict search to journals and conferences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Keyword Strategy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Add more keywords; put key phrases in quotes; add time periods</a:t>
            </a:r>
          </a:p>
          <a:p>
            <a:pPr lvl="1"/>
            <a:r>
              <a:rPr lang="en-US" smtClean="0"/>
              <a:t>the aim is to get less than 10 paper matches</a:t>
            </a:r>
          </a:p>
          <a:p>
            <a:pPr lvl="1"/>
            <a:endParaRPr lang="en-US"/>
          </a:p>
          <a:p>
            <a:r>
              <a:rPr lang="en-US" smtClean="0"/>
              <a:t>If you get no hits then remove keywords, remove quotes, widen time period</a:t>
            </a:r>
          </a:p>
          <a:p>
            <a:endParaRPr lang="en-US"/>
          </a:p>
          <a:p>
            <a:r>
              <a:rPr lang="en-US" smtClean="0"/>
              <a:t>At the start of your research, concentrate on finding a good survey paper, and/or book</a:t>
            </a:r>
          </a:p>
          <a:p>
            <a:pPr lvl="1"/>
            <a:r>
              <a:rPr lang="en-US" smtClean="0"/>
              <a:t>these will help you learn the important ideas, and collect better keywords</a:t>
            </a:r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25" y="846983"/>
            <a:ext cx="6981825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38" y="0"/>
            <a:ext cx="8229600" cy="1143000"/>
          </a:xfrm>
        </p:spPr>
        <p:txBody>
          <a:bodyPr/>
          <a:lstStyle/>
          <a:p>
            <a:r>
              <a:rPr lang="en-US" smtClean="0"/>
              <a:t>ACM Spatial logic in title; </a:t>
            </a:r>
            <a:r>
              <a:rPr lang="en-US" smtClean="0"/>
              <a:t>2010-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31523" y="5316980"/>
            <a:ext cx="1269273" cy="14175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71144" y="2747939"/>
            <a:ext cx="3357154" cy="4916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5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24" y="1576251"/>
            <a:ext cx="70294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129322"/>
            <a:ext cx="8229600" cy="1143000"/>
          </a:xfrm>
        </p:spPr>
        <p:txBody>
          <a:bodyPr/>
          <a:lstStyle/>
          <a:p>
            <a:r>
              <a:rPr lang="en-US" smtClean="0"/>
              <a:t>Click on the </a:t>
            </a:r>
            <a:r>
              <a:rPr lang="en-US" smtClean="0"/>
              <a:t>"survey" paper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240-701 Seminar I,  Papers/1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4A4DB-036F-4816-A98C-42C4167E83C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08462" y="2516409"/>
            <a:ext cx="709749" cy="3934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2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00. Preliminaries</Template>
  <TotalTime>0</TotalTime>
  <Words>1516</Words>
  <Application>Microsoft Office PowerPoint</Application>
  <PresentationFormat>On-screen Show (4:3)</PresentationFormat>
  <Paragraphs>290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Flow</vt:lpstr>
      <vt:lpstr>Seminar I</vt:lpstr>
      <vt:lpstr>1. Collect Keywords (key phrases)</vt:lpstr>
      <vt:lpstr>2. Search Online</vt:lpstr>
      <vt:lpstr>PowerPoint Presentation</vt:lpstr>
      <vt:lpstr>PowerPoint Presentation</vt:lpstr>
      <vt:lpstr>Database Search Tips</vt:lpstr>
      <vt:lpstr>Keyword Strategy</vt:lpstr>
      <vt:lpstr>ACM Spatial logic in title; 2010-</vt:lpstr>
      <vt:lpstr>Click on the "survey" paper</vt:lpstr>
      <vt:lpstr>PowerPoint Presentation</vt:lpstr>
      <vt:lpstr>IEEE spatial logic 2010-</vt:lpstr>
      <vt:lpstr>PowerPoint Presentation</vt:lpstr>
      <vt:lpstr>PowerPoint Presentation</vt:lpstr>
      <vt:lpstr>3. Using Papers to find More Papers</vt:lpstr>
      <vt:lpstr>Using the ACM paper</vt:lpstr>
      <vt:lpstr>4. Google Scholar</vt:lpstr>
      <vt:lpstr>PowerPoint Presentation</vt:lpstr>
      <vt:lpstr>PowerPoint Presentation</vt:lpstr>
      <vt:lpstr>Click on Top Paper</vt:lpstr>
      <vt:lpstr>Google Search Tips</vt:lpstr>
      <vt:lpstr>Other Uses of Google</vt:lpstr>
      <vt:lpstr>Search for the Paper Title</vt:lpstr>
      <vt:lpstr>PowerPoint Presentation</vt:lpstr>
      <vt:lpstr>Search for Author's Name</vt:lpstr>
      <vt:lpstr>PowerPoint Presentation</vt:lpstr>
      <vt:lpstr>5. Finding Surveys/Overviews</vt:lpstr>
      <vt:lpstr>PowerPoint Presentation</vt:lpstr>
      <vt:lpstr>PowerPoint Presentation</vt:lpstr>
      <vt:lpstr>6. Finding Books</vt:lpstr>
      <vt:lpstr>Wikipedia: spatial logic</vt:lpstr>
      <vt:lpstr>Wikipedia: CLP</vt:lpstr>
      <vt:lpstr>Scroll to End</vt:lpstr>
      <vt:lpstr>Look for the Most Recent Textbook</vt:lpstr>
      <vt:lpstr>PowerPoint Presentation</vt:lpstr>
      <vt:lpstr>At Amazon</vt:lpstr>
      <vt:lpstr>Look at Reviews</vt:lpstr>
      <vt:lpstr>Look at Related Items</vt:lpstr>
      <vt:lpstr>Search for keyword at Amazon</vt:lpstr>
      <vt:lpstr>Find Eclipse Website</vt:lpstr>
      <vt:lpstr>7. Other Book Sources</vt:lpstr>
      <vt:lpstr>PowerPoint Presentation</vt:lpstr>
      <vt:lpstr>The Internet Archive</vt:lpstr>
      <vt:lpstr>PowerPoint Presentation</vt:lpstr>
      <vt:lpstr>PowerPoint Presentation</vt:lpstr>
      <vt:lpstr>8. Not all Papers are the Same</vt:lpstr>
      <vt:lpstr>The Paper-finding Report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2015-10-02T20:02:04Z</dcterms:created>
  <dcterms:modified xsi:type="dcterms:W3CDTF">2025-06-19T09:25:11Z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