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2"/>
  </p:sldMasterIdLst>
  <p:notesMasterIdLst>
    <p:notesMasterId r:id="rId26"/>
  </p:notesMasterIdLst>
  <p:handoutMasterIdLst>
    <p:handoutMasterId r:id="rId27"/>
  </p:handoutMasterIdLst>
  <p:sldIdLst>
    <p:sldId id="354" r:id="rId3"/>
    <p:sldId id="331" r:id="rId4"/>
    <p:sldId id="349" r:id="rId5"/>
    <p:sldId id="350" r:id="rId6"/>
    <p:sldId id="351" r:id="rId7"/>
    <p:sldId id="355" r:id="rId8"/>
    <p:sldId id="332" r:id="rId9"/>
    <p:sldId id="333" r:id="rId10"/>
    <p:sldId id="334" r:id="rId11"/>
    <p:sldId id="340" r:id="rId12"/>
    <p:sldId id="335" r:id="rId13"/>
    <p:sldId id="336" r:id="rId14"/>
    <p:sldId id="337" r:id="rId15"/>
    <p:sldId id="338" r:id="rId16"/>
    <p:sldId id="339" r:id="rId17"/>
    <p:sldId id="341" r:id="rId18"/>
    <p:sldId id="342" r:id="rId19"/>
    <p:sldId id="343" r:id="rId20"/>
    <p:sldId id="347" r:id="rId21"/>
    <p:sldId id="344" r:id="rId22"/>
    <p:sldId id="345" r:id="rId23"/>
    <p:sldId id="346" r:id="rId24"/>
    <p:sldId id="35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3831" autoAdjust="0"/>
    <p:restoredTop sz="94249" autoAdjust="0"/>
  </p:normalViewPr>
  <p:slideViewPr>
    <p:cSldViewPr snapToGrid="0">
      <p:cViewPr varScale="1">
        <p:scale>
          <a:sx n="80" d="100"/>
          <a:sy n="80" d="100"/>
        </p:scale>
        <p:origin x="-6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-242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C66D5-35F2-4B2B-B66A-28018F61912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073D5-63C2-4933-B970-D96552757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81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B7E8A-1102-47A1-B1C3-36AE88809383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1EAB-687D-4AE4-B775-678A923E9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7087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7C64-0A83-474B-BC03-EE351E995965}" type="datetime1">
              <a:rPr lang="en-US" smtClean="0"/>
              <a:t>6/20/2025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07D5-60BD-435F-90E5-B436CC8ED171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88E1-26D3-42B8-BC1A-8A83309BBA97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A3E5-47A8-4E2E-98FD-187BF3FA67ED}" type="datetime1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8FE11-AC9E-47A4-B001-51DDB59FE99B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CC02-6E1F-4152-A9B6-353B90C0B308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61479-9D54-4C4C-B455-9DD857062954}" type="datetime1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2769-7794-436E-AE3A-B0D6736D7C34}" type="datetime1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791E-BE98-400C-A06F-0A49353F4E86}" type="datetime1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2797-77DE-4A86-924F-37B0B58B0A45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F4CF-0970-427A-B69D-51FF3362468D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1113A6-DC44-41A4-B0A4-BA032C777927}" type="datetime1">
              <a:rPr lang="en-US" smtClean="0"/>
              <a:t>6/20/2025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US" sz="3600" smtClean="0"/>
              <a:t>240-216 Explo. CoE Tech.</a:t>
            </a:r>
            <a:endParaRPr lang="th-TH" smtClean="0">
              <a:effectLst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395536" y="1329376"/>
            <a:ext cx="63341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400" smtClean="0"/>
              <a:t>Semester </a:t>
            </a:r>
            <a:r>
              <a:rPr lang="en-US" sz="2400" smtClean="0"/>
              <a:t>1,</a:t>
            </a:r>
            <a:r>
              <a:rPr lang="th-TH" sz="2400" smtClean="0"/>
              <a:t> </a:t>
            </a:r>
            <a:r>
              <a:rPr lang="en-US" sz="2400" smtClean="0"/>
              <a:t>2025</a:t>
            </a:r>
            <a:r>
              <a:rPr lang="th-TH" sz="2400" smtClean="0"/>
              <a:t>-</a:t>
            </a:r>
            <a:r>
              <a:rPr lang="en-US" sz="2400" smtClean="0"/>
              <a:t>2026</a:t>
            </a:r>
            <a:endParaRPr lang="th-TH" sz="2400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2546350" y="2362200"/>
            <a:ext cx="3919538" cy="650875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 algn="ctr" eaLnBrk="1" hangingPunct="1"/>
            <a:r>
              <a:rPr lang="en-US" sz="3600" smtClean="0">
                <a:solidFill>
                  <a:schemeClr val="dk1"/>
                </a:solidFill>
                <a:latin typeface="+mn-lt"/>
              </a:rPr>
              <a:t>5</a:t>
            </a:r>
            <a:r>
              <a:rPr lang="th-TH" sz="3600" smtClean="0">
                <a:solidFill>
                  <a:schemeClr val="dk1"/>
                </a:solidFill>
                <a:latin typeface="+mn-lt"/>
              </a:rPr>
              <a:t>. </a:t>
            </a:r>
            <a:r>
              <a:rPr lang="en-US" sz="3600" smtClean="0">
                <a:solidFill>
                  <a:schemeClr val="dk1"/>
                </a:solidFill>
                <a:latin typeface="+mn-lt"/>
              </a:rPr>
              <a:t>Pong</a:t>
            </a:r>
            <a:endParaRPr lang="th-TH" sz="3600">
              <a:solidFill>
                <a:schemeClr val="dk1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1" name="Picture 2" descr="http://www.pygame.org/docs/pygame_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986" y="277117"/>
            <a:ext cx="2749857" cy="81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8.gmanews.tv/webpics/v3/2012/11/pong-video-gam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65" y="3614939"/>
            <a:ext cx="3678461" cy="2758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6509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55700" y="1825625"/>
            <a:ext cx="73596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# game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variables</a:t>
            </a:r>
          </a:p>
          <a:p>
            <a:pPr marL="0" indent="0">
              <a:buNone/>
            </a:pPr>
            <a:endParaRPr lang="en-US" sz="16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leftStep = 0; rightStep = 0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# move step in pixels for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paddles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scoreLeft = 0; scoreRight = 0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winMsg =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""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gameOver = False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font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= pygame.font.Font(None, 72)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54050" y="571500"/>
            <a:ext cx="7886700" cy="58801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2900" smtClean="0">
                <a:latin typeface="Courier New" pitchFamily="49" charset="0"/>
                <a:cs typeface="Courier New" pitchFamily="49" charset="0"/>
              </a:rPr>
              <a:t>clock </a:t>
            </a:r>
            <a:r>
              <a:rPr lang="en-US" sz="2900">
                <a:latin typeface="Courier New" pitchFamily="49" charset="0"/>
                <a:cs typeface="Courier New" pitchFamily="49" charset="0"/>
              </a:rPr>
              <a:t>= pygame.time.Clock()</a:t>
            </a:r>
          </a:p>
          <a:p>
            <a:pPr marL="0" indent="0">
              <a:buNone/>
            </a:pPr>
            <a:endParaRPr lang="en-US" sz="29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running = True    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while running: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clock.tick(30)</a:t>
            </a:r>
          </a:p>
          <a:p>
            <a:pPr marL="0" indent="0">
              <a:buNone/>
            </a:pPr>
            <a:endParaRPr lang="en-US" sz="29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3800" b="1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# handle events</a:t>
            </a:r>
            <a:endParaRPr lang="en-US" sz="2900" b="1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for event in pygame.event.get():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if event.type == QUIT: 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running = False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if event.type == KEYDOWN: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if event.key == K_q:   # left paddle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    leftStep = -PADDLE_STEP    # up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elif event.key == K_s: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    leftStep = PADDLE_STEP     # down</a:t>
            </a:r>
          </a:p>
          <a:p>
            <a:pPr marL="0" indent="0">
              <a:buNone/>
            </a:pPr>
            <a:endParaRPr lang="en-US" sz="29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if event.key == K_p:   # right paddle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    rightStep = -PADDLE_STEP   # up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elif event.key == K_l: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    rightStep = PADDLE_STEP    # down</a:t>
            </a:r>
          </a:p>
          <a:p>
            <a:pPr marL="0" indent="0">
              <a:buNone/>
            </a:pPr>
            <a:endParaRPr lang="en-US" sz="29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elif event.type == KEYUP: 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if event.key == K_q or event.key == K_s:   # left paddle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    leftStep = 0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if event.key == K_p or event.key == K_l:   # right paddle</a:t>
            </a:r>
          </a:p>
          <a:p>
            <a:pPr marL="0" indent="0">
              <a:buNone/>
            </a:pPr>
            <a:r>
              <a:rPr lang="en-US" sz="2900">
                <a:latin typeface="Courier New" pitchFamily="49" charset="0"/>
                <a:cs typeface="Courier New" pitchFamily="49" charset="0"/>
              </a:rPr>
              <a:t>                rightStep = 0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13" y="260350"/>
            <a:ext cx="3076575" cy="194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971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6750" y="260350"/>
            <a:ext cx="7886700" cy="63436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# update game</a:t>
            </a:r>
            <a:endParaRPr lang="en-US" sz="1400" b="1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if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not gameOver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leftPaddle.move(leftStep)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rightPaddle.move(rightStep)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ball.update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if scoreLeft &gt;= WINNING_SCORE: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winMsg = "Left Wins!"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gameOver = True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elif scoreRight &gt;= WINNING_SCORE: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winMsg = "Right Wins!"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gameOver = True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# redraw</a:t>
            </a:r>
            <a:endParaRPr lang="en-US" sz="1400" b="1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screen.fill(WHITE)                       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sprites.draw(screen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screen.blit( font.render(str(scoreLeft) + ":" + 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             str(scoreRight), True, RED), [20, 20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])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if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gameOver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centerImage(screen, font.render(winMsg, True, RED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pygame.display.update()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pygame.quit()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260350"/>
            <a:ext cx="3076575" cy="194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473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0452" y="399288"/>
            <a:ext cx="8229600" cy="1143000"/>
          </a:xfrm>
        </p:spPr>
        <p:txBody>
          <a:bodyPr/>
          <a:lstStyle/>
          <a:p>
            <a:r>
              <a:rPr lang="en-US" smtClean="0"/>
              <a:t>Paddle Keys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476375"/>
          </a:xfrm>
        </p:spPr>
        <p:txBody>
          <a:bodyPr/>
          <a:lstStyle/>
          <a:p>
            <a:r>
              <a:rPr lang="en-US" smtClean="0"/>
              <a:t>There are two paddles</a:t>
            </a:r>
          </a:p>
          <a:p>
            <a:pPr lvl="1"/>
            <a:r>
              <a:rPr lang="en-US" smtClean="0"/>
              <a:t>left paddle up and down uses 'q' and 's'</a:t>
            </a:r>
          </a:p>
          <a:p>
            <a:pPr lvl="1"/>
            <a:r>
              <a:rPr lang="en-US" smtClean="0"/>
              <a:t>right paddle up and down uses 'p' and 'l'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450" y="3900488"/>
            <a:ext cx="4953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>
            <a:stCxn id="2050" idx="0"/>
          </p:cNvCxnSpPr>
          <p:nvPr/>
        </p:nvCxnSpPr>
        <p:spPr>
          <a:xfrm flipV="1">
            <a:off x="3086100" y="3530600"/>
            <a:ext cx="0" cy="369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050" idx="2"/>
          </p:cNvCxnSpPr>
          <p:nvPr/>
        </p:nvCxnSpPr>
        <p:spPr>
          <a:xfrm>
            <a:off x="3086100" y="5319713"/>
            <a:ext cx="0" cy="446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92450" y="3525044"/>
            <a:ext cx="34925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q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92450" y="5277644"/>
            <a:ext cx="34925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s</a:t>
            </a:r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750" y="3900488"/>
            <a:ext cx="4953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4" name="Straight Arrow Connector 13"/>
          <p:cNvCxnSpPr>
            <a:stCxn id="13" idx="0"/>
          </p:cNvCxnSpPr>
          <p:nvPr/>
        </p:nvCxnSpPr>
        <p:spPr>
          <a:xfrm flipV="1">
            <a:off x="5994400" y="3530600"/>
            <a:ext cx="0" cy="369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2"/>
          </p:cNvCxnSpPr>
          <p:nvPr/>
        </p:nvCxnSpPr>
        <p:spPr>
          <a:xfrm>
            <a:off x="5994400" y="5319713"/>
            <a:ext cx="0" cy="446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00750" y="3525044"/>
            <a:ext cx="34925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p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000750" y="5277644"/>
            <a:ext cx="34925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70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12540"/>
            <a:ext cx="8229600" cy="1143000"/>
          </a:xfrm>
        </p:spPr>
        <p:txBody>
          <a:bodyPr/>
          <a:lstStyle/>
          <a:p>
            <a:r>
              <a:rPr lang="en-US" smtClean="0"/>
              <a:t>Repeating Key Action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the user holds down a key then the paddle keeps moving until the user releases the key.</a:t>
            </a:r>
          </a:p>
          <a:p>
            <a:pPr lvl="1"/>
            <a:r>
              <a:rPr lang="en-US" smtClean="0"/>
              <a:t>very common game behaviour</a:t>
            </a:r>
          </a:p>
          <a:p>
            <a:pPr lvl="1"/>
            <a:endParaRPr lang="en-US"/>
          </a:p>
          <a:p>
            <a:r>
              <a:rPr lang="en-US" smtClean="0"/>
              <a:t>Implemented by checking for KEYDOWN 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and KEYUP</a:t>
            </a:r>
            <a:r>
              <a:rPr lang="en-US" smtClean="0"/>
              <a:t> events for the key</a:t>
            </a:r>
          </a:p>
          <a:p>
            <a:pPr lvl="1"/>
            <a:r>
              <a:rPr lang="en-US" smtClean="0"/>
              <a:t>KEYDOWN sets the move step (e.g. to 10 or -10)</a:t>
            </a:r>
          </a:p>
          <a:p>
            <a:pPr lvl="1"/>
            <a:r>
              <a:rPr lang="en-US" smtClean="0"/>
              <a:t>KEYUP resets the step to 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9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1891"/>
          </a:xfrm>
        </p:spPr>
        <p:txBody>
          <a:bodyPr>
            <a:noAutofit/>
          </a:bodyPr>
          <a:lstStyle/>
          <a:p>
            <a:r>
              <a:rPr lang="en-US" sz="3600" smtClean="0"/>
              <a:t>Finishing the Game ≠ Finishing the Program</a:t>
            </a:r>
            <a:endParaRPr lang="en-US" sz="360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code uses </a:t>
            </a:r>
            <a:r>
              <a:rPr lang="en-US" b="1" smtClean="0">
                <a:solidFill>
                  <a:schemeClr val="accent1">
                    <a:lumMod val="75000"/>
                  </a:schemeClr>
                </a:solidFill>
              </a:rPr>
              <a:t>two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mtClean="0"/>
              <a:t>booleans (True/False):</a:t>
            </a:r>
          </a:p>
          <a:p>
            <a:pPr lvl="1"/>
            <a:r>
              <a:rPr lang="en-US" smtClean="0"/>
              <a:t>running and gameOver</a:t>
            </a:r>
          </a:p>
          <a:p>
            <a:pPr lvl="2"/>
            <a:r>
              <a:rPr lang="en-US" smtClean="0"/>
              <a:t>running is used to end the game loop and program</a:t>
            </a:r>
          </a:p>
          <a:p>
            <a:pPr lvl="2"/>
            <a:r>
              <a:rPr lang="en-US" smtClean="0"/>
              <a:t>gameOver means that the user's game is finished, </a:t>
            </a:r>
            <a:r>
              <a:rPr lang="en-US" b="1" smtClean="0"/>
              <a:t>but not the game loop</a:t>
            </a:r>
          </a:p>
          <a:p>
            <a:pPr lvl="2"/>
            <a:endParaRPr lang="en-US"/>
          </a:p>
          <a:p>
            <a:r>
              <a:rPr lang="en-US" smtClean="0"/>
              <a:t>When gameOver is true, the game loop must continue in order to show things (e.g. the winner's message)</a:t>
            </a:r>
          </a:p>
          <a:p>
            <a:pPr lvl="1"/>
            <a:r>
              <a:rPr lang="en-US" smtClean="0"/>
              <a:t>gameOver is also used to skip the game update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9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3948" y="452297"/>
            <a:ext cx="8229600" cy="1143000"/>
          </a:xfrm>
        </p:spPr>
        <p:txBody>
          <a:bodyPr/>
          <a:lstStyle/>
          <a:p>
            <a:r>
              <a:rPr lang="en-US" smtClean="0"/>
              <a:t>3. The BlockSprite Class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 same as before – it's used to represent a non-moving sprite that looks like a coloured rectangle.</a:t>
            </a:r>
          </a:p>
          <a:p>
            <a:endParaRPr lang="en-US"/>
          </a:p>
          <a:p>
            <a:pPr marL="0" indent="0">
              <a:buNone/>
            </a:pPr>
            <a:r>
              <a:rPr lang="en-US" sz="1700">
                <a:latin typeface="Courier New" pitchFamily="49" charset="0"/>
                <a:cs typeface="Courier New" pitchFamily="49" charset="0"/>
              </a:rPr>
              <a:t>class BlockSprite(pygame.sprite.Sprite):</a:t>
            </a:r>
          </a:p>
          <a:p>
            <a:pPr marL="0" indent="0">
              <a:buNone/>
            </a:pPr>
            <a:r>
              <a:rPr lang="en-US" sz="170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1700">
                <a:latin typeface="Courier New" pitchFamily="49" charset="0"/>
                <a:cs typeface="Courier New" pitchFamily="49" charset="0"/>
              </a:rPr>
              <a:t>    def __init__(self, x, y, width, height, color=BLACK):</a:t>
            </a:r>
          </a:p>
          <a:p>
            <a:pPr marL="0" indent="0">
              <a:buNone/>
            </a:pPr>
            <a:r>
              <a:rPr lang="en-US" sz="1700">
                <a:latin typeface="Courier New" pitchFamily="49" charset="0"/>
                <a:cs typeface="Courier New" pitchFamily="49" charset="0"/>
              </a:rPr>
              <a:t>        super().__init__()</a:t>
            </a:r>
          </a:p>
          <a:p>
            <a:pPr marL="0" indent="0">
              <a:buNone/>
            </a:pPr>
            <a:r>
              <a:rPr lang="en-US" sz="1700">
                <a:latin typeface="Courier New" pitchFamily="49" charset="0"/>
                <a:cs typeface="Courier New" pitchFamily="49" charset="0"/>
              </a:rPr>
              <a:t>        self.image = pygame.Surface((width, height))</a:t>
            </a:r>
          </a:p>
          <a:p>
            <a:pPr marL="0" indent="0">
              <a:buNone/>
            </a:pPr>
            <a:r>
              <a:rPr lang="en-US" sz="1700">
                <a:latin typeface="Courier New" pitchFamily="49" charset="0"/>
                <a:cs typeface="Courier New" pitchFamily="49" charset="0"/>
              </a:rPr>
              <a:t>        self.image.fill(color)</a:t>
            </a:r>
          </a:p>
          <a:p>
            <a:pPr marL="0" indent="0">
              <a:buNone/>
            </a:pPr>
            <a:r>
              <a:rPr lang="en-US" sz="1700">
                <a:latin typeface="Courier New" pitchFamily="49" charset="0"/>
                <a:cs typeface="Courier New" pitchFamily="49" charset="0"/>
              </a:rPr>
              <a:t>        self.rect = self.image.get_rect()</a:t>
            </a:r>
          </a:p>
          <a:p>
            <a:pPr marL="0" indent="0">
              <a:buNone/>
            </a:pPr>
            <a:r>
              <a:rPr lang="en-US" sz="1700">
                <a:latin typeface="Courier New" pitchFamily="49" charset="0"/>
                <a:cs typeface="Courier New" pitchFamily="49" charset="0"/>
              </a:rPr>
              <a:t>        self.rect.topleft = (x, y)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6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0452" y="478801"/>
            <a:ext cx="8229600" cy="1143000"/>
          </a:xfrm>
        </p:spPr>
        <p:txBody>
          <a:bodyPr/>
          <a:lstStyle/>
          <a:p>
            <a:r>
              <a:rPr lang="en-US" smtClean="0"/>
              <a:t>4. The Paddle Class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can be coded as a moving version of my BlockSprite class</a:t>
            </a:r>
          </a:p>
          <a:p>
            <a:pPr lvl="1"/>
            <a:r>
              <a:rPr lang="en-US" smtClean="0"/>
              <a:t>so Paddle inherits BlockSprite, which inherits Sprite</a:t>
            </a:r>
          </a:p>
          <a:p>
            <a:pPr lvl="1"/>
            <a:endParaRPr lang="en-US"/>
          </a:p>
          <a:p>
            <a:r>
              <a:rPr lang="en-US" smtClean="0"/>
              <a:t>The extra code in Paddle is a move() function that allows the sprite to move up or down</a:t>
            </a:r>
          </a:p>
          <a:p>
            <a:pPr lvl="1"/>
            <a:r>
              <a:rPr lang="en-US" smtClean="0"/>
              <a:t>but moving must stop when the paddle is at the top or bottom of the window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1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952500"/>
            <a:ext cx="8172450" cy="4983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class Paddle(BlockSprite):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def __init__(self, x, y):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super().__init__(x, y-75, 10, 150, BLUE)  </a:t>
            </a: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           #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paddle width &amp; height</a:t>
            </a: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def move(self, step):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if pygame.sprite.collide_rect(self, top) </a:t>
            </a: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  and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(step &lt; 0): 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# at top &amp; going up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    step = 0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elif pygame.sprite.collide_rect(self, bottom) </a:t>
            </a: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    and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(step &gt; 0): 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at bottom and going down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    step = 0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self.rect.y += step</a:t>
            </a: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292051" y="3565002"/>
            <a:ext cx="428263" cy="42826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234178" y="5187387"/>
            <a:ext cx="428263" cy="42826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14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2297"/>
            <a:ext cx="8229600" cy="1143000"/>
          </a:xfrm>
        </p:spPr>
        <p:txBody>
          <a:bodyPr/>
          <a:lstStyle/>
          <a:p>
            <a:r>
              <a:rPr lang="en-US" smtClean="0"/>
              <a:t>Collision Testing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793875"/>
          </a:xfrm>
        </p:spPr>
        <p:txBody>
          <a:bodyPr/>
          <a:lstStyle/>
          <a:p>
            <a:r>
              <a:rPr lang="en-US" smtClean="0"/>
              <a:t>Usually colllision testing uses a sprite collision function </a:t>
            </a:r>
            <a:r>
              <a:rPr lang="en-US" b="1" smtClean="0"/>
              <a:t>and a direction test</a:t>
            </a:r>
          </a:p>
          <a:p>
            <a:pPr lvl="1"/>
            <a:r>
              <a:rPr lang="en-US" smtClean="0"/>
              <a:t>the direction is used to see if the thing is moving towards or away from the collision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930579" y="6333203"/>
            <a:ext cx="245745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70376" y="4295494"/>
            <a:ext cx="242658" cy="8353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48705" y="4115283"/>
            <a:ext cx="2286000" cy="1651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112143" y="4546600"/>
            <a:ext cx="0" cy="914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41412" y="4381500"/>
            <a:ext cx="0" cy="9017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653996" y="4740958"/>
            <a:ext cx="242658" cy="8353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632325" y="5591215"/>
            <a:ext cx="2286000" cy="1651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78461" y="4197833"/>
            <a:ext cx="567159" cy="34876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top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129505" y="4809844"/>
            <a:ext cx="1048956" cy="34876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step is -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026114" y="5499381"/>
            <a:ext cx="567159" cy="34876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bottom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393847" y="4635460"/>
            <a:ext cx="1048956" cy="34876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step is +</a:t>
            </a: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381800" y="4635460"/>
            <a:ext cx="428263" cy="42826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418193" y="4770095"/>
            <a:ext cx="428263" cy="42826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18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84588"/>
            <a:ext cx="6248400" cy="493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6777" y="344905"/>
            <a:ext cx="4593055" cy="1325563"/>
          </a:xfrm>
        </p:spPr>
        <p:txBody>
          <a:bodyPr/>
          <a:lstStyle/>
          <a:p>
            <a:r>
              <a:rPr lang="en-US" smtClean="0"/>
              <a:t>1. Pong in Action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40642" y="637674"/>
            <a:ext cx="1660358" cy="697831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4 BlockSprites</a:t>
            </a:r>
          </a:p>
          <a:p>
            <a:r>
              <a:rPr lang="en-US" smtClean="0"/>
              <a:t>for the 4 walls</a:t>
            </a:r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340642" y="1251284"/>
            <a:ext cx="529390" cy="6497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870032" y="1251284"/>
            <a:ext cx="577515" cy="11790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00736" y="2883568"/>
            <a:ext cx="1159043" cy="870285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2 Paddle </a:t>
            </a:r>
          </a:p>
          <a:p>
            <a:r>
              <a:rPr lang="en-US" smtClean="0"/>
              <a:t>sprites</a:t>
            </a:r>
          </a:p>
          <a:p>
            <a:r>
              <a:rPr lang="en-US" smtClean="0"/>
              <a:t>(new)</a:t>
            </a:r>
            <a:endParaRPr lang="en-US"/>
          </a:p>
        </p:txBody>
      </p:sp>
      <p:cxnSp>
        <p:nvCxnSpPr>
          <p:cNvPr id="13" name="Straight Arrow Connector 12"/>
          <p:cNvCxnSpPr>
            <a:stCxn id="12" idx="1"/>
          </p:cNvCxnSpPr>
          <p:nvPr/>
        </p:nvCxnSpPr>
        <p:spPr>
          <a:xfrm flipH="1">
            <a:off x="7339264" y="3318711"/>
            <a:ext cx="561472" cy="302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1"/>
          </p:cNvCxnSpPr>
          <p:nvPr/>
        </p:nvCxnSpPr>
        <p:spPr>
          <a:xfrm flipH="1">
            <a:off x="6244390" y="3318711"/>
            <a:ext cx="1656346" cy="118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19925" y="4554621"/>
            <a:ext cx="1499938" cy="368968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1 BallSprite</a:t>
            </a:r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363452" y="4137526"/>
            <a:ext cx="493295" cy="5534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933072" y="2699084"/>
            <a:ext cx="1590174" cy="619626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norm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253288" y="232611"/>
            <a:ext cx="5033212" cy="4411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Autofit/>
          </a:bodyPr>
          <a:lstStyle/>
          <a:p>
            <a:r>
              <a:rPr lang="en-US" sz="2400" smtClean="0"/>
              <a:t>each game 'thing' == a sprite object</a:t>
            </a:r>
            <a:endParaRPr lang="en-US" sz="240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6870032" y="1251284"/>
            <a:ext cx="0" cy="11790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5474368" y="1251284"/>
            <a:ext cx="1395664" cy="10307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83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3948" y="425793"/>
            <a:ext cx="8229600" cy="1143000"/>
          </a:xfrm>
        </p:spPr>
        <p:txBody>
          <a:bodyPr/>
          <a:lstStyle/>
          <a:p>
            <a:r>
              <a:rPr lang="en-US" smtClean="0"/>
              <a:t>5. The BallSprite Class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hardest part of this class is coding update() which moves the ball.</a:t>
            </a:r>
          </a:p>
          <a:p>
            <a:r>
              <a:rPr lang="en-US" smtClean="0"/>
              <a:t>Normally the move is xStep in the x-direction and yStep in the y-direction, but...</a:t>
            </a:r>
          </a:p>
          <a:p>
            <a:pPr lvl="1"/>
            <a:r>
              <a:rPr lang="en-US" smtClean="0"/>
              <a:t>what happens when the ball hits:</a:t>
            </a:r>
          </a:p>
          <a:p>
            <a:pPr marL="1028700" lvl="2" indent="-342900">
              <a:buFont typeface="+mj-lt"/>
              <a:buAutoNum type="arabicPeriod"/>
            </a:pPr>
            <a:r>
              <a:rPr lang="en-US" smtClean="0"/>
              <a:t>the left paddle?</a:t>
            </a:r>
          </a:p>
          <a:p>
            <a:pPr marL="1028700" lvl="2" indent="-342900">
              <a:buFont typeface="+mj-lt"/>
              <a:buAutoNum type="arabicPeriod"/>
            </a:pPr>
            <a:r>
              <a:rPr lang="en-US" smtClean="0"/>
              <a:t>the right paddle?</a:t>
            </a:r>
          </a:p>
          <a:p>
            <a:pPr marL="1028700" lvl="2" indent="-342900">
              <a:buFont typeface="+mj-lt"/>
              <a:buAutoNum type="arabicPeriod"/>
            </a:pPr>
            <a:r>
              <a:rPr lang="en-US" smtClean="0"/>
              <a:t>the horizontal walls (i.e. the top and bottom sides)?</a:t>
            </a:r>
          </a:p>
          <a:p>
            <a:pPr marL="1028700" lvl="2" indent="-342900">
              <a:buFont typeface="+mj-lt"/>
              <a:buAutoNum type="arabicPeriod"/>
            </a:pPr>
            <a:r>
              <a:rPr lang="en-US"/>
              <a:t>the vertical walls (i.e. the left and right sides</a:t>
            </a:r>
            <a:r>
              <a:rPr lang="en-US" smtClean="0"/>
              <a:t>)?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1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584200"/>
            <a:ext cx="7886700" cy="5592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class BallSprite(pygame.sprite.Sprite):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__init__(self, fnm):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super().__init__()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self.image = pygame.image.load(fnm).convert_alpha()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self.rect = self.image.get_rect()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self.rect.center = [scrWidth/2, scrHeight/2]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       # start position of the ball in center of window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self.xStep, self.yStep = self.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randomSteps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       # step size and direction along each axis</a:t>
            </a:r>
          </a:p>
          <a:p>
            <a:pPr marL="0" indent="0">
              <a:buNone/>
            </a:pPr>
            <a:endParaRPr lang="en-US" sz="14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randomSteps(self):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# create a random +/- STEP pair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x = STEP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if random.random() &gt; 0.5: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x = -x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y = STEP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if random.random() &gt; 0.5: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y = -y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return [x,y]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35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7957" y="11575"/>
            <a:ext cx="8686800" cy="6464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update(self):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global scoreLeft, scoreRight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if pygame.sprite.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collide_rect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(self,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leftPaddle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 and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self.xStep &lt; 0):  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#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hit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left paddle and going left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self.xStep = -self.xStep    # change direction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elif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pygame.sprite.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collide_rect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(self,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rightPaddle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 and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(self.xStep&gt;0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):  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#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hit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right paddle and going right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self.xStep = -self.xStep    # change direction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if pygame.sprite.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spritecollideany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(self,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horizWalls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# change y-step direction at top and bottom sides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self.yStep = -self.yStep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if pygame.sprite.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spritecollideany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(self,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vertWalls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# ball has reached left or right sides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if pygame.sprite.collide_rect(self, right):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scoreLeft += 1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else:   # left side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scoreRight +=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# reset the ball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self.rect.center = (scrWidth/2, scrHeight/2)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self.xStep, self.yStep = self.randomSteps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self.rect.x += self.xStep   # move the ball horizontally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self.rect.y += self.yStep   # and vertically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78736" y="810229"/>
            <a:ext cx="370390" cy="370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8736" y="1749707"/>
            <a:ext cx="370390" cy="370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78736" y="2793360"/>
            <a:ext cx="370390" cy="370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8736" y="3958548"/>
            <a:ext cx="370390" cy="370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2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87470" y="110873"/>
            <a:ext cx="7886700" cy="1325563"/>
          </a:xfrm>
        </p:spPr>
        <p:txBody>
          <a:bodyPr/>
          <a:lstStyle/>
          <a:p>
            <a:r>
              <a:rPr lang="en-US" smtClean="0"/>
              <a:t>Special </a:t>
            </a:r>
            <a:r>
              <a:rPr lang="en-US" smtClean="0"/>
              <a:t>Cases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50334" y="1886674"/>
            <a:ext cx="98385" cy="100699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48719" y="2268637"/>
            <a:ext cx="334219" cy="3342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421038" y="2459619"/>
            <a:ext cx="8931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91519" y="2893671"/>
            <a:ext cx="914400" cy="659757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ctr"/>
            <a:r>
              <a:rPr lang="en-US" smtClean="0"/>
              <a:t>left</a:t>
            </a:r>
          </a:p>
          <a:p>
            <a:pPr algn="ctr"/>
            <a:r>
              <a:rPr lang="en-US" smtClean="0"/>
              <a:t>paddle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54943" y="2103698"/>
            <a:ext cx="914400" cy="329878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pPr algn="ctr"/>
            <a:r>
              <a:rPr lang="en-US" smtClean="0"/>
              <a:t>xStep &lt; 0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54943" y="2728732"/>
            <a:ext cx="914400" cy="329878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pPr algn="ctr"/>
            <a:r>
              <a:rPr lang="en-US" smtClean="0"/>
              <a:t>bounce</a:t>
            </a: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163257" y="1701479"/>
            <a:ext cx="370390" cy="370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369247" y="1898249"/>
            <a:ext cx="98385" cy="100699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035028" y="2234637"/>
            <a:ext cx="334219" cy="3342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879974" y="2471194"/>
            <a:ext cx="107258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010432" y="2905246"/>
            <a:ext cx="914400" cy="659757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ctr"/>
            <a:r>
              <a:rPr lang="en-US" smtClean="0"/>
              <a:t>right</a:t>
            </a:r>
          </a:p>
          <a:p>
            <a:pPr algn="ctr"/>
            <a:r>
              <a:rPr lang="en-US" smtClean="0"/>
              <a:t>paddle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852965" y="2083444"/>
            <a:ext cx="914400" cy="329878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pPr algn="ctr"/>
            <a:r>
              <a:rPr lang="en-US" smtClean="0"/>
              <a:t>xStep &gt; 0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124970" y="2754775"/>
            <a:ext cx="914400" cy="329878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pPr algn="ctr"/>
            <a:r>
              <a:rPr lang="en-US" smtClean="0"/>
              <a:t>bounce</a:t>
            </a: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413095" y="1701479"/>
            <a:ext cx="370390" cy="370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93797" y="4641449"/>
            <a:ext cx="2315869" cy="18712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047983" y="4828573"/>
            <a:ext cx="334219" cy="3342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672293" y="4828574"/>
            <a:ext cx="0" cy="5305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35585" y="5545478"/>
            <a:ext cx="457200" cy="324091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mtClean="0"/>
              <a:t>or</a:t>
            </a: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057158" y="6375240"/>
            <a:ext cx="2315869" cy="18712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949342" y="6041021"/>
            <a:ext cx="334219" cy="3342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635654" y="5895130"/>
            <a:ext cx="1" cy="49723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314218" y="4470241"/>
            <a:ext cx="914400" cy="623585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pPr algn="ctr"/>
            <a:r>
              <a:rPr lang="en-US" smtClean="0"/>
              <a:t>horiz</a:t>
            </a:r>
          </a:p>
          <a:p>
            <a:pPr algn="ctr"/>
            <a:r>
              <a:rPr lang="en-US" smtClean="0"/>
              <a:t>wall</a:t>
            </a:r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76806" y="4539207"/>
            <a:ext cx="370390" cy="370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330840" y="5388737"/>
            <a:ext cx="914400" cy="329878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pPr algn="ctr"/>
            <a:r>
              <a:rPr lang="en-US" smtClean="0"/>
              <a:t>yStep</a:t>
            </a:r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724247" y="5326044"/>
            <a:ext cx="334219" cy="3342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7559468" y="5103954"/>
            <a:ext cx="516311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995965" y="6144711"/>
            <a:ext cx="457200" cy="324091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mtClean="0"/>
              <a:t>or</a:t>
            </a: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8075779" y="4617797"/>
            <a:ext cx="143768" cy="17830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8016970" y="4272025"/>
            <a:ext cx="914400" cy="623585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pPr algn="ctr"/>
            <a:r>
              <a:rPr lang="en-US" smtClean="0"/>
              <a:t>vert</a:t>
            </a:r>
          </a:p>
          <a:p>
            <a:pPr algn="ctr"/>
            <a:r>
              <a:rPr lang="en-US" smtClean="0"/>
              <a:t>wall</a:t>
            </a: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227900" y="4493875"/>
            <a:ext cx="370390" cy="370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809847" y="4679070"/>
            <a:ext cx="914400" cy="329878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pPr algn="ctr"/>
            <a:r>
              <a:rPr lang="en-US" smtClean="0"/>
              <a:t>xStep</a:t>
            </a:r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290921" y="5324357"/>
            <a:ext cx="334219" cy="33711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6278703" y="5137231"/>
            <a:ext cx="630528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136837" y="4615866"/>
            <a:ext cx="143768" cy="17830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96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9557" y="270951"/>
            <a:ext cx="8229600" cy="1143000"/>
          </a:xfrm>
        </p:spPr>
        <p:txBody>
          <a:bodyPr/>
          <a:lstStyle/>
          <a:p>
            <a:r>
              <a:rPr lang="en-US" smtClean="0"/>
              <a:t>pong.py Classes Picture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177" y="1555139"/>
            <a:ext cx="5559406" cy="4661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53429" y="3299194"/>
            <a:ext cx="1248371" cy="37297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r"/>
            <a:r>
              <a:rPr lang="en-US" smtClean="0"/>
              <a:t>variables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63169" y="4181779"/>
            <a:ext cx="1248371" cy="37297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r"/>
            <a:r>
              <a:rPr lang="en-US" smtClean="0"/>
              <a:t>functions</a:t>
            </a:r>
            <a:endParaRPr lang="en-US"/>
          </a:p>
        </p:txBody>
      </p:sp>
      <p:sp>
        <p:nvSpPr>
          <p:cNvPr id="8" name="Right Brace 7"/>
          <p:cNvSpPr/>
          <p:nvPr/>
        </p:nvSpPr>
        <p:spPr>
          <a:xfrm flipH="1">
            <a:off x="2514500" y="4027376"/>
            <a:ext cx="212677" cy="69181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8"/>
          <p:cNvSpPr/>
          <p:nvPr/>
        </p:nvSpPr>
        <p:spPr>
          <a:xfrm flipH="1">
            <a:off x="2501800" y="3086908"/>
            <a:ext cx="219480" cy="79755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974126" y="2169166"/>
            <a:ext cx="899458" cy="37297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inherits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523526" y="3981589"/>
            <a:ext cx="899458" cy="37297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uses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676797" y="4186794"/>
            <a:ext cx="899458" cy="37297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inherits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6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95730"/>
            <a:ext cx="8229600" cy="1143000"/>
          </a:xfrm>
        </p:spPr>
        <p:txBody>
          <a:bodyPr/>
          <a:lstStyle/>
          <a:p>
            <a:r>
              <a:rPr lang="en-US" smtClean="0"/>
              <a:t>Pong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 descr="C:\Users\Ad\Desktop\DSCF43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46" y="1538729"/>
            <a:ext cx="8177883" cy="482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896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 descr="C:\Users\Ad\Desktop\DSCF43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540" y="983105"/>
            <a:ext cx="4017823" cy="4837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321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3" descr="C:\Users\Ad\Desktop\DSCF43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26" y="728871"/>
            <a:ext cx="8783836" cy="5181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91425" y="3429000"/>
            <a:ext cx="26670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Rectangle 5"/>
          <p:cNvSpPr/>
          <p:nvPr/>
        </p:nvSpPr>
        <p:spPr>
          <a:xfrm>
            <a:off x="8296275" y="3429000"/>
            <a:ext cx="26670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extBox 2"/>
          <p:cNvSpPr txBox="1"/>
          <p:nvPr/>
        </p:nvSpPr>
        <p:spPr>
          <a:xfrm>
            <a:off x="7607264" y="4676775"/>
            <a:ext cx="955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two</a:t>
            </a:r>
          </a:p>
          <a:p>
            <a:r>
              <a:rPr lang="en-US" smtClean="0"/>
              <a:t>paddles</a:t>
            </a:r>
            <a:endParaRPr lang="th-TH"/>
          </a:p>
        </p:txBody>
      </p:sp>
      <p:sp>
        <p:nvSpPr>
          <p:cNvPr id="7" name="TextBox 6"/>
          <p:cNvSpPr txBox="1"/>
          <p:nvPr/>
        </p:nvSpPr>
        <p:spPr>
          <a:xfrm>
            <a:off x="5016463" y="5350312"/>
            <a:ext cx="955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+ two</a:t>
            </a:r>
          </a:p>
          <a:p>
            <a:r>
              <a:rPr lang="en-US" smtClean="0"/>
              <a:t>paddles</a:t>
            </a: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7689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67204"/>
            <a:ext cx="8229600" cy="1143000"/>
          </a:xfrm>
        </p:spPr>
        <p:txBody>
          <a:bodyPr/>
          <a:lstStyle/>
          <a:p>
            <a:r>
              <a:rPr lang="en-US" smtClean="0"/>
              <a:t>2. The main Code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6618" y="1500773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some colors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BLACK = (   0,   0,   0)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WHITE = ( 255, 255, 255)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RED   = ( 255,   0,   0)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GREEN = (   0, 255,   0)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BLUE  = ( 0,   0,   255)</a:t>
            </a: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WALL_SIZE = 10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STEP = 8</a:t>
            </a: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PADDLE_STEP = 10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LEFT  = 0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RIGHT = 1</a:t>
            </a: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WINNING_SCORE = 5</a:t>
            </a: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3693694" y="3765884"/>
            <a:ext cx="385011" cy="269507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235113" y="4644188"/>
            <a:ext cx="2634917" cy="1251286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game constants</a:t>
            </a:r>
          </a:p>
          <a:p>
            <a:r>
              <a:rPr lang="en-US" smtClean="0"/>
              <a:t>(better to have names </a:t>
            </a:r>
          </a:p>
          <a:p>
            <a:r>
              <a:rPr lang="en-US" smtClean="0"/>
              <a:t>than numbers</a:t>
            </a:r>
          </a:p>
          <a:p>
            <a:r>
              <a:rPr lang="en-US" smtClean="0"/>
              <a:t>in the program)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3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04850" y="488616"/>
            <a:ext cx="7886700" cy="59502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# code for the classes, see later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class BlockSprite(pygame.sprite.Sprite):</a:t>
            </a: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 :</a:t>
            </a:r>
          </a:p>
          <a:p>
            <a:pPr marL="0" indent="0">
              <a:buNone/>
            </a:pP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class Paddle(BlockSprite):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class BallSprite(pygame.sprite.Sprite):</a:t>
            </a: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 :</a:t>
            </a: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# -----------------------------------</a:t>
            </a: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# function(s) used by main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def centerImage(screen, im):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x = (scrWidth - im.get_width())/2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y = (scrHeight - im.get_height())/2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screen.blit(im, (x,y))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4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312820"/>
            <a:ext cx="7886700" cy="62443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# main</a:t>
            </a:r>
          </a:p>
          <a:p>
            <a:pPr marL="0" indent="0"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pygame.init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screen = pygame.display.set_mode([640,480])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screen.fill(WHITE)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pygame.display.set_caption("Pong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")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scrWidth, scrHeight = screen.get_size()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create wall sprites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top    = BlockSprite(0, 0, scrWidth, WALL_SIZE)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bottom = BlockSprite(0, scrHeight-WALL_SIZE, scrWidth, WALL_SIZE)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left   = BlockSprite(0, 0, WALL_SIZE, scrHeight)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right  = BlockSprite(scrWidth-WALL_SIZE, 0, WALL_SIZE, scrHeight)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horizWalls = pygame.sprite.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Group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(top, bottom)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vertWalls = pygame.sprite.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Group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(left, right)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# create two paddles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leftPaddle = Paddle(50, scrHeight/2)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rightPaddle = Paddle(scrWidth-50, scrHeight/2)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ball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= BallSprite('smallBall.png')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sprites = pygame.sprite.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OrderedUpdates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(top, bottom, left, right, 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         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             leftPaddle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, rightPaddle,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ball)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63916" y="3958389"/>
            <a:ext cx="2959768" cy="7098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Create the sprite objects</a:t>
            </a:r>
          </a:p>
          <a:p>
            <a:r>
              <a:rPr lang="en-US" smtClean="0"/>
              <a:t>and groups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807242" y="922420"/>
            <a:ext cx="2959768" cy="10333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Usual initialization stuff;</a:t>
            </a:r>
          </a:p>
          <a:p>
            <a:r>
              <a:rPr lang="en-US" smtClean="0"/>
              <a:t>scrWidth, scrHeight are usually very useful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4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3AA760-FEA7-44E2-BB85-0893DB8CD7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01. Pygame Intro</Template>
  <TotalTime>0</TotalTime>
  <Words>1433</Words>
  <Application>Microsoft Office PowerPoint</Application>
  <PresentationFormat>On-screen Show (4:3)</PresentationFormat>
  <Paragraphs>319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240-216 Explo. CoE Tech.</vt:lpstr>
      <vt:lpstr>1. Pong in Action</vt:lpstr>
      <vt:lpstr>pong.py Classes Picture</vt:lpstr>
      <vt:lpstr>Pong Design</vt:lpstr>
      <vt:lpstr>PowerPoint Presentation</vt:lpstr>
      <vt:lpstr>PowerPoint Presentation</vt:lpstr>
      <vt:lpstr>2. The main Code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Paddle Keys</vt:lpstr>
      <vt:lpstr>Repeating Key Action</vt:lpstr>
      <vt:lpstr>Finishing the Game ≠ Finishing the Program</vt:lpstr>
      <vt:lpstr>3. The BlockSprite Class</vt:lpstr>
      <vt:lpstr>4. The Paddle Class</vt:lpstr>
      <vt:lpstr>PowerPoint Presentation</vt:lpstr>
      <vt:lpstr>Collision Testing</vt:lpstr>
      <vt:lpstr>5. The BallSprite Class</vt:lpstr>
      <vt:lpstr>PowerPoint Presentation</vt:lpstr>
      <vt:lpstr>PowerPoint Presentation</vt:lpstr>
      <vt:lpstr>Special Cases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2015-10-02T20:02:04Z</dcterms:created>
  <dcterms:modified xsi:type="dcterms:W3CDTF">2025-06-20T03:39:52Z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TC034605409991</vt:lpwstr>
  </property>
</Properties>
</file>