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22"/>
  </p:notesMasterIdLst>
  <p:handoutMasterIdLst>
    <p:handoutMasterId r:id="rId23"/>
  </p:handoutMasterIdLst>
  <p:sldIdLst>
    <p:sldId id="332" r:id="rId3"/>
    <p:sldId id="313" r:id="rId4"/>
    <p:sldId id="315" r:id="rId5"/>
    <p:sldId id="319" r:id="rId6"/>
    <p:sldId id="320" r:id="rId7"/>
    <p:sldId id="321" r:id="rId8"/>
    <p:sldId id="322" r:id="rId9"/>
    <p:sldId id="326" r:id="rId10"/>
    <p:sldId id="311" r:id="rId11"/>
    <p:sldId id="312" r:id="rId12"/>
    <p:sldId id="324" r:id="rId13"/>
    <p:sldId id="325" r:id="rId14"/>
    <p:sldId id="327" r:id="rId15"/>
    <p:sldId id="333" r:id="rId16"/>
    <p:sldId id="334" r:id="rId17"/>
    <p:sldId id="335" r:id="rId18"/>
    <p:sldId id="328" r:id="rId19"/>
    <p:sldId id="329" r:id="rId20"/>
    <p:sldId id="33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0783" autoAdjust="0"/>
    <p:restoredTop sz="94249" autoAdjust="0"/>
  </p:normalViewPr>
  <p:slideViewPr>
    <p:cSldViewPr snapToGrid="0"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894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99531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C64-0A83-474B-BC03-EE351E995965}" type="datetime1">
              <a:rPr lang="en-US" smtClean="0"/>
              <a:t>6/20/2025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07D5-60BD-435F-90E5-B436CC8ED171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88E1-26D3-42B8-BC1A-8A83309BBA9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A3E5-47A8-4E2E-98FD-187BF3FA67ED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FE11-AC9E-47A4-B001-51DDB59FE99B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C02-6E1F-4152-A9B6-353B90C0B308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61479-9D54-4C4C-B455-9DD857062954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2769-7794-436E-AE3A-B0D6736D7C34}" type="datetime1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791E-BE98-400C-A06F-0A49353F4E86}" type="datetime1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2797-77DE-4A86-924F-37B0B58B0A45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F4CF-0970-427A-B69D-51FF3362468D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113A6-DC44-41A4-B0A4-BA032C777927}" type="datetime1">
              <a:rPr lang="en-US" smtClean="0"/>
              <a:t>6/20/2025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sz="3600" smtClean="0"/>
              <a:t>240-216 Explo. CoE Tech.</a:t>
            </a:r>
            <a:endParaRPr lang="th-TH" smtClean="0">
              <a:effectLst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95536" y="1329376"/>
            <a:ext cx="63341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 smtClean="0"/>
              <a:t>Semester </a:t>
            </a:r>
            <a:r>
              <a:rPr lang="en-US" sz="2400" smtClean="0"/>
              <a:t>1,</a:t>
            </a:r>
            <a:r>
              <a:rPr lang="th-TH" sz="2400" smtClean="0"/>
              <a:t> </a:t>
            </a:r>
            <a:r>
              <a:rPr lang="en-US" sz="2400" smtClean="0"/>
              <a:t>2025</a:t>
            </a:r>
            <a:r>
              <a:rPr lang="th-TH" sz="2400" smtClean="0"/>
              <a:t>-</a:t>
            </a:r>
            <a:r>
              <a:rPr lang="en-US" sz="2400" smtClean="0"/>
              <a:t>2026</a:t>
            </a:r>
            <a:endParaRPr lang="th-TH" sz="2400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46350" y="2362200"/>
            <a:ext cx="3919538" cy="650875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1" hangingPunct="1"/>
            <a:r>
              <a:rPr lang="en-US" sz="3600" smtClean="0">
                <a:solidFill>
                  <a:schemeClr val="dk1"/>
                </a:solidFill>
                <a:latin typeface="+mn-lt"/>
              </a:rPr>
              <a:t>4</a:t>
            </a:r>
            <a:r>
              <a:rPr lang="th-TH" sz="3600" smtClean="0">
                <a:solidFill>
                  <a:schemeClr val="dk1"/>
                </a:solidFill>
                <a:latin typeface="+mn-lt"/>
              </a:rPr>
              <a:t>. </a:t>
            </a:r>
            <a:r>
              <a:rPr lang="en-US" sz="3600" smtClean="0">
                <a:solidFill>
                  <a:schemeClr val="dk1"/>
                </a:solidFill>
                <a:latin typeface="+mn-lt"/>
              </a:rPr>
              <a:t>Sprites</a:t>
            </a:r>
            <a:endParaRPr lang="th-TH" sz="36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pygame.org/docs/pygame_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986" y="277117"/>
            <a:ext cx="2749857" cy="81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opengameart.org/sites/default/files/last-guardian-sprites_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0" y="3495463"/>
            <a:ext cx="4524375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826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0998" y="911224"/>
            <a:ext cx="7886700" cy="4599239"/>
          </a:xfrm>
        </p:spPr>
        <p:txBody>
          <a:bodyPr>
            <a:normAutofit lnSpcReduction="10000"/>
          </a:bodyPr>
          <a:lstStyle/>
          <a:p>
            <a:endParaRPr lang="en-US" smtClean="0"/>
          </a:p>
          <a:p>
            <a:r>
              <a:rPr lang="en-US" smtClean="0"/>
              <a:t>All </a:t>
            </a:r>
            <a:r>
              <a:rPr lang="en-US"/>
              <a:t>three approaches are </a:t>
            </a:r>
            <a:r>
              <a:rPr lang="en-US" smtClean="0"/>
              <a:t>in </a:t>
            </a:r>
            <a:r>
              <a:rPr lang="en-US"/>
              <a:t>the </a:t>
            </a:r>
            <a:r>
              <a:rPr lang="en-US" smtClean="0"/>
              <a:t>sprite module:</a:t>
            </a:r>
          </a:p>
          <a:p>
            <a:pPr lvl="1"/>
            <a:r>
              <a:rPr lang="en-US" smtClean="0"/>
              <a:t>pygame.sprite.collide_rect(sprite1, sprite2)</a:t>
            </a:r>
          </a:p>
          <a:p>
            <a:pPr lvl="2"/>
            <a:r>
              <a:rPr lang="en-US" smtClean="0"/>
              <a:t>uses self.rect data in the Sprite objects</a:t>
            </a:r>
          </a:p>
          <a:p>
            <a:pPr lvl="2"/>
            <a:endParaRPr lang="en-US" smtClean="0"/>
          </a:p>
          <a:p>
            <a:pPr lvl="1"/>
            <a:r>
              <a:rPr lang="en-US" smtClean="0"/>
              <a:t>pygame.sprite.collide_circle(sprite1</a:t>
            </a:r>
            <a:r>
              <a:rPr lang="en-US"/>
              <a:t>, sprite2</a:t>
            </a:r>
            <a:r>
              <a:rPr lang="en-US" smtClean="0"/>
              <a:t>)</a:t>
            </a:r>
          </a:p>
          <a:p>
            <a:pPr lvl="2"/>
            <a:r>
              <a:rPr lang="en-US" smtClean="0"/>
              <a:t>requires self.radius data in the Sprite objects</a:t>
            </a:r>
          </a:p>
          <a:p>
            <a:pPr lvl="2"/>
            <a:endParaRPr lang="en-US"/>
          </a:p>
          <a:p>
            <a:pPr lvl="1"/>
            <a:r>
              <a:rPr lang="en-US" smtClean="0"/>
              <a:t>pygame.sprite.collide_mask(sprite1</a:t>
            </a:r>
            <a:r>
              <a:rPr lang="en-US"/>
              <a:t>, sprite2</a:t>
            </a:r>
            <a:r>
              <a:rPr lang="en-US" smtClean="0"/>
              <a:t>)</a:t>
            </a:r>
          </a:p>
          <a:p>
            <a:pPr lvl="2"/>
            <a:r>
              <a:rPr lang="en-US" smtClean="0"/>
              <a:t>requires self.mask data in the Sprite objects</a:t>
            </a:r>
          </a:p>
          <a:p>
            <a:pPr lvl="2"/>
            <a:r>
              <a:rPr lang="en-US" smtClean="0"/>
              <a:t>a mask is a black and white version of the sprite that shows its outline</a:t>
            </a:r>
            <a:endParaRPr lang="en-US"/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 descr="C:\Users\Ad\Desktop\spaceship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234" y="5456496"/>
            <a:ext cx="816712" cy="8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\Desktop\spaceship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466" y="5437527"/>
            <a:ext cx="816712" cy="8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4138867" y="5852972"/>
            <a:ext cx="830179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6499" y="6274998"/>
            <a:ext cx="914400" cy="325770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image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76914" y="6274998"/>
            <a:ext cx="914400" cy="325770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mtClean="0"/>
              <a:t>mask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6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5980" y="286470"/>
            <a:ext cx="8229600" cy="1143000"/>
          </a:xfrm>
        </p:spPr>
        <p:txBody>
          <a:bodyPr/>
          <a:lstStyle/>
          <a:p>
            <a:r>
              <a:rPr lang="en-US" smtClean="0"/>
              <a:t>Collision Detection with Groups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3435" y="1749620"/>
            <a:ext cx="8274718" cy="4351338"/>
          </a:xfrm>
        </p:spPr>
        <p:txBody>
          <a:bodyPr>
            <a:normAutofit fontScale="92500" lnSpcReduction="10000"/>
          </a:bodyPr>
          <a:lstStyle/>
          <a:p>
            <a:pPr lvl="1">
              <a:buFontTx/>
              <a:buNone/>
            </a:pPr>
            <a:r>
              <a:rPr lang="en-US">
                <a:latin typeface="Courier New" pitchFamily="49" charset="0"/>
              </a:rPr>
              <a:t>spritecollideany(</a:t>
            </a:r>
            <a:r>
              <a:rPr lang="en-US" b="1"/>
              <a:t>sprite</a:t>
            </a:r>
            <a:r>
              <a:rPr lang="en-US">
                <a:latin typeface="Courier New" pitchFamily="49" charset="0"/>
              </a:rPr>
              <a:t>, </a:t>
            </a:r>
            <a:r>
              <a:rPr lang="en-US" b="1"/>
              <a:t>group</a:t>
            </a:r>
            <a:r>
              <a:rPr lang="en-US">
                <a:latin typeface="Courier New" pitchFamily="49" charset="0"/>
              </a:rPr>
              <a:t>)</a:t>
            </a:r>
          </a:p>
          <a:p>
            <a:pPr lvl="1"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 lvl="1"/>
            <a:r>
              <a:rPr lang="en-US"/>
              <a:t>Returns </a:t>
            </a:r>
            <a:r>
              <a:rPr lang="en-US">
                <a:latin typeface="Courier New" pitchFamily="49" charset="0"/>
              </a:rPr>
              <a:t>True</a:t>
            </a:r>
            <a:r>
              <a:rPr lang="en-US"/>
              <a:t> if sprite has collided with any sprite in the group</a:t>
            </a:r>
          </a:p>
          <a:p>
            <a:pPr lvl="1"/>
            <a:endParaRPr lang="en-US"/>
          </a:p>
          <a:p>
            <a:pPr lvl="1">
              <a:buFontTx/>
              <a:buNone/>
            </a:pPr>
            <a:r>
              <a:rPr lang="en-US">
                <a:latin typeface="Courier New" pitchFamily="49" charset="0"/>
              </a:rPr>
              <a:t>spritecollide(</a:t>
            </a:r>
            <a:r>
              <a:rPr lang="en-US" b="1"/>
              <a:t>sprite</a:t>
            </a:r>
            <a:r>
              <a:rPr lang="en-US">
                <a:latin typeface="Courier New" pitchFamily="49" charset="0"/>
              </a:rPr>
              <a:t>, </a:t>
            </a:r>
            <a:r>
              <a:rPr lang="en-US" b="1"/>
              <a:t>group</a:t>
            </a:r>
            <a:r>
              <a:rPr lang="en-US" smtClean="0">
                <a:latin typeface="Courier New" pitchFamily="49" charset="0"/>
              </a:rPr>
              <a:t>, </a:t>
            </a:r>
            <a:r>
              <a:rPr lang="en-US" b="1" smtClean="0"/>
              <a:t>kill</a:t>
            </a:r>
            <a:r>
              <a:rPr lang="en-US">
                <a:latin typeface="Courier New" pitchFamily="49" charset="0"/>
              </a:rPr>
              <a:t>)</a:t>
            </a:r>
          </a:p>
          <a:p>
            <a:pPr lvl="1"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 lvl="1"/>
            <a:r>
              <a:rPr lang="en-US"/>
              <a:t>Returns a list of all sprites in </a:t>
            </a:r>
            <a:r>
              <a:rPr lang="en-US" b="1"/>
              <a:t>group</a:t>
            </a:r>
            <a:r>
              <a:rPr lang="en-US"/>
              <a:t> that collide with </a:t>
            </a:r>
            <a:r>
              <a:rPr lang="en-US" b="1"/>
              <a:t>sprite</a:t>
            </a:r>
          </a:p>
          <a:p>
            <a:pPr lvl="1"/>
            <a:r>
              <a:rPr lang="en-US"/>
              <a:t>If </a:t>
            </a:r>
            <a:r>
              <a:rPr lang="en-US" b="1"/>
              <a:t>kill</a:t>
            </a:r>
            <a:r>
              <a:rPr lang="en-US"/>
              <a:t> is </a:t>
            </a:r>
            <a:r>
              <a:rPr lang="en-US">
                <a:latin typeface="Courier New" pitchFamily="49" charset="0"/>
              </a:rPr>
              <a:t>True</a:t>
            </a:r>
            <a:r>
              <a:rPr lang="en-US"/>
              <a:t>, a collision causes </a:t>
            </a:r>
            <a:r>
              <a:rPr lang="en-US" b="1"/>
              <a:t>sprite</a:t>
            </a:r>
            <a:r>
              <a:rPr lang="en-US"/>
              <a:t> to be </a:t>
            </a:r>
            <a:r>
              <a:rPr lang="en-US" smtClean="0"/>
              <a:t>deleted</a:t>
            </a:r>
            <a:endParaRPr lang="en-US"/>
          </a:p>
          <a:p>
            <a:pPr lvl="1"/>
            <a:endParaRPr lang="en-US"/>
          </a:p>
          <a:p>
            <a:pPr lvl="1">
              <a:buFontTx/>
              <a:buNone/>
            </a:pPr>
            <a:r>
              <a:rPr lang="en-US">
                <a:latin typeface="Courier New" pitchFamily="49" charset="0"/>
              </a:rPr>
              <a:t>groupcollide(</a:t>
            </a:r>
            <a:r>
              <a:rPr lang="en-US" b="1"/>
              <a:t>group1</a:t>
            </a:r>
            <a:r>
              <a:rPr lang="en-US">
                <a:latin typeface="Courier New" pitchFamily="49" charset="0"/>
              </a:rPr>
              <a:t>, </a:t>
            </a:r>
            <a:r>
              <a:rPr lang="en-US" b="1"/>
              <a:t>group2</a:t>
            </a:r>
            <a:r>
              <a:rPr lang="en-US">
                <a:latin typeface="Courier New" pitchFamily="49" charset="0"/>
              </a:rPr>
              <a:t>, </a:t>
            </a:r>
            <a:r>
              <a:rPr lang="en-US" b="1"/>
              <a:t>kill1</a:t>
            </a:r>
            <a:r>
              <a:rPr lang="en-US">
                <a:latin typeface="Courier New" pitchFamily="49" charset="0"/>
              </a:rPr>
              <a:t>, </a:t>
            </a:r>
            <a:r>
              <a:rPr lang="en-US" b="1"/>
              <a:t>kill2</a:t>
            </a:r>
            <a:r>
              <a:rPr lang="en-US">
                <a:latin typeface="Courier New" pitchFamily="49" charset="0"/>
              </a:rPr>
              <a:t>)</a:t>
            </a:r>
          </a:p>
          <a:p>
            <a:pPr lvl="1">
              <a:buFontTx/>
              <a:buNone/>
            </a:pPr>
            <a:endParaRPr lang="en-US" sz="800">
              <a:latin typeface="Courier New" pitchFamily="49" charset="0"/>
            </a:endParaRPr>
          </a:p>
          <a:p>
            <a:pPr lvl="1"/>
            <a:r>
              <a:rPr lang="en-US"/>
              <a:t>Returns list of all sprites in </a:t>
            </a:r>
            <a:r>
              <a:rPr lang="en-US" b="1"/>
              <a:t>group1</a:t>
            </a:r>
            <a:r>
              <a:rPr lang="en-US"/>
              <a:t> that collide with </a:t>
            </a:r>
            <a:r>
              <a:rPr lang="en-US" b="1"/>
              <a:t>group2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7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0453" y="531810"/>
            <a:ext cx="8229600" cy="1143000"/>
          </a:xfrm>
        </p:spPr>
        <p:txBody>
          <a:bodyPr/>
          <a:lstStyle/>
          <a:p>
            <a:r>
              <a:rPr lang="en-US" smtClean="0"/>
              <a:t>See BallSprite.update()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def update(self):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if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pygame.sprite.spritecollideany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(self, horizWalls):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# change y-step direction at top and bottom sides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self.yStep = -self.yStep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if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pygame.sprite.spritecollideany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(self, vertWalls):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# change x-step direction at left and right sides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self.xStep = -self.xStep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self.rect.x += self.xStep   # move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ball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horizontally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self.rect.y += self.yStep   # and vertically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5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0452" y="386036"/>
            <a:ext cx="8229600" cy="1143000"/>
          </a:xfrm>
        </p:spPr>
        <p:txBody>
          <a:bodyPr/>
          <a:lstStyle/>
          <a:p>
            <a:r>
              <a:rPr lang="en-US" smtClean="0"/>
              <a:t>7. beachSprites.py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3948" y="1722922"/>
            <a:ext cx="8229600" cy="4389120"/>
          </a:xfrm>
        </p:spPr>
        <p:txBody>
          <a:bodyPr/>
          <a:lstStyle/>
          <a:p>
            <a:r>
              <a:rPr lang="en-US" smtClean="0"/>
              <a:t>The same bouncing ball example as before, but coded using sprites.</a:t>
            </a:r>
          </a:p>
          <a:p>
            <a:pPr lvl="1"/>
            <a:r>
              <a:rPr lang="en-US" smtClean="0"/>
              <a:t>note the black "walls" around the sides of the window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159" y="3372492"/>
            <a:ext cx="4173912" cy="329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609474" y="5678905"/>
            <a:ext cx="1118937" cy="866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728411" y="4608095"/>
            <a:ext cx="1925052" cy="1937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847347" y="3910263"/>
            <a:ext cx="806116" cy="697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64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95730"/>
            <a:ext cx="8229600" cy="1143000"/>
          </a:xfrm>
        </p:spPr>
        <p:txBody>
          <a:bodyPr/>
          <a:lstStyle/>
          <a:p>
            <a:r>
              <a:rPr lang="en-US" smtClean="0"/>
              <a:t>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 descr="C:\Users\Ad\Desktop\DSCF4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46" y="1538729"/>
            <a:ext cx="8177883" cy="482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73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0" name="Picture 2" descr="C:\Users\Ad\Desktop\DSCF43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540" y="983105"/>
            <a:ext cx="4017823" cy="4837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00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3" descr="C:\Users\Ad\Desktop\DSCF43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26" y="728871"/>
            <a:ext cx="8783836" cy="518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61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BLACK = (   0,   0,   0)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WHITE = ( 255, 255, 255)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WALL_SIZE =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10</a:t>
            </a: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STEP = 10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BlockSprite(pygame.sprite.Sprite):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# see slide 9</a:t>
            </a:r>
          </a:p>
          <a:p>
            <a:pPr marL="0" indent="0"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BallSprite(pygame.sprite.Sprite):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# see slides 7 - 8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3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264695"/>
            <a:ext cx="8154403" cy="636470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# ---------- main -------------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pygame.init()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screen = pygame.display.set_mode([640,480])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screen.fill(WHITE)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pygame.display.set_caption("Bouncing Beachball")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scrWidth, scrHeight = screen.get_size()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create wall sprites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top    =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BlockSprite</a:t>
            </a:r>
            <a:r>
              <a:rPr lang="en-US">
                <a:latin typeface="Courier New" pitchFamily="49" charset="0"/>
                <a:cs typeface="Courier New" pitchFamily="49" charset="0"/>
              </a:rPr>
              <a:t>(0, 0, scrWidth, WALL_SIZE)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bottom =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BlockSprite</a:t>
            </a:r>
            <a:r>
              <a:rPr lang="en-US">
                <a:latin typeface="Courier New" pitchFamily="49" charset="0"/>
                <a:cs typeface="Courier New" pitchFamily="49" charset="0"/>
              </a:rPr>
              <a:t>(0, scrHeight-WALL_SIZE, scrWidth, WALL_SIZE)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left   =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BlockSprite</a:t>
            </a:r>
            <a:r>
              <a:rPr lang="en-US">
                <a:latin typeface="Courier New" pitchFamily="49" charset="0"/>
                <a:cs typeface="Courier New" pitchFamily="49" charset="0"/>
              </a:rPr>
              <a:t>(0, 0, WALL_SIZE, scrHeight)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right  =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BlockSprite</a:t>
            </a:r>
            <a:r>
              <a:rPr lang="en-US">
                <a:latin typeface="Courier New" pitchFamily="49" charset="0"/>
                <a:cs typeface="Courier New" pitchFamily="49" charset="0"/>
              </a:rPr>
              <a:t>(scrWidth-WALL_SIZE, 0, WALL_SIZE, scrHeight)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horizWalls = pygame.sprite.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Group</a:t>
            </a:r>
            <a:r>
              <a:rPr lang="en-US">
                <a:latin typeface="Courier New" pitchFamily="49" charset="0"/>
                <a:cs typeface="Courier New" pitchFamily="49" charset="0"/>
              </a:rPr>
              <a:t>(top, bottom)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vertWalls = pygame.sprite.Group(left, right)</a:t>
            </a:r>
          </a:p>
          <a:p>
            <a:pPr marL="0" indent="0">
              <a:buNone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ball = BallSprite('smallBall.png')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# sprites = pygame.sprite.Group(top, bottom, left, right, ball)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sprites = pygame.sprite.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OrderedUpdates</a:t>
            </a:r>
            <a:r>
              <a:rPr lang="en-US">
                <a:latin typeface="Courier New" pitchFamily="49" charset="0"/>
                <a:cs typeface="Courier New" pitchFamily="49" charset="0"/>
              </a:rPr>
              <a:t>(top, bottom, 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                                     left</a:t>
            </a:r>
            <a:r>
              <a:rPr lang="en-US">
                <a:latin typeface="Courier New" pitchFamily="49" charset="0"/>
                <a:cs typeface="Courier New" pitchFamily="49" charset="0"/>
              </a:rPr>
              <a:t>, right, ball)</a:t>
            </a:r>
          </a:p>
          <a:p>
            <a:pPr marL="0" indent="0">
              <a:buNone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clock = pygame.time.Clock()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7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27221"/>
            <a:ext cx="7886700" cy="494974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running = True    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while running: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clock.tick(30)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# handle events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for event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in </a:t>
            </a:r>
            <a:r>
              <a:rPr lang="en-US">
                <a:latin typeface="Courier New" pitchFamily="49" charset="0"/>
                <a:cs typeface="Courier New" pitchFamily="49" charset="0"/>
              </a:rPr>
              <a:t>pygame.event.get():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if event.type == QUIT: 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        running = False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# update game state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ball.update()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# redraw</a:t>
            </a: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screen.fill(WHITE)                       </a:t>
            </a:r>
          </a:p>
          <a:p>
            <a:pPr marL="0" indent="0">
              <a:buNone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sprites.draw(screen</a:t>
            </a:r>
            <a:r>
              <a:rPr lang="en-US" b="1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  # draws all 5 sprites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    pygame.display.update()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itchFamily="49" charset="0"/>
                <a:cs typeface="Courier New" pitchFamily="49" charset="0"/>
              </a:rPr>
              <a:t>pygame.quit()</a:t>
            </a:r>
          </a:p>
          <a:p>
            <a:pPr marL="0" indent="0"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05926" y="2454441"/>
            <a:ext cx="3453063" cy="12512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Here is the benefit of using Sprite and Group – the game loop becomes very simple.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4537"/>
            <a:ext cx="8229600" cy="1143000"/>
          </a:xfrm>
        </p:spPr>
        <p:txBody>
          <a:bodyPr/>
          <a:lstStyle/>
          <a:p>
            <a:r>
              <a:rPr lang="en-US" smtClean="0"/>
              <a:t>1. The Pygame sprite Module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0682" y="2057399"/>
            <a:ext cx="8298782" cy="4119563"/>
          </a:xfrm>
        </p:spPr>
        <p:txBody>
          <a:bodyPr/>
          <a:lstStyle/>
          <a:p>
            <a:r>
              <a:rPr lang="en-US" smtClean="0"/>
              <a:t>a </a:t>
            </a:r>
            <a:r>
              <a:rPr lang="en-US" b="1" smtClean="0"/>
              <a:t>Sprite</a:t>
            </a:r>
            <a:r>
              <a:rPr lang="en-US" smtClean="0"/>
              <a:t> class for creating Sprite objects</a:t>
            </a:r>
          </a:p>
          <a:p>
            <a:pPr lvl="1"/>
            <a:r>
              <a:rPr lang="en-US" smtClean="0"/>
              <a:t>we will create game sprites by inheriting Sprite</a:t>
            </a:r>
          </a:p>
          <a:p>
            <a:pPr lvl="1"/>
            <a:endParaRPr lang="en-US" smtClean="0"/>
          </a:p>
          <a:p>
            <a:r>
              <a:rPr lang="en-US" smtClean="0"/>
              <a:t>a </a:t>
            </a:r>
            <a:r>
              <a:rPr lang="en-US" b="1" smtClean="0"/>
              <a:t>Group</a:t>
            </a:r>
            <a:r>
              <a:rPr lang="en-US" smtClean="0"/>
              <a:t> class for grouping sprites together</a:t>
            </a:r>
          </a:p>
          <a:p>
            <a:pPr lvl="1"/>
            <a:endParaRPr lang="en-US" smtClean="0"/>
          </a:p>
          <a:p>
            <a:r>
              <a:rPr lang="en-US" smtClean="0"/>
              <a:t>lots of </a:t>
            </a:r>
            <a:r>
              <a:rPr lang="en-US" b="1" smtClean="0"/>
              <a:t>collision detection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90677" y="1247092"/>
            <a:ext cx="4544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http://www.pygame.org/docs/ref/sprite.html</a:t>
            </a:r>
          </a:p>
        </p:txBody>
      </p:sp>
    </p:spTree>
    <p:extLst>
      <p:ext uri="{BB962C8B-B14F-4D97-AF65-F5344CB8AC3E}">
        <p14:creationId xmlns:p14="http://schemas.microsoft.com/office/powerpoint/2010/main" val="321741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2145" y="206102"/>
            <a:ext cx="6000750" cy="1325563"/>
          </a:xfrm>
        </p:spPr>
        <p:txBody>
          <a:bodyPr/>
          <a:lstStyle/>
          <a:p>
            <a:r>
              <a:rPr lang="en-US" smtClean="0"/>
              <a:t>2. The Sprite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4557902" cy="4351338"/>
          </a:xfrm>
        </p:spPr>
        <p:txBody>
          <a:bodyPr/>
          <a:lstStyle/>
          <a:p>
            <a:r>
              <a:rPr lang="en-US" smtClean="0"/>
              <a:t>Every sprite object contains an image and a rectangle (which contains its (x,y) position, width and height).</a:t>
            </a:r>
          </a:p>
          <a:p>
            <a:pPr lvl="1"/>
            <a:endParaRPr lang="en-US"/>
          </a:p>
          <a:p>
            <a:r>
              <a:rPr lang="en-US" smtClean="0"/>
              <a:t>Sprite includes many functions for adding the sprite to groups.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915840" y="2326102"/>
            <a:ext cx="1666875" cy="30159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841" y="250599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841" y="3382301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20931760">
            <a:off x="6990959" y="2692138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image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1760">
            <a:off x="7025716" y="359936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rect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949177" y="2001251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Sprite object</a:t>
            </a:r>
            <a:endParaRPr lang="en-US"/>
          </a:p>
        </p:txBody>
      </p:sp>
      <p:pic>
        <p:nvPicPr>
          <p:cNvPr id="20" name="Picture 2" descr="C:\Users\Ad\Desktop\spaceship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036" y="2526098"/>
            <a:ext cx="597123" cy="60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7889894" y="3499190"/>
            <a:ext cx="385406" cy="38540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571056" y="3180351"/>
            <a:ext cx="589548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(x,y)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911328" y="3810843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w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206102" y="3532822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h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5397" y="4262026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other </a:t>
            </a:r>
          </a:p>
          <a:p>
            <a:r>
              <a:rPr lang="en-US" smtClean="0"/>
              <a:t>optional</a:t>
            </a:r>
          </a:p>
          <a:p>
            <a:r>
              <a:rPr lang="en-US" smtClean="0"/>
              <a:t>data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186552" y="5447137"/>
            <a:ext cx="2105527" cy="100020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a sprite is moved</a:t>
            </a:r>
          </a:p>
          <a:p>
            <a:r>
              <a:rPr lang="en-US" smtClean="0"/>
              <a:t>by changing the</a:t>
            </a:r>
          </a:p>
          <a:p>
            <a:r>
              <a:rPr lang="en-US" smtClean="0"/>
              <a:t>(x,y) value in rect</a:t>
            </a:r>
            <a:endParaRPr lang="en-US"/>
          </a:p>
        </p:txBody>
      </p:sp>
      <p:cxnSp>
        <p:nvCxnSpPr>
          <p:cNvPr id="28" name="Straight Arrow Connector 27"/>
          <p:cNvCxnSpPr>
            <a:stCxn id="26" idx="0"/>
          </p:cNvCxnSpPr>
          <p:nvPr/>
        </p:nvCxnSpPr>
        <p:spPr>
          <a:xfrm flipV="1">
            <a:off x="6239316" y="3991316"/>
            <a:ext cx="1331740" cy="1455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58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3326" y="209976"/>
            <a:ext cx="8229600" cy="1143000"/>
          </a:xfrm>
        </p:spPr>
        <p:txBody>
          <a:bodyPr/>
          <a:lstStyle/>
          <a:p>
            <a:r>
              <a:rPr lang="en-US"/>
              <a:t>3</a:t>
            </a:r>
            <a:r>
              <a:rPr lang="en-US" smtClean="0"/>
              <a:t>. My BallSprite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431758"/>
            <a:ext cx="7886700" cy="52698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class BallSprite(pygame.sprite.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Sprite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__init__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(self, fnm):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super().__init__()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self.image = pygame.image.load(fnm).convert_alpha()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 = self.image.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get_rect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self.rect.center = [scrWidth/2, scrHeight/2]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# start position of the ball </a:t>
            </a:r>
          </a:p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                  # in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center of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window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self.xStep, self.yStep = self.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randomSteps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           # step size and direction along each axis</a:t>
            </a:r>
          </a:p>
          <a:p>
            <a:pPr marL="0" indent="0"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def randomSteps(self):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# create a random +/- STEP pair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x = STEP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random.random() &gt; 0.5: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x = -x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y = STEP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if random.random() &gt; 0.5: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    y = -y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return [x,y]</a:t>
            </a:r>
          </a:p>
          <a:p>
            <a:pPr marL="0" indent="0"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225277" y="616327"/>
            <a:ext cx="1666875" cy="32097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278" y="796217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278" y="1672525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20931760">
            <a:off x="7300396" y="982362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image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1760">
            <a:off x="7335153" y="1889586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rect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258614" y="291475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BallSprite object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199331" y="1789414"/>
            <a:ext cx="385406" cy="38540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880493" y="1470575"/>
            <a:ext cx="589548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(x,y)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220765" y="2101067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w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515539" y="1823046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h</a:t>
            </a:r>
            <a:endParaRPr lang="en-US"/>
          </a:p>
        </p:txBody>
      </p:sp>
      <p:pic>
        <p:nvPicPr>
          <p:cNvPr id="22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276" y="2320225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748" y="2967925"/>
            <a:ext cx="1666875" cy="66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 rot="20931760">
            <a:off x="7276333" y="2529845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500" smtClean="0"/>
              <a:t>xStep</a:t>
            </a:r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 rot="20931760">
            <a:off x="7263164" y="3172243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500" smtClean="0"/>
              <a:t>yStep</a:t>
            </a: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968720" y="4693900"/>
            <a:ext cx="2105527" cy="100020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xStep and yStep</a:t>
            </a:r>
          </a:p>
          <a:p>
            <a:r>
              <a:rPr lang="en-US" smtClean="0"/>
              <a:t>will be used to move the sprite</a:t>
            </a:r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8368152" y="3632246"/>
            <a:ext cx="23882" cy="1072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281863" y="6100011"/>
            <a:ext cx="2938902" cy="6256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scrWidth, scrHeight, STEP</a:t>
            </a:r>
          </a:p>
          <a:p>
            <a:r>
              <a:rPr lang="en-US" smtClean="0"/>
              <a:t>are globals – see later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411" y="828264"/>
            <a:ext cx="491246" cy="491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887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263315"/>
            <a:ext cx="8286750" cy="4913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def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update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if pygame.sprite.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spritecollideany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(self, horizWalls):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# change y-step direction at top and bottom sides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self.yStep = -self.yStep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if pygame.sprite.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spritecollideany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(self, vertWalls):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# change x-step direction at left and right sides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self.xStep = -self.xStep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self.rect.x += self.xStep   # move the ball horizontally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self.rect.y += self.yStep   # and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vertically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01389" y="216568"/>
            <a:ext cx="2562727" cy="6256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horizWalls, vertWalls</a:t>
            </a:r>
          </a:p>
          <a:p>
            <a:r>
              <a:rPr lang="en-US" smtClean="0"/>
              <a:t>are globals – see later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9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My BlockSprite Class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2160715"/>
            <a:ext cx="7886700" cy="4016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class BlockSprite(pygame.sprite.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Sprite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def __init__(self, x, y, width, height):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super().__init__()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self.image =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pygame.Surface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((width, height))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self.image.fill(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BLACK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 = self.image.get_rect()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self.rect.topleft = (x, y)</a:t>
            </a:r>
          </a:p>
          <a:p>
            <a:pPr marL="0" indent="0"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056456" y="794925"/>
            <a:ext cx="1666875" cy="18456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57" y="974815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Teaching\Let's Learn Python\My Slides\images\tag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57" y="1851123"/>
            <a:ext cx="16668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20931760">
            <a:off x="7131575" y="1160960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image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931760">
            <a:off x="7166332" y="2068184"/>
            <a:ext cx="733926" cy="324124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1700" smtClean="0"/>
              <a:t>rect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969473" y="470073"/>
            <a:ext cx="1600200" cy="4572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BlockSprite object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30510" y="1968012"/>
            <a:ext cx="270710" cy="38540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11672" y="1649173"/>
            <a:ext cx="589548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(x,y)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051944" y="2279665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width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286558" y="2001644"/>
            <a:ext cx="294774" cy="360947"/>
          </a:xfrm>
          <a:prstGeom prst="rect">
            <a:avLst/>
          </a:prstGeom>
        </p:spPr>
        <p:txBody>
          <a:bodyPr vert="horz" wrap="none" lIns="91440" tIns="45720" rIns="91440" bIns="45720" rtlCol="0">
            <a:normAutofit lnSpcReduction="10000"/>
          </a:bodyPr>
          <a:lstStyle/>
          <a:p>
            <a:r>
              <a:rPr lang="en-US" smtClean="0"/>
              <a:t>height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062590" y="1085660"/>
            <a:ext cx="284128" cy="38540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700624" y="198716"/>
            <a:ext cx="2105527" cy="728557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The image is a black rectangle.</a:t>
            </a:r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256421" y="794925"/>
            <a:ext cx="1455251" cy="179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99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8351" y="481064"/>
            <a:ext cx="8229600" cy="1143000"/>
          </a:xfrm>
        </p:spPr>
        <p:txBody>
          <a:bodyPr/>
          <a:lstStyle/>
          <a:p>
            <a:r>
              <a:rPr lang="en-US" smtClean="0"/>
              <a:t>5.  Groups of Sprites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sz="2600" smtClean="0"/>
              <a:t>Sprite objects can be grouped together inside a Group object:</a:t>
            </a:r>
          </a:p>
          <a:p>
            <a:pPr marL="0" indent="0">
              <a:buNone/>
            </a:pPr>
            <a:endParaRPr lang="en-US" sz="1400" smtClean="0">
              <a:latin typeface="Courier New" pitchFamily="49" charset="0"/>
              <a:cs typeface="Courier New" pitchFamily="49" charset="0"/>
            </a:endParaRPr>
          </a:p>
          <a:p>
            <a:pPr marL="342900" lvl="1" indent="0">
              <a:buNone/>
            </a:pPr>
            <a:r>
              <a:rPr lang="en-US" sz="150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500">
                <a:latin typeface="Courier New" pitchFamily="49" charset="0"/>
                <a:cs typeface="Courier New" pitchFamily="49" charset="0"/>
              </a:rPr>
              <a:t>create wall sprites</a:t>
            </a: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top    = BlockSprite(0, 0, scrWidth, WALL_SIZE)</a:t>
            </a: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bottom = BlockSprite(0, scrHeight-WALL_SIZE, scrWidth, WALL_SIZE)</a:t>
            </a: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left   = BlockSprite(0, 0, WALL_SIZE, scrHeight)</a:t>
            </a: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right  = BlockSprite(scrWidth-WALL_SIZE, 0, WALL_SIZE, scrHeight)</a:t>
            </a:r>
          </a:p>
          <a:p>
            <a:pPr marL="342900" lvl="1" indent="0">
              <a:buNone/>
            </a:pPr>
            <a:endParaRPr lang="en-US" sz="1500">
              <a:latin typeface="Courier New" pitchFamily="49" charset="0"/>
              <a:cs typeface="Courier New" pitchFamily="49" charset="0"/>
            </a:endParaRP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horizWalls = </a:t>
            </a:r>
            <a:r>
              <a:rPr lang="en-US" sz="1500" b="1">
                <a:latin typeface="Courier New" pitchFamily="49" charset="0"/>
                <a:cs typeface="Courier New" pitchFamily="49" charset="0"/>
              </a:rPr>
              <a:t>pygame.sprite.Group</a:t>
            </a:r>
            <a:r>
              <a:rPr lang="en-US" sz="1500">
                <a:latin typeface="Courier New" pitchFamily="49" charset="0"/>
                <a:cs typeface="Courier New" pitchFamily="49" charset="0"/>
              </a:rPr>
              <a:t>(top, bottom)</a:t>
            </a:r>
          </a:p>
          <a:p>
            <a:pPr marL="342900" lvl="1" indent="0">
              <a:buNone/>
            </a:pPr>
            <a:r>
              <a:rPr lang="en-US" sz="1500">
                <a:latin typeface="Courier New" pitchFamily="49" charset="0"/>
                <a:cs typeface="Courier New" pitchFamily="49" charset="0"/>
              </a:rPr>
              <a:t>vertWalls = </a:t>
            </a:r>
            <a:r>
              <a:rPr lang="en-US" sz="1500" b="1">
                <a:latin typeface="Courier New" pitchFamily="49" charset="0"/>
                <a:cs typeface="Courier New" pitchFamily="49" charset="0"/>
              </a:rPr>
              <a:t>pygame.sprite.Group</a:t>
            </a:r>
            <a:r>
              <a:rPr lang="en-US" sz="1500">
                <a:latin typeface="Courier New" pitchFamily="49" charset="0"/>
                <a:cs typeface="Courier New" pitchFamily="49" charset="0"/>
              </a:rPr>
              <a:t>(left, right)</a:t>
            </a:r>
          </a:p>
          <a:p>
            <a:endParaRPr lang="en-US" smtClean="0"/>
          </a:p>
          <a:p>
            <a:pPr>
              <a:lnSpc>
                <a:spcPct val="120000"/>
              </a:lnSpc>
            </a:pPr>
            <a:r>
              <a:rPr lang="en-US"/>
              <a:t>The sprites in a group </a:t>
            </a:r>
            <a:r>
              <a:rPr lang="en-US" smtClean="0"/>
              <a:t>can be </a:t>
            </a:r>
            <a:r>
              <a:rPr lang="en-US"/>
              <a:t>tested, updated and drawn using </a:t>
            </a:r>
            <a:r>
              <a:rPr lang="en-US" smtClean="0"/>
              <a:t>functions</a:t>
            </a:r>
            <a:r>
              <a:rPr lang="en-US"/>
              <a:t>:</a:t>
            </a:r>
          </a:p>
          <a:p>
            <a:pPr marL="342900" lvl="1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342900" lvl="1" indent="0">
              <a:buNone/>
            </a:pPr>
            <a:r>
              <a:rPr lang="en-US" sz="1700" b="1">
                <a:latin typeface="Courier New" pitchFamily="49" charset="0"/>
                <a:cs typeface="Courier New" pitchFamily="49" charset="0"/>
              </a:rPr>
              <a:t>vertWalls</a:t>
            </a:r>
            <a:r>
              <a:rPr lang="en-US" sz="1700">
                <a:latin typeface="Courier New" pitchFamily="49" charset="0"/>
                <a:cs typeface="Courier New" pitchFamily="49" charset="0"/>
              </a:rPr>
              <a:t>.draw(screen</a:t>
            </a:r>
            <a:r>
              <a:rPr lang="en-US" sz="1700" smtClean="0">
                <a:latin typeface="Courier New" pitchFamily="49" charset="0"/>
                <a:cs typeface="Courier New" pitchFamily="49" charset="0"/>
              </a:rPr>
              <a:t>)   # draws both sprites (left, right)</a:t>
            </a:r>
            <a:endParaRPr lang="en-US" sz="1700">
              <a:latin typeface="Courier New" pitchFamily="49" charset="0"/>
              <a:cs typeface="Courier New" pitchFamily="49" charset="0"/>
            </a:endParaRP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5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8351" y="492215"/>
            <a:ext cx="8229600" cy="1143000"/>
          </a:xfrm>
        </p:spPr>
        <p:txBody>
          <a:bodyPr/>
          <a:lstStyle/>
          <a:p>
            <a:r>
              <a:rPr lang="en-US" smtClean="0"/>
              <a:t>Different ways of Grouping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sprite module contains a few different ways to group sprites</a:t>
            </a:r>
          </a:p>
          <a:p>
            <a:pPr lvl="1"/>
            <a:r>
              <a:rPr lang="en-US" smtClean="0"/>
              <a:t>beachBounce.py </a:t>
            </a:r>
            <a:r>
              <a:rPr lang="en-US"/>
              <a:t>will use Group and </a:t>
            </a:r>
            <a:r>
              <a:rPr lang="en-US" smtClean="0"/>
              <a:t>OrderedUpdates</a:t>
            </a:r>
          </a:p>
          <a:p>
            <a:pPr lvl="2"/>
            <a:r>
              <a:rPr lang="en-US" b="1" smtClean="0"/>
              <a:t>Group</a:t>
            </a:r>
            <a:r>
              <a:rPr lang="en-US" smtClean="0"/>
              <a:t> groups sprites in no order</a:t>
            </a:r>
          </a:p>
          <a:p>
            <a:pPr lvl="2"/>
            <a:r>
              <a:rPr lang="en-US" b="1" smtClean="0"/>
              <a:t>OrderedUpdates</a:t>
            </a:r>
            <a:r>
              <a:rPr lang="en-US" smtClean="0"/>
              <a:t> groups sprites in order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5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1263" y="249367"/>
            <a:ext cx="8229600" cy="1143000"/>
          </a:xfrm>
        </p:spPr>
        <p:txBody>
          <a:bodyPr/>
          <a:lstStyle/>
          <a:p>
            <a:r>
              <a:rPr lang="en-US" smtClean="0"/>
              <a:t>6. Types of Collision Detection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982041"/>
            <a:ext cx="7886700" cy="4351338"/>
          </a:xfrm>
        </p:spPr>
        <p:txBody>
          <a:bodyPr/>
          <a:lstStyle/>
          <a:p>
            <a:r>
              <a:rPr lang="en-US" smtClean="0"/>
              <a:t>Using rectangles</a:t>
            </a:r>
          </a:p>
          <a:p>
            <a:pPr lvl="1"/>
            <a:r>
              <a:rPr lang="en-US" smtClean="0"/>
              <a:t>often too big, but fast to test</a:t>
            </a:r>
            <a:endParaRPr lang="en-US"/>
          </a:p>
          <a:p>
            <a:endParaRPr lang="en-US" smtClean="0"/>
          </a:p>
          <a:p>
            <a:r>
              <a:rPr lang="en-US" smtClean="0"/>
              <a:t>Using circles</a:t>
            </a:r>
          </a:p>
          <a:p>
            <a:pPr lvl="1"/>
            <a:r>
              <a:rPr lang="en-US" smtClean="0"/>
              <a:t>how big should the circles be?</a:t>
            </a:r>
            <a:endParaRPr lang="en-US"/>
          </a:p>
          <a:p>
            <a:endParaRPr lang="en-US" smtClean="0"/>
          </a:p>
          <a:p>
            <a:r>
              <a:rPr lang="en-US" smtClean="0"/>
              <a:t>Using the images' </a:t>
            </a:r>
            <a:br>
              <a:rPr lang="en-US" smtClean="0"/>
            </a:br>
            <a:r>
              <a:rPr lang="en-US" smtClean="0"/>
              <a:t>non-transparent pixels</a:t>
            </a:r>
          </a:p>
          <a:p>
            <a:pPr lvl="1"/>
            <a:r>
              <a:rPr lang="en-US" smtClean="0"/>
              <a:t>slow but most accurate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 descr="C:\Users\Ad\Desktop\spaceship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393" y="1392367"/>
            <a:ext cx="816712" cy="830891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\Desktop\earth1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714" y="2108602"/>
            <a:ext cx="950328" cy="950328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\Desktop\spaceship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749" y="3343133"/>
            <a:ext cx="816712" cy="8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\Desktop\earth1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741" y="3573384"/>
            <a:ext cx="950328" cy="95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Ad\Desktop\earth1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741" y="5246483"/>
            <a:ext cx="950328" cy="95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\Desktop\spaceship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799" y="5781365"/>
            <a:ext cx="816712" cy="8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5977741" y="3573384"/>
            <a:ext cx="950328" cy="950328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740941" y="3223696"/>
            <a:ext cx="950328" cy="950328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6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01. Pygame Intro</Template>
  <TotalTime>0</TotalTime>
  <Words>1039</Words>
  <Application>Microsoft Office PowerPoint</Application>
  <PresentationFormat>On-screen Show (4:3)</PresentationFormat>
  <Paragraphs>243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240-216 Explo. CoE Tech.</vt:lpstr>
      <vt:lpstr>1. The Pygame sprite Module</vt:lpstr>
      <vt:lpstr>2. The Sprite Class</vt:lpstr>
      <vt:lpstr>3. My BallSprite Class</vt:lpstr>
      <vt:lpstr>PowerPoint Presentation</vt:lpstr>
      <vt:lpstr>4. My BlockSprite Class</vt:lpstr>
      <vt:lpstr>5.  Groups of Sprites</vt:lpstr>
      <vt:lpstr>Different ways of Grouping</vt:lpstr>
      <vt:lpstr>6. Types of Collision Detection</vt:lpstr>
      <vt:lpstr>PowerPoint Presentation</vt:lpstr>
      <vt:lpstr>Collision Detection with Groups</vt:lpstr>
      <vt:lpstr>See BallSprite.update()</vt:lpstr>
      <vt:lpstr>7. beachSprites.py</vt:lpstr>
      <vt:lpstr>Design</vt:lpstr>
      <vt:lpstr>PowerPoint Presentation</vt:lpstr>
      <vt:lpstr>PowerPoint Presentation</vt:lpstr>
      <vt:lpstr>Code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2025-06-20T03:39:33Z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