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2"/>
  </p:sldMasterIdLst>
  <p:notesMasterIdLst>
    <p:notesMasterId r:id="rId17"/>
  </p:notesMasterIdLst>
  <p:handoutMasterIdLst>
    <p:handoutMasterId r:id="rId18"/>
  </p:handoutMasterIdLst>
  <p:sldIdLst>
    <p:sldId id="327" r:id="rId3"/>
    <p:sldId id="311" r:id="rId4"/>
    <p:sldId id="312" r:id="rId5"/>
    <p:sldId id="313" r:id="rId6"/>
    <p:sldId id="314" r:id="rId7"/>
    <p:sldId id="315" r:id="rId8"/>
    <p:sldId id="316" r:id="rId9"/>
    <p:sldId id="319" r:id="rId10"/>
    <p:sldId id="320" r:id="rId11"/>
    <p:sldId id="321" r:id="rId12"/>
    <p:sldId id="323" r:id="rId13"/>
    <p:sldId id="324" r:id="rId14"/>
    <p:sldId id="326" r:id="rId15"/>
    <p:sldId id="32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066" autoAdjust="0"/>
    <p:restoredTop sz="94249" autoAdjust="0"/>
  </p:normalViewPr>
  <p:slideViewPr>
    <p:cSldViewPr snapToGrid="0">
      <p:cViewPr varScale="1">
        <p:scale>
          <a:sx n="80" d="100"/>
          <a:sy n="80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-242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847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7C64-0A83-474B-BC03-EE351E995965}" type="datetime1">
              <a:rPr lang="en-US" smtClean="0"/>
              <a:t>6/20/2025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07D5-60BD-435F-90E5-B436CC8ED171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88E1-26D3-42B8-BC1A-8A83309BBA97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A3E5-47A8-4E2E-98FD-187BF3FA67ED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FE11-AC9E-47A4-B001-51DDB59FE99B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CC02-6E1F-4152-A9B6-353B90C0B308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61479-9D54-4C4C-B455-9DD857062954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2769-7794-436E-AE3A-B0D6736D7C34}" type="datetime1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791E-BE98-400C-A06F-0A49353F4E86}" type="datetime1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2797-77DE-4A86-924F-37B0B58B0A45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F4CF-0970-427A-B69D-51FF3362468D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113A6-DC44-41A4-B0A4-BA032C777927}" type="datetime1">
              <a:rPr lang="en-US" smtClean="0"/>
              <a:t>6/20/2025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US" sz="3600" smtClean="0"/>
              <a:t>240-216 Explo. CoE Tech.</a:t>
            </a:r>
            <a:endParaRPr lang="th-TH" smtClean="0">
              <a:effectLst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95536" y="1329376"/>
            <a:ext cx="63341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400" smtClean="0"/>
              <a:t>Semester </a:t>
            </a:r>
            <a:r>
              <a:rPr lang="en-US" sz="2400" smtClean="0"/>
              <a:t>1,</a:t>
            </a:r>
            <a:r>
              <a:rPr lang="th-TH" sz="2400" smtClean="0"/>
              <a:t> </a:t>
            </a:r>
            <a:r>
              <a:rPr lang="en-US" sz="2400" smtClean="0"/>
              <a:t>2025</a:t>
            </a:r>
            <a:r>
              <a:rPr lang="th-TH" sz="2400" smtClean="0"/>
              <a:t>-</a:t>
            </a:r>
            <a:r>
              <a:rPr lang="en-US" sz="2400" smtClean="0"/>
              <a:t>2026</a:t>
            </a:r>
            <a:endParaRPr lang="th-TH" sz="2400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546350" y="2362200"/>
            <a:ext cx="3919538" cy="1197764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1" hangingPunct="1"/>
            <a:r>
              <a:rPr lang="en-US" sz="3600" smtClean="0">
                <a:solidFill>
                  <a:schemeClr val="dk1"/>
                </a:solidFill>
                <a:latin typeface="+mn-lt"/>
              </a:rPr>
              <a:t>3</a:t>
            </a:r>
            <a:r>
              <a:rPr lang="th-TH" sz="3600" smtClean="0">
                <a:solidFill>
                  <a:schemeClr val="dk1"/>
                </a:solidFill>
                <a:latin typeface="+mn-lt"/>
              </a:rPr>
              <a:t>. </a:t>
            </a:r>
            <a:r>
              <a:rPr lang="en-US" sz="3600" smtClean="0">
                <a:solidFill>
                  <a:schemeClr val="dk1"/>
                </a:solidFill>
                <a:latin typeface="+mn-lt"/>
              </a:rPr>
              <a:t>Classes and Objects</a:t>
            </a:r>
            <a:endParaRPr lang="th-TH" sz="36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2" descr="http://www.pygame.org/docs/pygame_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986" y="277117"/>
            <a:ext cx="2749857" cy="81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d\Desktop\python objects\factory-clipart-9c4eEggz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426" y="3991475"/>
            <a:ext cx="1885783" cy="188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d\Desktop\python objects\bookshelf-black-and-white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426" y="5756287"/>
            <a:ext cx="1899350" cy="60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>
            <a:off x="4128830" y="5298905"/>
            <a:ext cx="2808312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64159" y="5296942"/>
            <a:ext cx="1737654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makes </a:t>
            </a:r>
            <a:r>
              <a:rPr lang="en-US" b="1" smtClean="0"/>
              <a:t>objects</a:t>
            </a:r>
            <a:endParaRPr 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959120" y="5756104"/>
            <a:ext cx="921610" cy="6777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ctr"/>
            <a:r>
              <a:rPr lang="en-US" smtClean="0"/>
              <a:t>functions</a:t>
            </a:r>
          </a:p>
          <a:p>
            <a:pPr algn="ctr"/>
            <a:r>
              <a:rPr lang="en-US" smtClean="0"/>
              <a:t>library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11520" y="5298905"/>
            <a:ext cx="92161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factory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36112" y="5535529"/>
            <a:ext cx="460805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+</a:t>
            </a: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149747" y="4716111"/>
            <a:ext cx="460170" cy="43650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294591" y="4716112"/>
            <a:ext cx="460170" cy="43650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798785" y="5455422"/>
            <a:ext cx="460170" cy="43650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449631" y="3993449"/>
            <a:ext cx="1555273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a </a:t>
            </a:r>
            <a:r>
              <a:rPr lang="en-US" b="1" smtClean="0"/>
              <a:t>class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68886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1805" y="447610"/>
            <a:ext cx="8229600" cy="1143000"/>
          </a:xfrm>
        </p:spPr>
        <p:txBody>
          <a:bodyPr/>
          <a:lstStyle/>
          <a:p>
            <a:r>
              <a:rPr lang="en-US" smtClean="0"/>
              <a:t>5. Inheritance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"a" inherits from "b" when "a" is like "b" but with extra features (and maybe a few changes).</a:t>
            </a:r>
          </a:p>
          <a:p>
            <a:pPr lvl="1"/>
            <a:r>
              <a:rPr lang="en-US" smtClean="0"/>
              <a:t>"a" is a specialized version of "b"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773905" y="3657600"/>
            <a:ext cx="12954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animal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97505" y="4572000"/>
            <a:ext cx="12954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mammal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486400" y="4572000"/>
            <a:ext cx="12954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insect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35505" y="5486400"/>
            <a:ext cx="7620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bear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402305" y="5486400"/>
            <a:ext cx="7620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cat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469105" y="5486400"/>
            <a:ext cx="7620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dog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535905" y="5486400"/>
            <a:ext cx="7620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ant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5486400" y="5486400"/>
            <a:ext cx="15240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cockroach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7315200" y="5486400"/>
            <a:ext cx="990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mtClean="0"/>
              <a:t>mosquito</a:t>
            </a:r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3352800" y="4114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029200" y="4114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H="1">
            <a:off x="1828800" y="50292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3352800" y="50292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2743200" y="5029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5257800" y="50292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6096000" y="5029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6781800" y="5029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153526" y="4006516"/>
            <a:ext cx="1094874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inherits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5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9232" y="391267"/>
            <a:ext cx="8229600" cy="1143000"/>
          </a:xfrm>
        </p:spPr>
        <p:txBody>
          <a:bodyPr/>
          <a:lstStyle/>
          <a:p>
            <a:r>
              <a:rPr lang="en-US" smtClean="0"/>
              <a:t>6. Inheritance in Python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6618" y="1825625"/>
            <a:ext cx="7886700" cy="4351338"/>
          </a:xfrm>
        </p:spPr>
        <p:txBody>
          <a:bodyPr/>
          <a:lstStyle/>
          <a:p>
            <a:r>
              <a:rPr lang="en-US" smtClean="0"/>
              <a:t>Create a new class by inheriting an existing class</a:t>
            </a:r>
          </a:p>
          <a:p>
            <a:pPr lvl="1"/>
            <a:r>
              <a:rPr lang="en-US" smtClean="0"/>
              <a:t>no need to start programming from nothing</a:t>
            </a:r>
          </a:p>
          <a:p>
            <a:pPr marL="342900" lvl="1" indent="0">
              <a:buNone/>
            </a:pPr>
            <a:r>
              <a:rPr lang="en-US" smtClean="0"/>
              <a:t>e.g.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sz="2000" smtClean="0"/>
              <a:t> </a:t>
            </a:r>
            <a:r>
              <a:rPr lang="en-US" smtClean="0"/>
              <a:t>class inherits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000" smtClean="0"/>
              <a:t> </a:t>
            </a:r>
            <a:r>
              <a:rPr lang="en-US" smtClean="0"/>
              <a:t>class</a:t>
            </a:r>
          </a:p>
          <a:p>
            <a:pPr marL="342900" lvl="1" indent="0">
              <a:buNone/>
            </a:pPr>
            <a:endParaRPr lang="en-US"/>
          </a:p>
          <a:p>
            <a:r>
              <a:rPr lang="en-US" smtClean="0"/>
              <a:t>The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sz="2400" smtClean="0"/>
              <a:t> </a:t>
            </a:r>
            <a:r>
              <a:rPr lang="en-US" smtClean="0"/>
              <a:t>class can </a:t>
            </a:r>
            <a:r>
              <a:rPr lang="en-US" b="1" smtClean="0">
                <a:solidFill>
                  <a:srgbClr val="0070C0"/>
                </a:solidFill>
              </a:rPr>
              <a:t>add extra data and functions</a:t>
            </a:r>
            <a:r>
              <a:rPr lang="en-US" smtClean="0"/>
              <a:t> to the ones inherited from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mtClean="0"/>
              <a:t>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45868" y="6356353"/>
            <a:ext cx="245745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1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91267"/>
            <a:ext cx="8229600" cy="1143000"/>
          </a:xfrm>
        </p:spPr>
        <p:txBody>
          <a:bodyPr/>
          <a:lstStyle/>
          <a:p>
            <a:r>
              <a:rPr lang="en-US" smtClean="0"/>
              <a:t>Student Inherits Person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76976" y="1792789"/>
            <a:ext cx="669858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class Student(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__init__(self, name, id):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super().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__init__(name) # initialize Person data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self.id = id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__str__(self):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super().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__str__() + " (" + str(self.id )+ ")"  </a:t>
            </a:r>
          </a:p>
          <a:p>
            <a:pPr marL="0" indent="0"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        #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return all data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setId(self, id):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self.id = id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8439" y="2959769"/>
            <a:ext cx="1552073" cy="12392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will create</a:t>
            </a:r>
          </a:p>
          <a:p>
            <a:r>
              <a:rPr lang="en-US" smtClean="0"/>
              <a:t>an object</a:t>
            </a:r>
          </a:p>
          <a:p>
            <a:r>
              <a:rPr lang="en-US" smtClean="0"/>
              <a:t>with </a:t>
            </a:r>
            <a:r>
              <a:rPr lang="en-US" sz="2400" smtClean="0">
                <a:solidFill>
                  <a:schemeClr val="tx1"/>
                </a:solidFill>
              </a:rPr>
              <a:t>3</a:t>
            </a:r>
            <a:r>
              <a:rPr lang="en-US" smtClean="0"/>
              <a:t> pieces</a:t>
            </a:r>
          </a:p>
          <a:p>
            <a:r>
              <a:rPr lang="en-US" smtClean="0"/>
              <a:t>of data</a:t>
            </a:r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720512" y="2875547"/>
            <a:ext cx="1227221" cy="48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8438" y="4904874"/>
            <a:ext cx="1820999" cy="13352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class contains</a:t>
            </a:r>
          </a:p>
          <a:p>
            <a:r>
              <a:rPr lang="en-US" sz="2400" smtClean="0">
                <a:solidFill>
                  <a:schemeClr val="tx1"/>
                </a:solidFill>
              </a:rPr>
              <a:t>8</a:t>
            </a:r>
            <a:r>
              <a:rPr lang="en-US" smtClean="0"/>
              <a:t> functions </a:t>
            </a:r>
          </a:p>
          <a:p>
            <a:r>
              <a:rPr lang="en-US" smtClean="0"/>
              <a:t>(including the</a:t>
            </a:r>
          </a:p>
          <a:p>
            <a:r>
              <a:rPr lang="en-US" smtClean="0"/>
              <a:t>2 constructor</a:t>
            </a:r>
            <a:r>
              <a:rPr lang="en-US" sz="2400" smtClean="0">
                <a:solidFill>
                  <a:schemeClr val="tx1"/>
                </a:solidFill>
              </a:rPr>
              <a:t>s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07505" y="4904875"/>
            <a:ext cx="2371521" cy="10510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super() means </a:t>
            </a:r>
          </a:p>
          <a:p>
            <a:r>
              <a:rPr lang="en-US" smtClean="0"/>
              <a:t>use the function from</a:t>
            </a:r>
          </a:p>
          <a:p>
            <a:r>
              <a:rPr lang="en-US" smtClean="0"/>
              <a:t>the inherited class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4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63456"/>
            <a:ext cx="8229600" cy="1143000"/>
          </a:xfrm>
        </p:spPr>
        <p:txBody>
          <a:bodyPr/>
          <a:lstStyle/>
          <a:p>
            <a:r>
              <a:rPr lang="en-US" smtClean="0"/>
              <a:t>How much data &amp; functions?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Person object has </a:t>
            </a:r>
            <a:r>
              <a:rPr lang="en-US" b="1" smtClean="0">
                <a:solidFill>
                  <a:srgbClr val="0070C0"/>
                </a:solidFill>
              </a:rPr>
              <a:t>3 pieces of data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name and birthday inherited from Student</a:t>
            </a:r>
          </a:p>
          <a:p>
            <a:pPr lvl="1"/>
            <a:r>
              <a:rPr lang="en-US" smtClean="0"/>
              <a:t>id from Person</a:t>
            </a:r>
          </a:p>
          <a:p>
            <a:pPr lvl="1"/>
            <a:endParaRPr lang="en-US"/>
          </a:p>
          <a:p>
            <a:r>
              <a:rPr lang="en-US" smtClean="0"/>
              <a:t>The Person class contains </a:t>
            </a:r>
            <a:r>
              <a:rPr lang="en-US" b="1" smtClean="0">
                <a:solidFill>
                  <a:srgbClr val="0070C0"/>
                </a:solidFill>
              </a:rPr>
              <a:t>8 functions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5 functions inherited from Student</a:t>
            </a:r>
          </a:p>
          <a:p>
            <a:pPr lvl="1"/>
            <a:r>
              <a:rPr lang="en-US" smtClean="0"/>
              <a:t>3 functions from Person</a:t>
            </a:r>
          </a:p>
          <a:p>
            <a:pPr lvl="2"/>
            <a:r>
              <a:rPr lang="en-US" smtClean="0"/>
              <a:t>there are two __init() and __str__() functions</a:t>
            </a:r>
          </a:p>
          <a:p>
            <a:pPr lvl="3"/>
            <a:r>
              <a:rPr lang="en-US" smtClean="0"/>
              <a:t>use super() to call the inherited 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4898" y="458761"/>
            <a:ext cx="8229600" cy="1143000"/>
          </a:xfrm>
        </p:spPr>
        <p:txBody>
          <a:bodyPr/>
          <a:lstStyle/>
          <a:p>
            <a:r>
              <a:rPr lang="en-US" smtClean="0"/>
              <a:t>Test Code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# test code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s1 = Student('Alice', 10023)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s1.setBirthday(5, 6,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2001</a:t>
            </a:r>
            <a:r>
              <a:rPr lang="en-US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s2 = Student('John', 10015)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s2.setBirthday(3, 2, 2002)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s3 = Student('Bill', 10029)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s3.setBirthday(2, 2, 2002)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print(s1)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print("Student 2:", s2.name, ",", s2.id)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students = [s1,s2,s3]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for s in students: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print(" ", s, "; today:",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s.getAge()</a:t>
            </a:r>
            <a:r>
              <a:rPr lang="en-US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0236" y="3005208"/>
            <a:ext cx="1666875" cy="2370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237" y="3185099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237" y="3832799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420" y="3596214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20931760">
            <a:off x="6925355" y="3371244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name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1760">
            <a:off x="6966245" y="4049262"/>
            <a:ext cx="733926" cy="3876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70000" lnSpcReduction="20000"/>
          </a:bodyPr>
          <a:lstStyle/>
          <a:p>
            <a:r>
              <a:rPr lang="en-US" sz="1700" smtClean="0"/>
              <a:t>birth</a:t>
            </a:r>
          </a:p>
          <a:p>
            <a:r>
              <a:rPr lang="en-US" sz="1700" smtClean="0"/>
              <a:t>day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20987342">
            <a:off x="6087038" y="3786699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s1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883573" y="2680357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Student object</a:t>
            </a: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627903" y="3691009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663998" y="3907578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83675" y="3303413"/>
            <a:ext cx="709862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"Alice"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615115" y="3970004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5/6/2001</a:t>
            </a:r>
            <a:endParaRPr lang="en-US"/>
          </a:p>
        </p:txBody>
      </p:sp>
      <p:pic>
        <p:nvPicPr>
          <p:cNvPr id="1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186" y="4585616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 rot="20931760">
            <a:off x="7075371" y="4786450"/>
            <a:ext cx="56590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id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672224" y="4722821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10023</a:t>
            </a: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103" y="273909"/>
            <a:ext cx="4826545" cy="218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899061" y="6244389"/>
            <a:ext cx="2128094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can call getAge() </a:t>
            </a:r>
            <a:endParaRPr lang="en-US"/>
          </a:p>
        </p:txBody>
      </p:sp>
      <p:cxnSp>
        <p:nvCxnSpPr>
          <p:cNvPr id="22" name="Straight Arrow Connector 21"/>
          <p:cNvCxnSpPr>
            <a:stCxn id="20" idx="1"/>
          </p:cNvCxnSpPr>
          <p:nvPr/>
        </p:nvCxnSpPr>
        <p:spPr>
          <a:xfrm flipH="1" flipV="1">
            <a:off x="4966976" y="6144126"/>
            <a:ext cx="932085" cy="328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78041" y="6144125"/>
            <a:ext cx="2764682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can use name directly</a:t>
            </a:r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334126" y="4891263"/>
            <a:ext cx="1108196" cy="1252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94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6375" y="4271217"/>
            <a:ext cx="1666875" cy="1564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1491" y="403298"/>
            <a:ext cx="8229600" cy="1143000"/>
          </a:xfrm>
        </p:spPr>
        <p:txBody>
          <a:bodyPr/>
          <a:lstStyle/>
          <a:p>
            <a:r>
              <a:rPr lang="en-US" smtClean="0"/>
              <a:t>1. What is an Object?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0682" y="1777499"/>
            <a:ext cx="7886700" cy="1831975"/>
          </a:xfrm>
        </p:spPr>
        <p:txBody>
          <a:bodyPr/>
          <a:lstStyle/>
          <a:p>
            <a:r>
              <a:rPr lang="en-US" smtClean="0"/>
              <a:t>An object groups together all the data related to one thing.</a:t>
            </a:r>
          </a:p>
          <a:p>
            <a:r>
              <a:rPr lang="en-US" smtClean="0"/>
              <a:t>e.g. each Person object might contain name and birthday data for a person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376" y="445110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376" y="509880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59" y="4862222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20931760">
            <a:off x="1043366" y="4637252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name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20931760">
            <a:off x="1132384" y="5315270"/>
            <a:ext cx="733926" cy="3876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70000" lnSpcReduction="20000"/>
          </a:bodyPr>
          <a:lstStyle/>
          <a:p>
            <a:r>
              <a:rPr lang="en-US" sz="1700" smtClean="0"/>
              <a:t>birth</a:t>
            </a:r>
          </a:p>
          <a:p>
            <a:r>
              <a:rPr lang="en-US" sz="1700" smtClean="0"/>
              <a:t>day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20987342">
            <a:off x="301305" y="5052707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p1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9712" y="3946365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Person object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94042" y="4957017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30137" y="5173586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849813" y="4569421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"Alice"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21732" y="5248037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5/6/2001</a:t>
            </a: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72133" y="4296117"/>
            <a:ext cx="1666875" cy="1564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134" y="447600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134" y="512370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317" y="4887122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 rot="20931760">
            <a:off x="3999124" y="4662152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name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 rot="20987342">
            <a:off x="3257063" y="5077607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p2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005470" y="3971265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Person object</a:t>
            </a:r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749800" y="4981917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3785895" y="5198486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805571" y="4594321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"John"</a:t>
            </a: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927891" y="4321017"/>
            <a:ext cx="1666875" cy="1564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892" y="450090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892" y="514860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075" y="4912022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 rot="20931760">
            <a:off x="6954882" y="4687052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name</a:t>
            </a:r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20987342">
            <a:off x="6212821" y="5102507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p3</a:t>
            </a:r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961228" y="3996165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Person object</a:t>
            </a:r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705558" y="5006817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6741653" y="5223386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761329" y="4619221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"Bill"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045657" y="6208295"/>
            <a:ext cx="3463089" cy="4692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rmAutofit/>
          </a:bodyPr>
          <a:lstStyle/>
          <a:p>
            <a:pPr algn="ctr"/>
            <a:r>
              <a:rPr lang="en-US" smtClean="0"/>
              <a:t>the p1, p2, p3 Person objects</a:t>
            </a:r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 rot="20931760">
            <a:off x="4041117" y="5307836"/>
            <a:ext cx="733926" cy="3876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70000" lnSpcReduction="20000"/>
          </a:bodyPr>
          <a:lstStyle/>
          <a:p>
            <a:r>
              <a:rPr lang="en-US" sz="1700" smtClean="0"/>
              <a:t>birth</a:t>
            </a:r>
          </a:p>
          <a:p>
            <a:r>
              <a:rPr lang="en-US" sz="1700" smtClean="0"/>
              <a:t>day</a:t>
            </a:r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20931760">
            <a:off x="6996876" y="5336282"/>
            <a:ext cx="733926" cy="3876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70000" lnSpcReduction="20000"/>
          </a:bodyPr>
          <a:lstStyle/>
          <a:p>
            <a:r>
              <a:rPr lang="en-US" sz="1700" smtClean="0"/>
              <a:t>birth</a:t>
            </a:r>
          </a:p>
          <a:p>
            <a:r>
              <a:rPr lang="en-US" sz="1700" smtClean="0"/>
              <a:t>day</a:t>
            </a:r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805569" y="5231995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3/2/2002</a:t>
            </a:r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761329" y="5273770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2/2/2002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6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9232" y="487519"/>
            <a:ext cx="8229600" cy="1143000"/>
          </a:xfrm>
        </p:spPr>
        <p:txBody>
          <a:bodyPr/>
          <a:lstStyle/>
          <a:p>
            <a:r>
              <a:rPr lang="en-US" smtClean="0"/>
              <a:t>2. What is a Class?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940259"/>
          </a:xfrm>
        </p:spPr>
        <p:txBody>
          <a:bodyPr/>
          <a:lstStyle/>
          <a:p>
            <a:r>
              <a:rPr lang="en-US" smtClean="0"/>
              <a:t>A class is two things:</a:t>
            </a:r>
          </a:p>
          <a:p>
            <a:pPr lvl="1"/>
            <a:r>
              <a:rPr lang="en-US" smtClean="0"/>
              <a:t>a </a:t>
            </a:r>
            <a:r>
              <a:rPr lang="en-US" i="1" smtClean="0">
                <a:solidFill>
                  <a:srgbClr val="0070C0"/>
                </a:solidFill>
              </a:rPr>
              <a:t>factory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for making objects</a:t>
            </a:r>
          </a:p>
          <a:p>
            <a:pPr lvl="1"/>
            <a:r>
              <a:rPr lang="en-US" smtClean="0"/>
              <a:t>a </a:t>
            </a:r>
            <a:r>
              <a:rPr lang="en-US" i="1" smtClean="0">
                <a:solidFill>
                  <a:srgbClr val="0070C0"/>
                </a:solidFill>
              </a:rPr>
              <a:t>library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of functions that objects can use</a:t>
            </a:r>
          </a:p>
          <a:p>
            <a:r>
              <a:rPr lang="en-US" smtClean="0"/>
              <a:t>A Car class: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 descr="C:\Users\Ad\Desktop\python objects\factory-clipart-9c4eEggz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828" y="3753852"/>
            <a:ext cx="1885783" cy="188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\Desktop\python objects\bookshelf-black-and-white-clipart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828" y="5518664"/>
            <a:ext cx="1899350" cy="60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042611" y="5426242"/>
            <a:ext cx="4977107" cy="18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C:\Users\Ad\Desktop\python objects\car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84580" y="4782962"/>
            <a:ext cx="1676816" cy="83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\Desktop\python objects\car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874" y="4969979"/>
            <a:ext cx="1399960" cy="45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d\Desktop\python objects\beanCar.p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71918" y="4185164"/>
            <a:ext cx="14478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5148064" y="5841360"/>
            <a:ext cx="2808312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96466" y="5528784"/>
            <a:ext cx="1979682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makes Car objects</a:t>
            </a:r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87522" y="5518481"/>
            <a:ext cx="921610" cy="67777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ctr"/>
            <a:r>
              <a:rPr lang="en-US" smtClean="0"/>
              <a:t>functions</a:t>
            </a:r>
          </a:p>
          <a:p>
            <a:pPr algn="ctr"/>
            <a:r>
              <a:rPr lang="en-US" smtClean="0"/>
              <a:t>library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339922" y="5061282"/>
            <a:ext cx="92161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factory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64514" y="5297906"/>
            <a:ext cx="460805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+</a:t>
            </a:r>
            <a:endParaRPr lang="en-US"/>
          </a:p>
        </p:txBody>
      </p:sp>
      <p:cxnSp>
        <p:nvCxnSpPr>
          <p:cNvPr id="7" name="Straight Arrow Connector 6"/>
          <p:cNvCxnSpPr>
            <a:endCxn id="22" idx="0"/>
          </p:cNvCxnSpPr>
          <p:nvPr/>
        </p:nvCxnSpPr>
        <p:spPr>
          <a:xfrm flipH="1">
            <a:off x="1800727" y="3632886"/>
            <a:ext cx="102214" cy="1428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45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4543" y="365128"/>
            <a:ext cx="7886700" cy="1325563"/>
          </a:xfrm>
        </p:spPr>
        <p:txBody>
          <a:bodyPr/>
          <a:lstStyle/>
          <a:p>
            <a:r>
              <a:rPr lang="en-US" smtClean="0"/>
              <a:t>Possible Car Objects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7900" y="6320257"/>
            <a:ext cx="245745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52450" y="2261942"/>
            <a:ext cx="1666875" cy="2370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451" y="2441833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451" y="3089533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4" y="2852948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20931760">
            <a:off x="1127569" y="2627978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dist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1760">
            <a:off x="1162326" y="3306594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type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20987342">
            <a:off x="289252" y="3043433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car1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85787" y="1937091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Car object</a:t>
            </a: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30117" y="2947743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66212" y="3164312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38287" y="2560147"/>
            <a:ext cx="557464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81233" y="3226738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"ferrarri"</a:t>
            </a:r>
            <a:endParaRPr lang="en-US"/>
          </a:p>
        </p:txBody>
      </p:sp>
      <p:pic>
        <p:nvPicPr>
          <p:cNvPr id="1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400" y="3842350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 rot="20931760">
            <a:off x="1111147" y="4059411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color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874438" y="3979555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"red"</a:t>
            </a:r>
            <a:endParaRPr lang="en-US"/>
          </a:p>
        </p:txBody>
      </p:sp>
      <p:pic>
        <p:nvPicPr>
          <p:cNvPr id="20" name="Picture 4" descr="C:\Users\Ad\Desktop\python objects\car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1059" y="4646784"/>
            <a:ext cx="1676816" cy="83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C:\Users\Ad\Desktop\python objects\car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361" y="4833799"/>
            <a:ext cx="1399960" cy="45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7" descr="C:\Users\Ad\Desktop\python objects\beanCar.p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37152" y="4569689"/>
            <a:ext cx="14478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3984145" y="2281990"/>
            <a:ext cx="1666875" cy="2370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146" y="2461881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146" y="3109581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329" y="2872996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 rot="20931760">
            <a:off x="4059264" y="2648026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dist</a:t>
            </a:r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 rot="20931760">
            <a:off x="4094021" y="3326642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type</a:t>
            </a:r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 rot="20987342">
            <a:off x="3220947" y="3063481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car2</a:t>
            </a: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017482" y="1957139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Car object</a:t>
            </a:r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761812" y="2967791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797907" y="3184360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969982" y="2580195"/>
            <a:ext cx="557464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712928" y="3246786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"porsche"</a:t>
            </a:r>
            <a:endParaRPr lang="en-US"/>
          </a:p>
        </p:txBody>
      </p:sp>
      <p:pic>
        <p:nvPicPr>
          <p:cNvPr id="35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095" y="3862398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 rot="20931760">
            <a:off x="4042842" y="4079459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color</a:t>
            </a:r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806133" y="3999603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"green"</a:t>
            </a: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915840" y="2326102"/>
            <a:ext cx="1666875" cy="2370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841" y="2505993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841" y="3153693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 descr="C:\Users\Ad\Teaching\Let's Learn Python\My Slides\images\tagLabel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024" y="2917108"/>
            <a:ext cx="636588" cy="6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 rot="20931760">
            <a:off x="6990959" y="2692138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dist</a:t>
            </a:r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 rot="20931760">
            <a:off x="7025716" y="3370754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type</a:t>
            </a:r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20987342">
            <a:off x="6152642" y="3107593"/>
            <a:ext cx="48565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1900" smtClean="0"/>
              <a:t>car3</a:t>
            </a:r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49177" y="2001251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Car object</a:t>
            </a:r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6693507" y="3011903"/>
            <a:ext cx="300790" cy="132348"/>
          </a:xfrm>
          <a:custGeom>
            <a:avLst/>
            <a:gdLst>
              <a:gd name="connsiteX0" fmla="*/ 0 w 300790"/>
              <a:gd name="connsiteY0" fmla="*/ 132348 h 132348"/>
              <a:gd name="connsiteX1" fmla="*/ 60158 w 300790"/>
              <a:gd name="connsiteY1" fmla="*/ 72190 h 132348"/>
              <a:gd name="connsiteX2" fmla="*/ 120316 w 300790"/>
              <a:gd name="connsiteY2" fmla="*/ 0 h 132348"/>
              <a:gd name="connsiteX3" fmla="*/ 240632 w 300790"/>
              <a:gd name="connsiteY3" fmla="*/ 12032 h 132348"/>
              <a:gd name="connsiteX4" fmla="*/ 276726 w 300790"/>
              <a:gd name="connsiteY4" fmla="*/ 24063 h 132348"/>
              <a:gd name="connsiteX5" fmla="*/ 288758 w 300790"/>
              <a:gd name="connsiteY5" fmla="*/ 60158 h 132348"/>
              <a:gd name="connsiteX6" fmla="*/ 300790 w 300790"/>
              <a:gd name="connsiteY6" fmla="*/ 72190 h 13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90" h="132348">
                <a:moveTo>
                  <a:pt x="0" y="132348"/>
                </a:moveTo>
                <a:cubicBezTo>
                  <a:pt x="20053" y="112295"/>
                  <a:pt x="42747" y="94575"/>
                  <a:pt x="60158" y="72190"/>
                </a:cubicBezTo>
                <a:cubicBezTo>
                  <a:pt x="125915" y="-12355"/>
                  <a:pt x="40897" y="52945"/>
                  <a:pt x="120316" y="0"/>
                </a:cubicBezTo>
                <a:cubicBezTo>
                  <a:pt x="160421" y="4011"/>
                  <a:pt x="200795" y="5903"/>
                  <a:pt x="240632" y="12032"/>
                </a:cubicBezTo>
                <a:cubicBezTo>
                  <a:pt x="253167" y="13960"/>
                  <a:pt x="267758" y="15095"/>
                  <a:pt x="276726" y="24063"/>
                </a:cubicBezTo>
                <a:cubicBezTo>
                  <a:pt x="285694" y="33031"/>
                  <a:pt x="283086" y="48814"/>
                  <a:pt x="288758" y="60158"/>
                </a:cubicBezTo>
                <a:cubicBezTo>
                  <a:pt x="291295" y="65231"/>
                  <a:pt x="296779" y="68179"/>
                  <a:pt x="300790" y="7219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6729602" y="3228472"/>
            <a:ext cx="256648" cy="84221"/>
          </a:xfrm>
          <a:custGeom>
            <a:avLst/>
            <a:gdLst>
              <a:gd name="connsiteX0" fmla="*/ 0 w 256648"/>
              <a:gd name="connsiteY0" fmla="*/ 0 h 84221"/>
              <a:gd name="connsiteX1" fmla="*/ 96252 w 256648"/>
              <a:gd name="connsiteY1" fmla="*/ 72189 h 84221"/>
              <a:gd name="connsiteX2" fmla="*/ 132347 w 256648"/>
              <a:gd name="connsiteY2" fmla="*/ 84221 h 84221"/>
              <a:gd name="connsiteX3" fmla="*/ 216568 w 256648"/>
              <a:gd name="connsiteY3" fmla="*/ 72189 h 84221"/>
              <a:gd name="connsiteX4" fmla="*/ 252663 w 256648"/>
              <a:gd name="connsiteY4" fmla="*/ 60158 h 84221"/>
              <a:gd name="connsiteX5" fmla="*/ 252663 w 256648"/>
              <a:gd name="connsiteY5" fmla="*/ 0 h 8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648" h="84221">
                <a:moveTo>
                  <a:pt x="0" y="0"/>
                </a:moveTo>
                <a:cubicBezTo>
                  <a:pt x="14753" y="11803"/>
                  <a:pt x="70716" y="59421"/>
                  <a:pt x="96252" y="72189"/>
                </a:cubicBezTo>
                <a:cubicBezTo>
                  <a:pt x="107596" y="77861"/>
                  <a:pt x="120315" y="80210"/>
                  <a:pt x="132347" y="84221"/>
                </a:cubicBezTo>
                <a:cubicBezTo>
                  <a:pt x="160421" y="80210"/>
                  <a:pt x="188760" y="77751"/>
                  <a:pt x="216568" y="72189"/>
                </a:cubicBezTo>
                <a:cubicBezTo>
                  <a:pt x="229004" y="69702"/>
                  <a:pt x="246991" y="71501"/>
                  <a:pt x="252663" y="60158"/>
                </a:cubicBezTo>
                <a:cubicBezTo>
                  <a:pt x="261631" y="42222"/>
                  <a:pt x="252663" y="20053"/>
                  <a:pt x="252663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7673068" y="2624307"/>
            <a:ext cx="965597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100000</a:t>
            </a: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704783" y="3290898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"bean"</a:t>
            </a:r>
            <a:endParaRPr lang="en-US"/>
          </a:p>
        </p:txBody>
      </p:sp>
      <p:pic>
        <p:nvPicPr>
          <p:cNvPr id="50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790" y="3906510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TextBox 50"/>
          <p:cNvSpPr txBox="1"/>
          <p:nvPr/>
        </p:nvSpPr>
        <p:spPr>
          <a:xfrm rot="20931760">
            <a:off x="6974537" y="4123571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color</a:t>
            </a:r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689700" y="4043715"/>
            <a:ext cx="709863" cy="33688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"yellow"</a:t>
            </a:r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719325" y="5903189"/>
            <a:ext cx="3031769" cy="690116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could be lots of other things</a:t>
            </a:r>
          </a:p>
          <a:p>
            <a:r>
              <a:rPr lang="en-US" smtClean="0"/>
              <a:t>in a real Car object</a:t>
            </a:r>
            <a:endParaRPr lang="en-US"/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2317019" y="4471414"/>
            <a:ext cx="1595188" cy="1431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32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7850" y="365128"/>
            <a:ext cx="3413962" cy="1325563"/>
          </a:xfrm>
        </p:spPr>
        <p:txBody>
          <a:bodyPr>
            <a:normAutofit fontScale="90000"/>
          </a:bodyPr>
          <a:lstStyle/>
          <a:p>
            <a:r>
              <a:rPr lang="en-US" smtClean="0"/>
              <a:t>3.Car Class</a:t>
            </a:r>
            <a:br>
              <a:rPr lang="en-US" smtClean="0"/>
            </a:br>
            <a:r>
              <a:rPr lang="en-US" smtClean="0"/>
              <a:t>(car.py)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03397" y="684030"/>
            <a:ext cx="6159860" cy="59063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>
                <a:latin typeface="Courier New" pitchFamily="49" charset="0"/>
                <a:cs typeface="Courier New" pitchFamily="49" charset="0"/>
              </a:rPr>
              <a:t> Car: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def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__init__</a:t>
            </a:r>
            <a:r>
              <a:rPr lang="en-US">
                <a:latin typeface="Courier New" pitchFamily="49" charset="0"/>
                <a:cs typeface="Courier New" pitchFamily="49" charset="0"/>
              </a:rPr>
              <a:t>(self, dist, type, color):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# factory method (constructor)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self.dist = dist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self.type = type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self.color = color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def __str__(self):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# returns a string version of the object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return "(" + str(self.dist) + ", " + </a:t>
            </a: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                   self.type </a:t>
            </a:r>
            <a:r>
              <a:rPr lang="en-US">
                <a:latin typeface="Courier New" pitchFamily="49" charset="0"/>
                <a:cs typeface="Courier New" pitchFamily="49" charset="0"/>
              </a:rPr>
              <a:t>+ ", " + self.color + ")"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def drive(self, miles):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if miles &lt; 0: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   print("Drive distance cannot be negative")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else: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   self.dist += miles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def setType(self, type):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if type in ["ferrari", "porsche", "bean", "toyota"]: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 self.type = type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else: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   print(type, "not supported")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def setColor(self, color):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self.color = color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def getColor(self):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return self.color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4873" y="2488767"/>
            <a:ext cx="1552073" cy="12392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will create</a:t>
            </a:r>
          </a:p>
          <a:p>
            <a:r>
              <a:rPr lang="en-US" smtClean="0"/>
              <a:t>an object</a:t>
            </a:r>
          </a:p>
          <a:p>
            <a:r>
              <a:rPr lang="en-US" smtClean="0"/>
              <a:t>with 3 pieces</a:t>
            </a:r>
          </a:p>
          <a:p>
            <a:r>
              <a:rPr lang="en-US" smtClean="0"/>
              <a:t>of data</a:t>
            </a:r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46158" y="1682651"/>
            <a:ext cx="1227221" cy="806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94873" y="4433873"/>
            <a:ext cx="1552073" cy="12392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class contains</a:t>
            </a:r>
          </a:p>
          <a:p>
            <a:r>
              <a:rPr lang="en-US" smtClean="0"/>
              <a:t>6 functions </a:t>
            </a:r>
          </a:p>
          <a:p>
            <a:r>
              <a:rPr lang="en-US" smtClean="0"/>
              <a:t>(including the</a:t>
            </a:r>
          </a:p>
          <a:p>
            <a:r>
              <a:rPr lang="en-US" smtClean="0"/>
              <a:t>constructor)</a:t>
            </a:r>
            <a:endParaRPr lang="en-US"/>
          </a:p>
        </p:txBody>
      </p:sp>
      <p:pic>
        <p:nvPicPr>
          <p:cNvPr id="9" name="Picture 2" descr="C:\Users\Ad\Desktop\python objects\factory-clipart-9c4eEggz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906" y="324277"/>
            <a:ext cx="1885783" cy="188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7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3137" y="222825"/>
            <a:ext cx="8229600" cy="1026112"/>
          </a:xfrm>
        </p:spPr>
        <p:txBody>
          <a:bodyPr/>
          <a:lstStyle/>
          <a:p>
            <a:r>
              <a:rPr lang="en-US" smtClean="0"/>
              <a:t>Test Code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1416537"/>
            <a:ext cx="6421855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create 3 Car objects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car1 =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Car(2, "ferrari", "red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")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 # uses __init__()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car2 = Car(5, "porsche", "green")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car3 = Car(10000, "bean", "yellow")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car1.drive(100)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print("Car1:", car1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)     # uses __str__()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print("Car1's type:", car1.type)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print("1. Car1's color:",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car1.getColor()</a:t>
            </a:r>
            <a:r>
              <a:rPr lang="en-US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print("2. Car1's color:", car1.color)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car3.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setColor("blue")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car3.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drive(-9999)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print("Car3: ", car3)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480" y="4295274"/>
            <a:ext cx="5362333" cy="245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C:\Users\Ad\Desktop\python objects\car1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88040" y="679626"/>
            <a:ext cx="1676816" cy="83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Ad\Desktop\python objects\car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690" y="1459691"/>
            <a:ext cx="1399960" cy="45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Ad\Desktop\python objects\beanCar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9242" y="1525330"/>
            <a:ext cx="14478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71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67204"/>
            <a:ext cx="8229600" cy="1143000"/>
          </a:xfrm>
        </p:spPr>
        <p:txBody>
          <a:bodyPr/>
          <a:lstStyle/>
          <a:p>
            <a:r>
              <a:rPr lang="en-US" smtClean="0"/>
              <a:t>What is self?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8334876" cy="4351338"/>
          </a:xfrm>
        </p:spPr>
        <p:txBody>
          <a:bodyPr/>
          <a:lstStyle/>
          <a:p>
            <a:r>
              <a:rPr lang="en-US" sz="2000" smtClean="0">
                <a:latin typeface="Courier New" pitchFamily="49" charset="0"/>
                <a:cs typeface="Courier New" pitchFamily="49" charset="0"/>
              </a:rPr>
              <a:t>self</a:t>
            </a:r>
            <a:r>
              <a:rPr lang="en-US" sz="2000" smtClean="0"/>
              <a:t> </a:t>
            </a:r>
            <a:r>
              <a:rPr lang="en-US" smtClean="0"/>
              <a:t>is the first argument of every function definition</a:t>
            </a:r>
          </a:p>
          <a:p>
            <a:pPr lvl="1"/>
            <a:r>
              <a:rPr lang="en-US" smtClean="0"/>
              <a:t>tells the function which object's data to use</a:t>
            </a:r>
          </a:p>
          <a:p>
            <a:pPr lvl="1"/>
            <a:endParaRPr lang="en-US" smtClean="0"/>
          </a:p>
          <a:p>
            <a:r>
              <a:rPr lang="en-US" sz="2000" smtClean="0">
                <a:latin typeface="Courier New" pitchFamily="49" charset="0"/>
                <a:cs typeface="Courier New" pitchFamily="49" charset="0"/>
              </a:rPr>
              <a:t>self</a:t>
            </a:r>
            <a:r>
              <a:rPr lang="en-US" sz="2000" smtClean="0"/>
              <a:t> </a:t>
            </a:r>
            <a:r>
              <a:rPr lang="en-US" smtClean="0"/>
              <a:t>is not included when a function is called</a:t>
            </a:r>
          </a:p>
          <a:p>
            <a:r>
              <a:rPr lang="en-US" smtClean="0"/>
              <a:t>Instead Python puts the name before the ".":</a:t>
            </a:r>
          </a:p>
          <a:p>
            <a:pPr lvl="1"/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car1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.getColor()</a:t>
            </a:r>
            <a:r>
              <a:rPr lang="en-US" smtClean="0"/>
              <a:t> means call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getColor()</a:t>
            </a:r>
            <a:r>
              <a:rPr lang="en-US" smtClean="0"/>
              <a:t> with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car1</a:t>
            </a:r>
            <a:r>
              <a:rPr lang="en-US" smtClean="0"/>
              <a:t>'s data</a:t>
            </a:r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9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6145" y="377159"/>
            <a:ext cx="2403308" cy="1325563"/>
          </a:xfrm>
        </p:spPr>
        <p:txBody>
          <a:bodyPr>
            <a:normAutofit fontScale="90000"/>
          </a:bodyPr>
          <a:lstStyle/>
          <a:p>
            <a:r>
              <a:rPr lang="en-US" smtClean="0"/>
              <a:t>4. Person </a:t>
            </a:r>
            <a:br>
              <a:rPr lang="en-US" smtClean="0"/>
            </a:br>
            <a:r>
              <a:rPr lang="en-US" smtClean="0"/>
              <a:t>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03350" y="189329"/>
            <a:ext cx="6292515" cy="65122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import datetime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class Person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():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__init__(self, name):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self.name = name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self.birthday = None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__str__(self):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return self.name + ": " + str(self.birthday)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getName(self):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return self.name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setBirthday(self, day, month, year):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self.birthday = datetime.date(year, month, day)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getAge(self):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# returns self's current age in days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self.birthday == None: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print("No birthday information")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return 0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else: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return (datetime.date.today()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– </a:t>
            </a:r>
            <a:br>
              <a:rPr lang="en-US" sz="1400" smtClean="0">
                <a:latin typeface="Courier New" pitchFamily="49" charset="0"/>
                <a:cs typeface="Courier New" pitchFamily="49" charset="0"/>
              </a:rPr>
            </a:br>
            <a:r>
              <a:rPr lang="en-US" sz="1400" smtClean="0">
                <a:latin typeface="Courier New" pitchFamily="49" charset="0"/>
                <a:cs typeface="Courier New" pitchFamily="49" charset="0"/>
              </a:rPr>
              <a:t>                              self.birthday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).days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4872" y="2153653"/>
            <a:ext cx="1552073" cy="12392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will create</a:t>
            </a:r>
          </a:p>
          <a:p>
            <a:r>
              <a:rPr lang="en-US" smtClean="0"/>
              <a:t>an object</a:t>
            </a:r>
          </a:p>
          <a:p>
            <a:r>
              <a:rPr lang="en-US" smtClean="0"/>
              <a:t>with 2 pieces</a:t>
            </a:r>
          </a:p>
          <a:p>
            <a:r>
              <a:rPr lang="en-US" smtClean="0"/>
              <a:t>of data</a:t>
            </a:r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346157" y="1347537"/>
            <a:ext cx="1227221" cy="806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94872" y="4098759"/>
            <a:ext cx="1552073" cy="12392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class contains</a:t>
            </a:r>
          </a:p>
          <a:p>
            <a:r>
              <a:rPr lang="en-US" smtClean="0"/>
              <a:t>5 functions </a:t>
            </a:r>
          </a:p>
          <a:p>
            <a:r>
              <a:rPr lang="en-US" smtClean="0"/>
              <a:t>(including the</a:t>
            </a:r>
          </a:p>
          <a:p>
            <a:r>
              <a:rPr lang="en-US" smtClean="0"/>
              <a:t>constructor)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6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7971"/>
            <a:ext cx="8229600" cy="1143000"/>
          </a:xfrm>
        </p:spPr>
        <p:txBody>
          <a:bodyPr/>
          <a:lstStyle/>
          <a:p>
            <a:r>
              <a:rPr lang="en-US" smtClean="0"/>
              <a:t>Test Code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create two Person objects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me = Person("Andrew Davison")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print(me)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print("My name:", me.getName())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me.setBirthday(23, 7, 1962)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print(me)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tom = Person("Tom Cruise")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tom.setBirthday(3, 7, 1962)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print(tom)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people = [me, tom]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for p in people: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print(" ", p, "; today:", p.getAge())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978" y="296529"/>
            <a:ext cx="4949686" cy="221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257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01. Pygame Intro</Template>
  <TotalTime>0</TotalTime>
  <Words>1059</Words>
  <Application>Microsoft Office PowerPoint</Application>
  <PresentationFormat>On-screen Show (4:3)</PresentationFormat>
  <Paragraphs>277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240-216 Explo. CoE Tech.</vt:lpstr>
      <vt:lpstr>1. What is an Object?</vt:lpstr>
      <vt:lpstr>2. What is a Class?</vt:lpstr>
      <vt:lpstr>Possible Car Objects</vt:lpstr>
      <vt:lpstr>3.Car Class (car.py)</vt:lpstr>
      <vt:lpstr>Test Code</vt:lpstr>
      <vt:lpstr>What is self?</vt:lpstr>
      <vt:lpstr>4. Person  Class</vt:lpstr>
      <vt:lpstr>Test Code</vt:lpstr>
      <vt:lpstr>5. Inheritance</vt:lpstr>
      <vt:lpstr>6. Inheritance in Python</vt:lpstr>
      <vt:lpstr>Student Inherits Person</vt:lpstr>
      <vt:lpstr>How much data &amp; functions?</vt:lpstr>
      <vt:lpstr>Test Code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2015-10-02T20:02:04Z</dcterms:created>
  <dcterms:modified xsi:type="dcterms:W3CDTF">2025-06-20T03:38:55Z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