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8" r:id="rId2"/>
  </p:sldMasterIdLst>
  <p:notesMasterIdLst>
    <p:notesMasterId r:id="rId15"/>
  </p:notesMasterIdLst>
  <p:handoutMasterIdLst>
    <p:handoutMasterId r:id="rId16"/>
  </p:handoutMasterIdLst>
  <p:sldIdLst>
    <p:sldId id="333" r:id="rId3"/>
    <p:sldId id="312" r:id="rId4"/>
    <p:sldId id="313" r:id="rId5"/>
    <p:sldId id="315" r:id="rId6"/>
    <p:sldId id="316" r:id="rId7"/>
    <p:sldId id="317" r:id="rId8"/>
    <p:sldId id="327" r:id="rId9"/>
    <p:sldId id="332" r:id="rId10"/>
    <p:sldId id="328" r:id="rId11"/>
    <p:sldId id="329" r:id="rId12"/>
    <p:sldId id="330" r:id="rId13"/>
    <p:sldId id="33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066" autoAdjust="0"/>
    <p:restoredTop sz="94249" autoAdjust="0"/>
  </p:normalViewPr>
  <p:slideViewPr>
    <p:cSldViewPr snapToGrid="0">
      <p:cViewPr varScale="1">
        <p:scale>
          <a:sx n="80" d="100"/>
          <a:sy n="80" d="100"/>
        </p:scale>
        <p:origin x="-64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-242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C66D5-35F2-4B2B-B66A-28018F61912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6073D5-63C2-4933-B970-D96552757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481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B7E8A-1102-47A1-B1C3-36AE88809383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11EAB-687D-4AE4-B775-678A923E9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103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41986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7C64-0A83-474B-BC03-EE351E995965}" type="datetime1">
              <a:rPr lang="en-US" smtClean="0"/>
              <a:t>6/20/2025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07D5-60BD-435F-90E5-B436CC8ED171}" type="datetime1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88E1-26D3-42B8-BC1A-8A83309BBA97}" type="datetime1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075" y="454706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A3E5-47A8-4E2E-98FD-187BF3FA67ED}" type="datetime1">
              <a:rPr lang="en-US" smtClean="0"/>
              <a:t>6/20/2025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8FE11-AC9E-47A4-B001-51DDB59FE99B}" type="datetime1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DCC02-6E1F-4152-A9B6-353B90C0B308}" type="datetime1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61479-9D54-4C4C-B455-9DD857062954}" type="datetime1">
              <a:rPr lang="en-US" smtClean="0"/>
              <a:t>6/20/2025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2769-7794-436E-AE3A-B0D6736D7C34}" type="datetime1">
              <a:rPr lang="en-US" smtClean="0"/>
              <a:t>6/20/2025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791E-BE98-400C-A06F-0A49353F4E86}" type="datetime1">
              <a:rPr lang="en-US" smtClean="0"/>
              <a:t>6/20/2025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2797-77DE-4A86-924F-37B0B58B0A45}" type="datetime1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F4CF-0970-427A-B69D-51FF3362468D}" type="datetime1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1113A6-DC44-41A4-B0A4-BA032C777927}" type="datetime1">
              <a:rPr lang="en-US" smtClean="0"/>
              <a:t>6/20/2025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n-US" sz="3600" smtClean="0"/>
              <a:t>240-216 Explo. CoE Tech.</a:t>
            </a:r>
            <a:endParaRPr lang="th-TH" smtClean="0">
              <a:effectLst/>
            </a:endParaRP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395536" y="1329376"/>
            <a:ext cx="63341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400" smtClean="0"/>
              <a:t>Semester </a:t>
            </a:r>
            <a:r>
              <a:rPr lang="en-US" sz="2400" smtClean="0"/>
              <a:t>1,</a:t>
            </a:r>
            <a:r>
              <a:rPr lang="th-TH" sz="2400" smtClean="0"/>
              <a:t> </a:t>
            </a:r>
            <a:r>
              <a:rPr lang="en-US" sz="2400" smtClean="0"/>
              <a:t>2025</a:t>
            </a:r>
            <a:r>
              <a:rPr lang="th-TH" sz="2400" smtClean="0"/>
              <a:t>-</a:t>
            </a:r>
            <a:r>
              <a:rPr lang="en-US" sz="2400" smtClean="0"/>
              <a:t>2026</a:t>
            </a:r>
            <a:endParaRPr lang="th-TH" sz="2400"/>
          </a:p>
        </p:txBody>
      </p:sp>
      <p:sp>
        <p:nvSpPr>
          <p:cNvPr id="2055" name="Rectangle 6"/>
          <p:cNvSpPr>
            <a:spLocks noChangeArrowheads="1"/>
          </p:cNvSpPr>
          <p:nvPr/>
        </p:nvSpPr>
        <p:spPr bwMode="auto">
          <a:xfrm>
            <a:off x="2546350" y="2362200"/>
            <a:ext cx="3919538" cy="650875"/>
          </a:xfrm>
          <a:prstGeom prst="rect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0488" tIns="44450" rIns="90488" bIns="44450">
            <a:spAutoFit/>
          </a:bodyPr>
          <a:lstStyle/>
          <a:p>
            <a:pPr algn="ctr" eaLnBrk="1" hangingPunct="1"/>
            <a:r>
              <a:rPr lang="en-US" sz="3600" smtClean="0">
                <a:solidFill>
                  <a:schemeClr val="dk1"/>
                </a:solidFill>
                <a:latin typeface="+mn-lt"/>
              </a:rPr>
              <a:t>2</a:t>
            </a:r>
            <a:r>
              <a:rPr lang="th-TH" sz="3600" smtClean="0">
                <a:solidFill>
                  <a:schemeClr val="dk1"/>
                </a:solidFill>
                <a:latin typeface="+mn-lt"/>
              </a:rPr>
              <a:t>. </a:t>
            </a:r>
            <a:r>
              <a:rPr lang="en-US" sz="3600" smtClean="0">
                <a:solidFill>
                  <a:schemeClr val="dk1"/>
                </a:solidFill>
                <a:latin typeface="+mn-lt"/>
              </a:rPr>
              <a:t>Animation</a:t>
            </a:r>
            <a:endParaRPr lang="th-TH" sz="3600">
              <a:solidFill>
                <a:schemeClr val="dk1"/>
              </a:solidFill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1" name="Picture 2" descr="http://www.pygame.org/docs/pygame_logo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2986" y="277117"/>
            <a:ext cx="2749857" cy="813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 descr="http://previews.123rf.com/images/iamnao/iamnao1205/iamnao120500197/13643582-Football-or-soccer-ball-moving-through-blue-sky--Stock-Phot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5985" y="3518748"/>
            <a:ext cx="4143676" cy="2843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43972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93964"/>
            <a:ext cx="7886700" cy="642850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running = True    </a:t>
            </a: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while running:</a:t>
            </a: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    clock.tick(30)</a:t>
            </a:r>
          </a:p>
          <a:p>
            <a:pPr marL="0" indent="0">
              <a:buNone/>
            </a:pPr>
            <a:endParaRPr lang="en-US" sz="23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    # </a:t>
            </a:r>
            <a:r>
              <a:rPr lang="en-US" sz="2300" b="1">
                <a:latin typeface="Courier New" panose="02070309020205020404" pitchFamily="49" charset="0"/>
                <a:cs typeface="Courier New" panose="02070309020205020404" pitchFamily="49" charset="0"/>
              </a:rPr>
              <a:t>handle events</a:t>
            </a: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    for event in pygame.event.get():</a:t>
            </a: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        if event.type == QUIT: </a:t>
            </a: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            running = False</a:t>
            </a: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 marL="0" indent="0">
              <a:buNone/>
            </a:pPr>
            <a:endParaRPr lang="en-US" sz="23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    # </a:t>
            </a:r>
            <a:r>
              <a:rPr lang="en-US" sz="2300" b="1">
                <a:latin typeface="Courier New" panose="02070309020205020404" pitchFamily="49" charset="0"/>
                <a:cs typeface="Courier New" panose="02070309020205020404" pitchFamily="49" charset="0"/>
              </a:rPr>
              <a:t>update game state</a:t>
            </a: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    # </a:t>
            </a:r>
            <a:r>
              <a:rPr lang="en-US" sz="2300" b="1">
                <a:latin typeface="Courier New" panose="02070309020205020404" pitchFamily="49" charset="0"/>
                <a:cs typeface="Courier New" panose="02070309020205020404" pitchFamily="49" charset="0"/>
              </a:rPr>
              <a:t>change x-step direction at left and right sides</a:t>
            </a: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    if (x &lt;= 0) or (x &gt;= scrWidth - 1 - imWidth):      </a:t>
            </a: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        xStep = -xStep</a:t>
            </a:r>
          </a:p>
          <a:p>
            <a:pPr marL="0" indent="0">
              <a:buNone/>
            </a:pPr>
            <a:endParaRPr lang="en-US" sz="23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    # </a:t>
            </a:r>
            <a:r>
              <a:rPr lang="en-US" sz="2300" b="1">
                <a:latin typeface="Courier New" panose="02070309020205020404" pitchFamily="49" charset="0"/>
                <a:cs typeface="Courier New" panose="02070309020205020404" pitchFamily="49" charset="0"/>
              </a:rPr>
              <a:t>change y-step direction at top and bottom sides</a:t>
            </a: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    if (y &lt;= 0) or (y &gt;= scrHeight -1 - imHeight):        </a:t>
            </a: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        yStep = -yStep     </a:t>
            </a: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</a:t>
            </a: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    x += xStep   # move the ball horizontally</a:t>
            </a: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    y += yStep   # and vertically</a:t>
            </a:r>
          </a:p>
          <a:p>
            <a:pPr marL="0" indent="0">
              <a:buNone/>
            </a:pPr>
            <a:endParaRPr lang="en-US" sz="23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3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    # </a:t>
            </a:r>
            <a:r>
              <a:rPr lang="en-US" sz="2300" b="1">
                <a:latin typeface="Courier New" panose="02070309020205020404" pitchFamily="49" charset="0"/>
                <a:cs typeface="Courier New" panose="02070309020205020404" pitchFamily="49" charset="0"/>
              </a:rPr>
              <a:t>redraw</a:t>
            </a: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    screen.fill(WHITE)                       </a:t>
            </a: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    screen.blit(ballIm, [x, y])</a:t>
            </a: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    pygame.display.update()</a:t>
            </a:r>
          </a:p>
          <a:p>
            <a:pPr marL="0" indent="0">
              <a:buNone/>
            </a:pPr>
            <a:endParaRPr lang="en-US" sz="23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pygame.quit</a:t>
            </a:r>
            <a:r>
              <a:rPr lang="en-US" sz="230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sz="23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19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4952" y="312241"/>
            <a:ext cx="8229600" cy="1143000"/>
          </a:xfrm>
        </p:spPr>
        <p:txBody>
          <a:bodyPr/>
          <a:lstStyle/>
          <a:p>
            <a:r>
              <a:rPr lang="en-US" smtClean="0"/>
              <a:t>x- Direction Change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46402" y="1560301"/>
            <a:ext cx="7886700" cy="2595934"/>
          </a:xfrm>
        </p:spPr>
        <p:txBody>
          <a:bodyPr/>
          <a:lstStyle/>
          <a:p>
            <a:r>
              <a:rPr lang="en-US" smtClean="0"/>
              <a:t>The x- direction depends on if xStep is positive or negative.</a:t>
            </a:r>
          </a:p>
          <a:p>
            <a:pPr lvl="1"/>
            <a:r>
              <a:rPr lang="en-US" smtClean="0"/>
              <a:t>the direction is changed by swapping +/-</a:t>
            </a:r>
          </a:p>
          <a:p>
            <a:pPr lvl="1"/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xStep = -xStep</a:t>
            </a:r>
          </a:p>
          <a:p>
            <a:r>
              <a:rPr lang="en-US" smtClean="0"/>
              <a:t>It should change when the ball tries to leaves the screen on the left side or on the right side.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9674" y="5154276"/>
            <a:ext cx="2640156" cy="1046781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8" name="Straight Arrow Connector 7"/>
          <p:cNvCxnSpPr/>
          <p:nvPr/>
        </p:nvCxnSpPr>
        <p:spPr>
          <a:xfrm>
            <a:off x="5909830" y="4499112"/>
            <a:ext cx="0" cy="56546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235903" y="4499112"/>
            <a:ext cx="0" cy="56546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75654" y="4698122"/>
            <a:ext cx="1665729" cy="393282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z="2400" smtClean="0"/>
              <a:t>(scrWidth-1, y)</a:t>
            </a:r>
            <a:endParaRPr lang="en-US" sz="2400"/>
          </a:p>
        </p:txBody>
      </p:sp>
      <p:sp>
        <p:nvSpPr>
          <p:cNvPr id="15" name="TextBox 14"/>
          <p:cNvSpPr txBox="1"/>
          <p:nvPr/>
        </p:nvSpPr>
        <p:spPr>
          <a:xfrm>
            <a:off x="2857138" y="4556493"/>
            <a:ext cx="825071" cy="393282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z="2400" smtClean="0"/>
              <a:t>(0, y)</a:t>
            </a:r>
            <a:endParaRPr lang="en-US" sz="240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674" y="5489248"/>
            <a:ext cx="478903" cy="478903"/>
          </a:xfrm>
          <a:prstGeom prst="rect">
            <a:avLst/>
          </a:prstGeom>
          <a:ln w="28575">
            <a:solidFill>
              <a:schemeClr val="tx1"/>
            </a:solidFill>
            <a:prstDash val="dash"/>
          </a:ln>
        </p:spPr>
      </p:pic>
      <p:sp>
        <p:nvSpPr>
          <p:cNvPr id="17" name="TextBox 16"/>
          <p:cNvSpPr txBox="1"/>
          <p:nvPr/>
        </p:nvSpPr>
        <p:spPr>
          <a:xfrm>
            <a:off x="2492347" y="5219443"/>
            <a:ext cx="914400" cy="360219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20000"/>
          </a:bodyPr>
          <a:lstStyle/>
          <a:p>
            <a:r>
              <a:rPr lang="en-US" sz="2400" smtClean="0"/>
              <a:t>(x, y)</a:t>
            </a:r>
            <a:endParaRPr lang="en-US" sz="240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0927" y="5527550"/>
            <a:ext cx="478903" cy="478903"/>
          </a:xfrm>
          <a:prstGeom prst="rect">
            <a:avLst/>
          </a:prstGeom>
          <a:ln w="28575">
            <a:solidFill>
              <a:schemeClr val="tx1"/>
            </a:solidFill>
            <a:prstDash val="dash"/>
          </a:ln>
        </p:spPr>
      </p:pic>
      <p:sp>
        <p:nvSpPr>
          <p:cNvPr id="19" name="TextBox 18"/>
          <p:cNvSpPr txBox="1"/>
          <p:nvPr/>
        </p:nvSpPr>
        <p:spPr>
          <a:xfrm>
            <a:off x="4675303" y="5330538"/>
            <a:ext cx="914400" cy="360219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20000"/>
          </a:bodyPr>
          <a:lstStyle/>
          <a:p>
            <a:r>
              <a:rPr lang="en-US" sz="2400" smtClean="0"/>
              <a:t>(x, y)</a:t>
            </a:r>
            <a:endParaRPr lang="en-US" sz="2400"/>
          </a:p>
        </p:txBody>
      </p:sp>
      <p:sp>
        <p:nvSpPr>
          <p:cNvPr id="24" name="TextBox 23"/>
          <p:cNvSpPr txBox="1"/>
          <p:nvPr/>
        </p:nvSpPr>
        <p:spPr>
          <a:xfrm>
            <a:off x="2039740" y="5681882"/>
            <a:ext cx="912537" cy="368297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x &lt;= 0</a:t>
            </a:r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988684" y="5473229"/>
            <a:ext cx="1762272" cy="663168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x &gt;= scrWidth-1 </a:t>
            </a:r>
            <a:r>
              <a:rPr lang="en-US" b="1" smtClean="0"/>
              <a:t>- </a:t>
            </a:r>
          </a:p>
          <a:p>
            <a:r>
              <a:rPr lang="en-US" b="1"/>
              <a:t> </a:t>
            </a:r>
            <a:r>
              <a:rPr lang="en-US" b="1" smtClean="0"/>
              <a:t>       imWidth</a:t>
            </a:r>
            <a:endParaRPr lang="en-US" b="1"/>
          </a:p>
        </p:txBody>
      </p:sp>
      <p:sp>
        <p:nvSpPr>
          <p:cNvPr id="6" name="TextBox 5"/>
          <p:cNvSpPr txBox="1"/>
          <p:nvPr/>
        </p:nvSpPr>
        <p:spPr>
          <a:xfrm>
            <a:off x="6406604" y="5968151"/>
            <a:ext cx="9264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  <a:sym typeface="Wingdings"/>
              </a:rPr>
              <a:t></a:t>
            </a:r>
            <a:endParaRPr lang="en-US" sz="440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15604" y="5866030"/>
            <a:ext cx="9264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  <a:sym typeface="Wingdings"/>
              </a:rPr>
              <a:t></a:t>
            </a:r>
            <a:endParaRPr lang="en-US" sz="4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041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4589" y="165948"/>
            <a:ext cx="8229600" cy="1143000"/>
          </a:xfrm>
        </p:spPr>
        <p:txBody>
          <a:bodyPr/>
          <a:lstStyle/>
          <a:p>
            <a:r>
              <a:rPr lang="en-US" smtClean="0"/>
              <a:t>y- Direction Change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46402" y="1560301"/>
            <a:ext cx="7886700" cy="2595934"/>
          </a:xfrm>
        </p:spPr>
        <p:txBody>
          <a:bodyPr/>
          <a:lstStyle/>
          <a:p>
            <a:r>
              <a:rPr lang="en-US" smtClean="0"/>
              <a:t>The y- direction depends on if yStep </a:t>
            </a:r>
            <a:r>
              <a:rPr lang="en-US" smtClean="0"/>
              <a:t>is </a:t>
            </a:r>
            <a:r>
              <a:rPr lang="en-US" smtClean="0"/>
              <a:t>positive or negative.</a:t>
            </a:r>
          </a:p>
          <a:p>
            <a:pPr lvl="1"/>
            <a:r>
              <a:rPr lang="en-US" smtClean="0"/>
              <a:t>the direction is changed by swapping +/-</a:t>
            </a:r>
          </a:p>
          <a:p>
            <a:pPr lvl="1"/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yStep = -yStep</a:t>
            </a:r>
          </a:p>
          <a:p>
            <a:r>
              <a:rPr lang="en-US" smtClean="0"/>
              <a:t>It should change when the ball tries to leaves the screen on the top or bottom.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390410" y="6356353"/>
            <a:ext cx="245745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7218" y="4254504"/>
            <a:ext cx="1981200" cy="2075298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20" name="Straight Arrow Connector 19"/>
          <p:cNvCxnSpPr/>
          <p:nvPr/>
        </p:nvCxnSpPr>
        <p:spPr>
          <a:xfrm>
            <a:off x="2290329" y="4254504"/>
            <a:ext cx="736889" cy="963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465258" y="4129683"/>
            <a:ext cx="825071" cy="393282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z="2400" smtClean="0"/>
              <a:t>(x,0)</a:t>
            </a:r>
            <a:endParaRPr lang="en-US" sz="240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2233611" y="6320166"/>
            <a:ext cx="736889" cy="963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980209" y="5926884"/>
            <a:ext cx="825071" cy="393282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10000"/>
          </a:bodyPr>
          <a:lstStyle/>
          <a:p>
            <a:r>
              <a:rPr lang="en-US" sz="2400" smtClean="0"/>
              <a:t>(scrHeight-1,0)</a:t>
            </a:r>
            <a:endParaRPr lang="en-US" sz="2400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704" y="4395469"/>
            <a:ext cx="478903" cy="478903"/>
          </a:xfrm>
          <a:prstGeom prst="rect">
            <a:avLst/>
          </a:prstGeom>
          <a:ln w="28575">
            <a:solidFill>
              <a:schemeClr val="tx1"/>
            </a:solidFill>
            <a:prstDash val="dash"/>
          </a:ln>
        </p:spPr>
      </p:pic>
      <p:sp>
        <p:nvSpPr>
          <p:cNvPr id="29" name="TextBox 28"/>
          <p:cNvSpPr txBox="1"/>
          <p:nvPr/>
        </p:nvSpPr>
        <p:spPr>
          <a:xfrm>
            <a:off x="3184060" y="4317696"/>
            <a:ext cx="914400" cy="360219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20000"/>
          </a:bodyPr>
          <a:lstStyle/>
          <a:p>
            <a:r>
              <a:rPr lang="en-US" sz="2400" smtClean="0"/>
              <a:t>(x, y)</a:t>
            </a:r>
            <a:endParaRPr lang="en-US" sz="240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0486" y="5841263"/>
            <a:ext cx="478903" cy="478903"/>
          </a:xfrm>
          <a:prstGeom prst="rect">
            <a:avLst/>
          </a:prstGeom>
          <a:ln w="28575">
            <a:solidFill>
              <a:schemeClr val="tx1"/>
            </a:solidFill>
            <a:prstDash val="dash"/>
          </a:ln>
        </p:spPr>
      </p:pic>
      <p:sp>
        <p:nvSpPr>
          <p:cNvPr id="31" name="TextBox 30"/>
          <p:cNvSpPr txBox="1"/>
          <p:nvPr/>
        </p:nvSpPr>
        <p:spPr>
          <a:xfrm>
            <a:off x="3204842" y="5763490"/>
            <a:ext cx="914400" cy="360219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20000"/>
          </a:bodyPr>
          <a:lstStyle/>
          <a:p>
            <a:r>
              <a:rPr lang="en-US" sz="2400" smtClean="0"/>
              <a:t>(x, y)</a:t>
            </a:r>
            <a:endParaRPr lang="en-US" sz="2400"/>
          </a:p>
        </p:txBody>
      </p:sp>
      <p:sp>
        <p:nvSpPr>
          <p:cNvPr id="33" name="TextBox 32"/>
          <p:cNvSpPr txBox="1"/>
          <p:nvPr/>
        </p:nvSpPr>
        <p:spPr>
          <a:xfrm>
            <a:off x="5186042" y="5629735"/>
            <a:ext cx="1762272" cy="663168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y &gt;= scrHeight-1 </a:t>
            </a:r>
            <a:r>
              <a:rPr lang="en-US" b="1" smtClean="0"/>
              <a:t>- </a:t>
            </a:r>
          </a:p>
          <a:p>
            <a:r>
              <a:rPr lang="en-US" b="1"/>
              <a:t> </a:t>
            </a:r>
            <a:r>
              <a:rPr lang="en-US" b="1" smtClean="0"/>
              <a:t>       imHeight</a:t>
            </a:r>
            <a:endParaRPr lang="en-US" b="1"/>
          </a:p>
        </p:txBody>
      </p:sp>
      <p:sp>
        <p:nvSpPr>
          <p:cNvPr id="35" name="TextBox 34"/>
          <p:cNvSpPr txBox="1"/>
          <p:nvPr/>
        </p:nvSpPr>
        <p:spPr>
          <a:xfrm>
            <a:off x="5166480" y="4220715"/>
            <a:ext cx="912537" cy="368297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y &lt;= 0</a:t>
            </a:r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768931" y="6080714"/>
            <a:ext cx="9264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  <a:sym typeface="Wingdings"/>
              </a:rPr>
              <a:t></a:t>
            </a:r>
            <a:endParaRPr lang="en-US" sz="440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75425" y="4355083"/>
            <a:ext cx="9264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  <a:sym typeface="Wingdings"/>
              </a:rPr>
              <a:t></a:t>
            </a:r>
            <a:endParaRPr lang="en-US" sz="4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241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18754"/>
            <a:ext cx="7886700" cy="806436"/>
          </a:xfrm>
        </p:spPr>
        <p:txBody>
          <a:bodyPr>
            <a:normAutofit/>
          </a:bodyPr>
          <a:lstStyle/>
          <a:p>
            <a:r>
              <a:rPr lang="en-US" sz="4800" smtClean="0"/>
              <a:t>1. Animation Loop for a Ball</a:t>
            </a:r>
            <a:endParaRPr lang="en-US" sz="480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905230"/>
            <a:ext cx="6617277" cy="58902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# setup Pygame </a:t>
            </a:r>
            <a:r>
              <a:rPr lang="en-US" sz="1400" smtClean="0">
                <a:latin typeface="Courier New" panose="02070309020205020404" pitchFamily="49" charset="0"/>
                <a:cs typeface="Courier New" panose="02070309020205020404" pitchFamily="49" charset="0"/>
              </a:rPr>
              <a:t>window as on last slide</a:t>
            </a:r>
          </a:p>
          <a:p>
            <a:pPr marL="0" indent="0">
              <a:buNone/>
            </a:pPr>
            <a:endParaRPr lang="en-US" sz="14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load ball as image</a:t>
            </a:r>
          </a:p>
          <a:p>
            <a:pPr marL="0" indent="0">
              <a:buNone/>
            </a:pPr>
            <a:r>
              <a:rPr lang="en-US" sz="1400" b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initialize ball's (x,y) position</a:t>
            </a:r>
          </a:p>
          <a:p>
            <a:pPr marL="0" indent="0">
              <a:buNone/>
            </a:pPr>
            <a:r>
              <a:rPr lang="en-US" sz="1400" b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initialize ball's step (xStep, yStep) done in each loop</a:t>
            </a:r>
          </a:p>
          <a:p>
            <a:pPr marL="0" indent="0">
              <a:buNone/>
            </a:pPr>
            <a:endParaRPr lang="en-US" sz="14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clock = pygame.time.Clock()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running = True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while running:  # game loop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    clock.tick(30</a:t>
            </a:r>
            <a:r>
              <a:rPr lang="en-US" sz="140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>
                <a:latin typeface="Courier New" panose="02070309020205020404" pitchFamily="49" charset="0"/>
                <a:cs typeface="Courier New" panose="02070309020205020404" pitchFamily="49" charset="0"/>
              </a:rPr>
              <a:t># handle events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    for event in pygame.event.get():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        if event.type == QUIT: 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            running = False</a:t>
            </a:r>
          </a:p>
          <a:p>
            <a:pPr marL="0" indent="0">
              <a:buNone/>
            </a:pPr>
            <a:endParaRPr lang="en-US" sz="14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>
                <a:latin typeface="Courier New" panose="02070309020205020404" pitchFamily="49" charset="0"/>
                <a:cs typeface="Courier New" panose="02070309020205020404" pitchFamily="49" charset="0"/>
              </a:rPr>
              <a:t># update game</a:t>
            </a:r>
          </a:p>
          <a:p>
            <a:pPr marL="0" indent="0">
              <a:buNone/>
            </a:pPr>
            <a:r>
              <a:rPr lang="en-US" sz="140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b="1" smtClean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+= xStep; y += yStep</a:t>
            </a:r>
          </a:p>
          <a:p>
            <a:pPr marL="0" indent="0">
              <a:buNone/>
            </a:pPr>
            <a:endParaRPr lang="en-US" sz="14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>
                <a:latin typeface="Courier New" panose="02070309020205020404" pitchFamily="49" charset="0"/>
                <a:cs typeface="Courier New" panose="02070309020205020404" pitchFamily="49" charset="0"/>
              </a:rPr>
              <a:t># redraw </a:t>
            </a:r>
            <a:r>
              <a:rPr lang="en-US" sz="14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game</a:t>
            </a:r>
          </a:p>
          <a:p>
            <a:pPr marL="0" indent="0">
              <a:buNone/>
            </a:pPr>
            <a:r>
              <a:rPr lang="en-US" sz="14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draw image at (x,y)</a:t>
            </a:r>
          </a:p>
          <a:p>
            <a:pPr marL="0" indent="0">
              <a:buNone/>
            </a:pPr>
            <a:endParaRPr lang="en-US" sz="14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    pygame.display.update()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pygame.quit()</a:t>
            </a:r>
          </a:p>
          <a:p>
            <a:endParaRPr lang="en-US" sz="1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1686" y="2926214"/>
            <a:ext cx="1143664" cy="1143664"/>
          </a:xfrm>
          <a:prstGeom prst="rect">
            <a:avLst/>
          </a:prstGeom>
          <a:ln w="28575">
            <a:solidFill>
              <a:schemeClr val="tx1"/>
            </a:solidFill>
            <a:prstDash val="dash"/>
          </a:ln>
        </p:spPr>
      </p:pic>
      <p:sp>
        <p:nvSpPr>
          <p:cNvPr id="6" name="TextBox 5"/>
          <p:cNvSpPr txBox="1"/>
          <p:nvPr/>
        </p:nvSpPr>
        <p:spPr>
          <a:xfrm>
            <a:off x="6829425" y="2565995"/>
            <a:ext cx="914400" cy="360219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20000"/>
          </a:bodyPr>
          <a:lstStyle/>
          <a:p>
            <a:r>
              <a:rPr lang="en-US" sz="2400" smtClean="0"/>
              <a:t>(x, y)</a:t>
            </a:r>
            <a:endParaRPr lang="en-US" sz="240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7371686" y="4752109"/>
            <a:ext cx="71936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7493274" y="5298485"/>
            <a:ext cx="1068" cy="70658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457286" y="4571999"/>
            <a:ext cx="914400" cy="360219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20000"/>
          </a:bodyPr>
          <a:lstStyle/>
          <a:p>
            <a:r>
              <a:rPr lang="en-US" sz="2400" smtClean="0"/>
              <a:t>xStep</a:t>
            </a:r>
            <a:endParaRPr lang="en-US" sz="2400"/>
          </a:p>
        </p:txBody>
      </p:sp>
      <p:sp>
        <p:nvSpPr>
          <p:cNvPr id="13" name="TextBox 12"/>
          <p:cNvSpPr txBox="1"/>
          <p:nvPr/>
        </p:nvSpPr>
        <p:spPr>
          <a:xfrm>
            <a:off x="6457286" y="5393009"/>
            <a:ext cx="914400" cy="360219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20000"/>
          </a:bodyPr>
          <a:lstStyle/>
          <a:p>
            <a:r>
              <a:rPr lang="en-US" sz="2400" smtClean="0"/>
              <a:t>yStep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719994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044" y="188544"/>
            <a:ext cx="8229600" cy="1143000"/>
          </a:xfrm>
        </p:spPr>
        <p:txBody>
          <a:bodyPr/>
          <a:lstStyle/>
          <a:p>
            <a:r>
              <a:rPr lang="en-US" smtClean="0"/>
              <a:t>2. Ball Animation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7196" y="1534670"/>
            <a:ext cx="7886700" cy="1776557"/>
          </a:xfrm>
        </p:spPr>
        <p:txBody>
          <a:bodyPr/>
          <a:lstStyle/>
          <a:p>
            <a:r>
              <a:rPr lang="en-US" smtClean="0"/>
              <a:t>The ball starts at a random position along the top, and then drops downwards forever. </a:t>
            </a:r>
          </a:p>
          <a:p>
            <a:pPr lvl="1"/>
            <a:r>
              <a:rPr lang="en-US" smtClean="0"/>
              <a:t>the ball's position is printed in the command prompt window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9382" y="3374132"/>
            <a:ext cx="2841765" cy="2977087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6013548" y="4003964"/>
            <a:ext cx="13855" cy="209203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7603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923345"/>
          </a:xfrm>
        </p:spPr>
        <p:txBody>
          <a:bodyPr/>
          <a:lstStyle/>
          <a:p>
            <a:r>
              <a:rPr lang="en-US" smtClean="0"/>
              <a:t>animBall-1.py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83378" y="1250958"/>
            <a:ext cx="6644986" cy="54676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pygame.init</a:t>
            </a:r>
            <a:r>
              <a:rPr lang="en-US" sz="140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sz="14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screen = pygame.display.set_mode((400, 400))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pygame.display.set_caption("Ball Animation")</a:t>
            </a:r>
          </a:p>
          <a:p>
            <a:pPr marL="0" indent="0">
              <a:buNone/>
            </a:pPr>
            <a:endParaRPr lang="en-US" sz="14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# load ball as image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ballIm = pygame.image.load('smallBall.png').convert_alpha()</a:t>
            </a:r>
          </a:p>
          <a:p>
            <a:pPr marL="0" indent="0">
              <a:buNone/>
            </a:pPr>
            <a:endParaRPr lang="en-US" sz="14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# store dimensions for later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scrWidth, scrHeight = screen.get_size()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imWidth, imHeight = ballIm.get_size()</a:t>
            </a:r>
          </a:p>
          <a:p>
            <a:pPr marL="0" indent="0">
              <a:buNone/>
            </a:pPr>
            <a:endParaRPr lang="en-US" sz="14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# initialize ball's position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x = </a:t>
            </a:r>
            <a:r>
              <a:rPr lang="en-US" sz="1400" b="1">
                <a:latin typeface="Courier New" panose="02070309020205020404" pitchFamily="49" charset="0"/>
                <a:cs typeface="Courier New" panose="02070309020205020404" pitchFamily="49" charset="0"/>
              </a:rPr>
              <a:t>random.randrange(0, scrWidth-1 - imWidth)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y = 0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screen.blit(ballIm, [x,y])</a:t>
            </a:r>
          </a:p>
          <a:p>
            <a:pPr marL="0" indent="0">
              <a:buNone/>
            </a:pPr>
            <a:endParaRPr lang="en-US" sz="14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# initialize ball's step done in each loop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xStep = 0; yStep = 8</a:t>
            </a:r>
          </a:p>
          <a:p>
            <a:pPr marL="0" indent="0">
              <a:buNone/>
            </a:pPr>
            <a:endParaRPr lang="en-US" sz="14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clock = pygame.time.Clock</a:t>
            </a:r>
            <a:r>
              <a:rPr lang="en-US" sz="140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:</a:t>
            </a:r>
            <a:endParaRPr lang="en-US" sz="14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900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651164"/>
            <a:ext cx="7886700" cy="552579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running = True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while running: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   clock.tick(30)</a:t>
            </a:r>
          </a:p>
          <a:p>
            <a:pPr marL="0" indent="0">
              <a:buNone/>
            </a:pP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# handle events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   for event in pygame.event.get():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       if event.type == QUIT: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           running = False</a:t>
            </a:r>
          </a:p>
          <a:p>
            <a:pPr marL="0" indent="0">
              <a:buNone/>
            </a:pP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# update game state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   # Move ball down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   y += yStep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   print("Pos: ", x, y)</a:t>
            </a:r>
          </a:p>
          <a:p>
            <a:pPr marL="0" indent="0">
              <a:buNone/>
            </a:pP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# redraw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   screen.fill(BLACK)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   screen.blit(ballIm, [x,y])</a:t>
            </a: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   pygame.display.update()</a:t>
            </a:r>
          </a:p>
          <a:p>
            <a:pPr marL="0" indent="0">
              <a:buNone/>
            </a:pP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pygame.quit()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64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4390"/>
            <a:ext cx="8229600" cy="1143000"/>
          </a:xfrm>
        </p:spPr>
        <p:txBody>
          <a:bodyPr/>
          <a:lstStyle/>
          <a:p>
            <a:r>
              <a:rPr lang="en-US" smtClean="0"/>
              <a:t>Setting the Ball's Start Position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4579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smtClean="0"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random.randrange(0, scrWidth-1 - imWidth)</a:t>
            </a:r>
          </a:p>
          <a:p>
            <a:pPr marL="0" indent="0">
              <a:buNone/>
            </a:pP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y = 0</a:t>
            </a:r>
          </a:p>
          <a:p>
            <a:pPr marL="0" indent="0">
              <a:buNone/>
            </a:pP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screen.blit(ballIm, [x,y])</a:t>
            </a:r>
          </a:p>
          <a:p>
            <a:endParaRPr lang="en-US" sz="1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25" y="3680546"/>
            <a:ext cx="5705279" cy="2457018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2143125" y="3408218"/>
            <a:ext cx="5587711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0" y="3023612"/>
            <a:ext cx="1177636" cy="369309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scrWidth</a:t>
            </a:r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727" y="4441331"/>
            <a:ext cx="754332" cy="754332"/>
          </a:xfrm>
          <a:prstGeom prst="rect">
            <a:avLst/>
          </a:prstGeom>
          <a:ln w="28575">
            <a:solidFill>
              <a:schemeClr val="tx1"/>
            </a:solidFill>
            <a:prstDash val="dash"/>
          </a:ln>
        </p:spPr>
      </p:pic>
      <p:cxnSp>
        <p:nvCxnSpPr>
          <p:cNvPr id="10" name="Straight Arrow Connector 9"/>
          <p:cNvCxnSpPr/>
          <p:nvPr/>
        </p:nvCxnSpPr>
        <p:spPr>
          <a:xfrm>
            <a:off x="826943" y="4197927"/>
            <a:ext cx="858116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36456" y="3769869"/>
            <a:ext cx="1177636" cy="369309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imWidth</a:t>
            </a:r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456892" y="3418461"/>
            <a:ext cx="914400" cy="360219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20000"/>
          </a:bodyPr>
          <a:lstStyle/>
          <a:p>
            <a:r>
              <a:rPr lang="en-US" sz="2400" smtClean="0"/>
              <a:t>(0, 0)</a:t>
            </a:r>
            <a:endParaRPr lang="en-US" sz="2400"/>
          </a:p>
        </p:txBody>
      </p:sp>
      <p:sp>
        <p:nvSpPr>
          <p:cNvPr id="15" name="TextBox 14"/>
          <p:cNvSpPr txBox="1"/>
          <p:nvPr/>
        </p:nvSpPr>
        <p:spPr>
          <a:xfrm>
            <a:off x="7527414" y="3372841"/>
            <a:ext cx="1589954" cy="581682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85000" lnSpcReduction="20000"/>
          </a:bodyPr>
          <a:lstStyle/>
          <a:p>
            <a:r>
              <a:rPr lang="en-US" sz="2400" smtClean="0"/>
              <a:t>( scrWidth-1,</a:t>
            </a:r>
          </a:p>
          <a:p>
            <a:r>
              <a:rPr lang="en-US" sz="2400" smtClean="0"/>
              <a:t>   0)</a:t>
            </a:r>
            <a:endParaRPr lang="en-US" sz="240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6872720" y="3194411"/>
            <a:ext cx="858116" cy="0"/>
          </a:xfrm>
          <a:prstGeom prst="straightConnector1">
            <a:avLst/>
          </a:prstGeom>
          <a:ln w="381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872720" y="3194411"/>
            <a:ext cx="0" cy="2943153"/>
          </a:xfrm>
          <a:prstGeom prst="line">
            <a:avLst/>
          </a:prstGeom>
          <a:ln w="571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872720" y="2812690"/>
            <a:ext cx="1177636" cy="369309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imWidth</a:t>
            </a:r>
            <a:endParaRPr lang="en-US"/>
          </a:p>
        </p:txBody>
      </p:sp>
      <p:sp>
        <p:nvSpPr>
          <p:cNvPr id="20" name="Left Brace 19"/>
          <p:cNvSpPr/>
          <p:nvPr/>
        </p:nvSpPr>
        <p:spPr>
          <a:xfrm rot="16200000">
            <a:off x="4406466" y="4033540"/>
            <a:ext cx="251404" cy="468110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535939" y="6444376"/>
            <a:ext cx="1177636" cy="369309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range of x for the ball</a:t>
            </a:r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30411" y="4262655"/>
            <a:ext cx="914400" cy="360219"/>
          </a:xfrm>
          <a:prstGeom prst="rect">
            <a:avLst/>
          </a:prstGeom>
        </p:spPr>
        <p:txBody>
          <a:bodyPr vert="horz" wrap="none" lIns="91440" tIns="45720" rIns="91440" bIns="45720" rtlCol="0">
            <a:normAutofit fontScale="92500" lnSpcReduction="20000"/>
          </a:bodyPr>
          <a:lstStyle/>
          <a:p>
            <a:r>
              <a:rPr lang="en-US" sz="2400" smtClean="0"/>
              <a:t>(x, y)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993683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2. Bouncing Ball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014557"/>
          </a:xfrm>
        </p:spPr>
        <p:txBody>
          <a:bodyPr/>
          <a:lstStyle/>
          <a:p>
            <a:r>
              <a:rPr lang="en-US" smtClean="0"/>
              <a:t>Have a single ball bounce off the 'walls' of the screen.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1745" y="3254635"/>
            <a:ext cx="3678382" cy="2904576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5167745" y="5791200"/>
            <a:ext cx="495252" cy="36801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5662997" y="5168940"/>
            <a:ext cx="861617" cy="95235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5415371" y="4299171"/>
            <a:ext cx="1096266" cy="85653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513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smtClean="0"/>
              <a:t>Bouncing </a:t>
            </a:r>
            <a:br>
              <a:rPr lang="en-US" sz="2800" smtClean="0"/>
            </a:br>
            <a:r>
              <a:rPr lang="en-US" sz="2800" smtClean="0"/>
              <a:t>Ball </a:t>
            </a:r>
            <a:br>
              <a:rPr lang="en-US" sz="2800" smtClean="0"/>
            </a:br>
            <a:r>
              <a:rPr lang="en-US" sz="2800" smtClean="0"/>
              <a:t>Coords</a:t>
            </a:r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026" name="Picture 2" descr="C:\Users\Ad\Desktop\DSCF43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768" y="99823"/>
            <a:ext cx="7327232" cy="6749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2721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5011" y="153916"/>
            <a:ext cx="8229600" cy="1143000"/>
          </a:xfrm>
        </p:spPr>
        <p:txBody>
          <a:bodyPr/>
          <a:lstStyle/>
          <a:p>
            <a:r>
              <a:rPr lang="en-US" smtClean="0"/>
              <a:t>3. beachBounce.py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437697"/>
            <a:ext cx="7886700" cy="49186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pygame.init()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screen = pygame.display.set_mode([640,480])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screen.fill(WHITE)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pygame.display.set_caption("Bouncing Beachball")</a:t>
            </a:r>
          </a:p>
          <a:p>
            <a:pPr marL="0" indent="0">
              <a:buNone/>
            </a:pPr>
            <a:endParaRPr lang="en-US" sz="14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ballIm = pygame.image.load('</a:t>
            </a:r>
            <a:r>
              <a:rPr lang="en-US" sz="1400" b="1">
                <a:latin typeface="Courier New" panose="02070309020205020404" pitchFamily="49" charset="0"/>
                <a:cs typeface="Courier New" panose="02070309020205020404" pitchFamily="49" charset="0"/>
              </a:rPr>
              <a:t>ball.png</a:t>
            </a: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').convert_alpha()</a:t>
            </a:r>
          </a:p>
          <a:p>
            <a:pPr marL="0" indent="0">
              <a:buNone/>
            </a:pPr>
            <a:endParaRPr lang="en-US" sz="14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# store dimensions for later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scrWidth, scrHeight = screen.get_size()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imWidth, imHeight = ballIm.get_size()</a:t>
            </a:r>
          </a:p>
          <a:p>
            <a:pPr marL="0" indent="0">
              <a:buNone/>
            </a:pPr>
            <a:endParaRPr lang="en-US" sz="14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# start position of the ball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x = 50; y = 50</a:t>
            </a:r>
          </a:p>
          <a:p>
            <a:pPr marL="0" indent="0">
              <a:buNone/>
            </a:pPr>
            <a:endParaRPr lang="en-US" sz="14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# step size and direction along each axis</a:t>
            </a: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xStep = 10; yStep = 10</a:t>
            </a:r>
          </a:p>
          <a:p>
            <a:pPr marL="0" indent="0">
              <a:buNone/>
            </a:pPr>
            <a:endParaRPr lang="en-US" sz="14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anose="02070309020205020404" pitchFamily="49" charset="0"/>
                <a:cs typeface="Courier New" panose="02070309020205020404" pitchFamily="49" charset="0"/>
              </a:rPr>
              <a:t>clock = pygame.time.Clock()</a:t>
            </a:r>
          </a:p>
          <a:p>
            <a:pPr marL="0" indent="0">
              <a:buNone/>
            </a:pPr>
            <a:r>
              <a:rPr lang="en-US" sz="1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:</a:t>
            </a:r>
            <a:endParaRPr lang="en-US" sz="14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248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63AA760-FEA7-44E2-BB85-0893DB8CD7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01. Pygame Intro</Template>
  <TotalTime>0</TotalTime>
  <Words>751</Words>
  <Application>Microsoft Office PowerPoint</Application>
  <PresentationFormat>On-screen Show (4:3)</PresentationFormat>
  <Paragraphs>180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240-216 Explo. CoE Tech.</vt:lpstr>
      <vt:lpstr>1. Animation Loop for a Ball</vt:lpstr>
      <vt:lpstr>2. Ball Animation</vt:lpstr>
      <vt:lpstr>animBall-1.py</vt:lpstr>
      <vt:lpstr>PowerPoint Presentation</vt:lpstr>
      <vt:lpstr>Setting the Ball's Start Position</vt:lpstr>
      <vt:lpstr>2. Bouncing Ball</vt:lpstr>
      <vt:lpstr>Bouncing  Ball  Coords</vt:lpstr>
      <vt:lpstr>3. beachBounce.py</vt:lpstr>
      <vt:lpstr>PowerPoint Presentation</vt:lpstr>
      <vt:lpstr>x- Direction Change</vt:lpstr>
      <vt:lpstr>y- Direction Change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2015-10-02T20:02:04Z</dcterms:created>
  <dcterms:modified xsi:type="dcterms:W3CDTF">2025-06-20T03:38:34Z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TC034605409991</vt:lpwstr>
  </property>
</Properties>
</file>