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8" r:id="rId2"/>
  </p:sldMasterIdLst>
  <p:notesMasterIdLst>
    <p:notesMasterId r:id="rId13"/>
  </p:notesMasterIdLst>
  <p:handoutMasterIdLst>
    <p:handoutMasterId r:id="rId14"/>
  </p:handoutMasterIdLst>
  <p:sldIdLst>
    <p:sldId id="335" r:id="rId3"/>
    <p:sldId id="311" r:id="rId4"/>
    <p:sldId id="313" r:id="rId5"/>
    <p:sldId id="319" r:id="rId6"/>
    <p:sldId id="320" r:id="rId7"/>
    <p:sldId id="321" r:id="rId8"/>
    <p:sldId id="325" r:id="rId9"/>
    <p:sldId id="327" r:id="rId10"/>
    <p:sldId id="328" r:id="rId11"/>
    <p:sldId id="33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014" autoAdjust="0"/>
    <p:restoredTop sz="94324" autoAdjust="0"/>
  </p:normalViewPr>
  <p:slideViewPr>
    <p:cSldViewPr snapToGrid="0">
      <p:cViewPr varScale="1">
        <p:scale>
          <a:sx n="80" d="100"/>
          <a:sy n="80" d="100"/>
        </p:scale>
        <p:origin x="-64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-242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8C66D5-35F2-4B2B-B66A-28018F619124}" type="datetimeFigureOut">
              <a:rPr lang="en-US" smtClean="0"/>
              <a:t>6/20/2025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6073D5-63C2-4933-B970-D96552757D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481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B7E8A-1102-47A1-B1C3-36AE88809383}" type="datetimeFigureOut">
              <a:rPr lang="en-US" smtClean="0"/>
              <a:t>6/20/2025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11EAB-687D-4AE4-B775-678A923E94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103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45720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07C64-0A83-474B-BC03-EE351E995965}" type="datetime1">
              <a:rPr lang="en-US" smtClean="0"/>
              <a:t>6/20/2025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07D5-60BD-435F-90E5-B436CC8ED171}" type="datetime1">
              <a:rPr lang="en-US" smtClean="0"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88E1-26D3-42B8-BC1A-8A83309BBA97}" type="datetime1">
              <a:rPr lang="en-US" smtClean="0"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A3E5-47A8-4E2E-98FD-187BF3FA67ED}" type="datetime1">
              <a:rPr lang="en-US" smtClean="0"/>
              <a:t>6/20/2025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8FE11-AC9E-47A4-B001-51DDB59FE99B}" type="datetime1">
              <a:rPr lang="en-US" smtClean="0"/>
              <a:t>6/20/2025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DCC02-6E1F-4152-A9B6-353B90C0B308}" type="datetime1">
              <a:rPr lang="en-US" smtClean="0"/>
              <a:t>6/20/2025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61479-9D54-4C4C-B455-9DD857062954}" type="datetime1">
              <a:rPr lang="en-US" smtClean="0"/>
              <a:t>6/20/2025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2769-7794-436E-AE3A-B0D6736D7C34}" type="datetime1">
              <a:rPr lang="en-US" smtClean="0"/>
              <a:t>6/20/2025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791E-BE98-400C-A06F-0A49353F4E86}" type="datetime1">
              <a:rPr lang="en-US" smtClean="0"/>
              <a:t>6/20/2025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52797-77DE-4A86-924F-37B0B58B0A45}" type="datetime1">
              <a:rPr lang="en-US" smtClean="0"/>
              <a:t>6/20/2025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9F4CF-0970-427A-B69D-51FF3362468D}" type="datetime1">
              <a:rPr lang="en-US" smtClean="0"/>
              <a:t>6/20/2025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1113A6-DC44-41A4-B0A4-BA032C777927}" type="datetime1">
              <a:rPr lang="en-US" smtClean="0"/>
              <a:t>6/20/2025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/>
          <a:p>
            <a:r>
              <a:rPr lang="en-US" sz="3600" smtClean="0">
                <a:effectLst/>
              </a:rPr>
              <a:t>240-216 Explo. CoE Tech.</a:t>
            </a:r>
            <a:endParaRPr lang="th-TH" smtClean="0">
              <a:effectLst/>
            </a:endParaRPr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395536" y="1329376"/>
            <a:ext cx="6334125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smtClean="0"/>
              <a:t>S</a:t>
            </a:r>
            <a:r>
              <a:rPr lang="th-TH" sz="2400" smtClean="0"/>
              <a:t>emester </a:t>
            </a:r>
            <a:r>
              <a:rPr lang="en-US" sz="2400" smtClean="0"/>
              <a:t>1,</a:t>
            </a:r>
            <a:r>
              <a:rPr lang="th-TH" sz="2400" smtClean="0"/>
              <a:t> </a:t>
            </a:r>
            <a:r>
              <a:rPr lang="en-US" sz="2400" smtClean="0"/>
              <a:t>2025</a:t>
            </a:r>
            <a:r>
              <a:rPr lang="th-TH" sz="2400" smtClean="0"/>
              <a:t>-</a:t>
            </a:r>
            <a:r>
              <a:rPr lang="en-US" sz="2400" smtClean="0"/>
              <a:t>2026</a:t>
            </a:r>
            <a:endParaRPr lang="th-TH" sz="2400"/>
          </a:p>
        </p:txBody>
      </p:sp>
      <p:sp>
        <p:nvSpPr>
          <p:cNvPr id="2054" name="Rectangle 5"/>
          <p:cNvSpPr>
            <a:spLocks noChangeArrowheads="1"/>
          </p:cNvSpPr>
          <p:nvPr/>
        </p:nvSpPr>
        <p:spPr bwMode="auto">
          <a:xfrm>
            <a:off x="838198" y="4211378"/>
            <a:ext cx="7324725" cy="1567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400"/>
              <a:t>Who I am:	</a:t>
            </a:r>
            <a:br>
              <a:rPr lang="th-TH" sz="2400"/>
            </a:br>
            <a:r>
              <a:rPr lang="th-TH" sz="2400"/>
              <a:t>	</a:t>
            </a:r>
            <a:r>
              <a:rPr lang="th-TH" sz="2400" b="1" i="1">
                <a:solidFill>
                  <a:schemeClr val="accent1"/>
                </a:solidFill>
              </a:rPr>
              <a:t>Andrew Davison</a:t>
            </a:r>
            <a:r>
              <a:rPr lang="th-TH" sz="2400"/>
              <a:t/>
            </a:r>
            <a:br>
              <a:rPr lang="th-TH" sz="2400"/>
            </a:br>
            <a:r>
              <a:rPr lang="th-TH" sz="2400"/>
              <a:t>	</a:t>
            </a:r>
            <a:r>
              <a:rPr lang="en-US" sz="2400" smtClean="0"/>
              <a:t>R212</a:t>
            </a:r>
            <a:r>
              <a:rPr lang="th-TH" sz="2400"/>
              <a:t/>
            </a:r>
            <a:br>
              <a:rPr lang="th-TH" sz="2400"/>
            </a:br>
            <a:r>
              <a:rPr lang="th-TH" sz="2400"/>
              <a:t>	</a:t>
            </a:r>
            <a:r>
              <a:rPr lang="th-TH" sz="2400" smtClean="0"/>
              <a:t>ad@coe.psu.ac.th</a:t>
            </a:r>
            <a:endParaRPr lang="th-TH" sz="2400"/>
          </a:p>
        </p:txBody>
      </p:sp>
      <p:sp>
        <p:nvSpPr>
          <p:cNvPr id="2055" name="Rectangle 6"/>
          <p:cNvSpPr>
            <a:spLocks noChangeArrowheads="1"/>
          </p:cNvSpPr>
          <p:nvPr/>
        </p:nvSpPr>
        <p:spPr bwMode="auto">
          <a:xfrm>
            <a:off x="2546350" y="2362200"/>
            <a:ext cx="3919538" cy="650875"/>
          </a:xfrm>
          <a:prstGeom prst="rect">
            <a:avLst/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0488" tIns="44450" rIns="90488" bIns="44450">
            <a:spAutoFit/>
          </a:bodyPr>
          <a:lstStyle/>
          <a:p>
            <a:pPr algn="ctr" eaLnBrk="1" hangingPunct="1"/>
            <a:r>
              <a:rPr lang="en-US" sz="3600" smtClean="0">
                <a:solidFill>
                  <a:schemeClr val="dk1"/>
                </a:solidFill>
                <a:latin typeface="+mn-lt"/>
              </a:rPr>
              <a:t>1</a:t>
            </a:r>
            <a:r>
              <a:rPr lang="th-TH" sz="3600" smtClean="0">
                <a:solidFill>
                  <a:schemeClr val="dk1"/>
                </a:solidFill>
                <a:latin typeface="+mn-lt"/>
              </a:rPr>
              <a:t>. </a:t>
            </a:r>
            <a:r>
              <a:rPr lang="en-US" sz="3600" smtClean="0">
                <a:solidFill>
                  <a:schemeClr val="dk1"/>
                </a:solidFill>
                <a:latin typeface="+mn-lt"/>
              </a:rPr>
              <a:t>Pygame Intro</a:t>
            </a:r>
            <a:endParaRPr lang="th-TH" sz="3600">
              <a:solidFill>
                <a:schemeClr val="dk1"/>
              </a:solidFill>
              <a:latin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17EF-0505-4C33-BB20-8A8DF2039023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1" name="Picture 2" descr="http://www.pygame.org/docs/pygame_logo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190" y="2877813"/>
            <a:ext cx="2749857" cy="813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17362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1442" y="433631"/>
            <a:ext cx="8229600" cy="1143000"/>
          </a:xfrm>
        </p:spPr>
        <p:txBody>
          <a:bodyPr/>
          <a:lstStyle/>
          <a:p>
            <a:r>
              <a:rPr lang="en-US" smtClean="0"/>
              <a:t>Keyboard Events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5771" y="2034861"/>
            <a:ext cx="7886700" cy="4142101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KEYDOWN is </a:t>
            </a:r>
            <a:r>
              <a:rPr lang="en-US" smtClean="0"/>
              <a:t>sent when </a:t>
            </a:r>
            <a:r>
              <a:rPr lang="en-US"/>
              <a:t>a key is </a:t>
            </a:r>
            <a:r>
              <a:rPr lang="en-US" smtClean="0"/>
              <a:t>pressed</a:t>
            </a:r>
            <a:endParaRPr lang="en-US"/>
          </a:p>
          <a:p>
            <a:r>
              <a:rPr lang="en-US"/>
              <a:t>KEYUP is </a:t>
            </a:r>
            <a:r>
              <a:rPr lang="en-US" smtClean="0"/>
              <a:t>sent when a key </a:t>
            </a:r>
            <a:r>
              <a:rPr lang="en-US"/>
              <a:t>is </a:t>
            </a:r>
            <a:r>
              <a:rPr lang="en-US" smtClean="0"/>
              <a:t>released</a:t>
            </a:r>
          </a:p>
          <a:p>
            <a:endParaRPr lang="en-US"/>
          </a:p>
          <a:p>
            <a:r>
              <a:rPr lang="en-US" smtClean="0"/>
              <a:t>Each</a:t>
            </a:r>
            <a:r>
              <a:rPr lang="en-US"/>
              <a:t> </a:t>
            </a:r>
            <a:r>
              <a:rPr lang="en-US" smtClean="0"/>
              <a:t>key has </a:t>
            </a:r>
            <a:r>
              <a:rPr lang="en-US"/>
              <a:t>a constant that begins with K</a:t>
            </a:r>
            <a:r>
              <a:rPr lang="en-US" smtClean="0"/>
              <a:t>_:</a:t>
            </a:r>
          </a:p>
          <a:p>
            <a:pPr lvl="1"/>
            <a:r>
              <a:rPr lang="en-US" smtClean="0"/>
              <a:t>alphabet keys are </a:t>
            </a:r>
            <a:r>
              <a:rPr lang="en-US"/>
              <a:t>K_a through </a:t>
            </a:r>
            <a:r>
              <a:rPr lang="en-US" smtClean="0"/>
              <a:t>K_z</a:t>
            </a:r>
          </a:p>
          <a:p>
            <a:pPr lvl="1"/>
            <a:r>
              <a:rPr lang="en-US" smtClean="0"/>
              <a:t>Others: K_SPACE, K_RETURN, K_ESCAPE, etc.</a:t>
            </a:r>
          </a:p>
          <a:p>
            <a:pPr lvl="1"/>
            <a:endParaRPr lang="en-US"/>
          </a:p>
          <a:p>
            <a:r>
              <a:rPr lang="en-US" smtClean="0"/>
              <a:t>For </a:t>
            </a:r>
            <a:r>
              <a:rPr lang="en-US"/>
              <a:t>a complete list </a:t>
            </a:r>
            <a:r>
              <a:rPr lang="en-US" smtClean="0"/>
              <a:t>see </a:t>
            </a:r>
          </a:p>
          <a:p>
            <a:pPr lvl="1"/>
            <a:r>
              <a:rPr lang="en-US" smtClean="0"/>
              <a:t>http://www.pygame.org/docs/ref/key.html</a:t>
            </a:r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00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4321" y="407874"/>
            <a:ext cx="8229600" cy="1143000"/>
          </a:xfrm>
        </p:spPr>
        <p:txBody>
          <a:bodyPr/>
          <a:lstStyle/>
          <a:p>
            <a:r>
              <a:rPr lang="en-US" dirty="0" smtClean="0"/>
              <a:t>1. What is </a:t>
            </a:r>
            <a:r>
              <a:rPr lang="en-US" smtClean="0"/>
              <a:t>Pygame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9752" y="1909723"/>
            <a:ext cx="8229600" cy="438912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 set of </a:t>
            </a:r>
            <a:r>
              <a:rPr lang="en-US" dirty="0" smtClean="0"/>
              <a:t>modules for writing games</a:t>
            </a:r>
            <a:endParaRPr lang="en-US" dirty="0"/>
          </a:p>
          <a:p>
            <a:pPr lvl="1"/>
            <a:r>
              <a:rPr lang="en-US" dirty="0"/>
              <a:t>home page:	http://pygame.org/</a:t>
            </a:r>
          </a:p>
          <a:p>
            <a:pPr lvl="1"/>
            <a:r>
              <a:rPr lang="en-US" dirty="0"/>
              <a:t>documentation:	http://pygame.org/docs</a:t>
            </a:r>
            <a:r>
              <a:rPr lang="en-US" dirty="0" smtClean="0"/>
              <a:t>/</a:t>
            </a:r>
            <a:endParaRPr lang="en-US" dirty="0"/>
          </a:p>
          <a:p>
            <a:endParaRPr lang="en-US" dirty="0"/>
          </a:p>
          <a:p>
            <a:r>
              <a:rPr lang="en-US"/>
              <a:t>pyGame</a:t>
            </a:r>
            <a:r>
              <a:rPr lang="en-US" dirty="0"/>
              <a:t> helps you </a:t>
            </a:r>
            <a:r>
              <a:rPr lang="en-US" dirty="0" smtClean="0"/>
              <a:t>with:</a:t>
            </a:r>
            <a:endParaRPr lang="en-US" dirty="0"/>
          </a:p>
          <a:p>
            <a:pPr lvl="1"/>
            <a:r>
              <a:rPr lang="en-US" dirty="0" smtClean="0"/>
              <a:t>2D graphics (and 3D)</a:t>
            </a:r>
            <a:endParaRPr lang="en-US" dirty="0"/>
          </a:p>
          <a:p>
            <a:pPr lvl="1"/>
            <a:r>
              <a:rPr lang="en-US" dirty="0" smtClean="0"/>
              <a:t>images</a:t>
            </a:r>
            <a:r>
              <a:rPr lang="en-US" dirty="0"/>
              <a:t>, </a:t>
            </a:r>
            <a:r>
              <a:rPr lang="en-US" dirty="0" smtClean="0"/>
              <a:t>sounds, music, (video)</a:t>
            </a:r>
            <a:endParaRPr lang="en-US" dirty="0"/>
          </a:p>
          <a:p>
            <a:pPr lvl="1"/>
            <a:r>
              <a:rPr lang="en-US" dirty="0" smtClean="0"/>
              <a:t>user </a:t>
            </a:r>
            <a:r>
              <a:rPr lang="en-US" dirty="0"/>
              <a:t>input </a:t>
            </a:r>
            <a:r>
              <a:rPr lang="en-US" dirty="0" smtClean="0"/>
              <a:t>(events) from keyboard</a:t>
            </a:r>
            <a:r>
              <a:rPr lang="en-US" dirty="0"/>
              <a:t>, </a:t>
            </a:r>
            <a:r>
              <a:rPr lang="en-US" dirty="0" smtClean="0"/>
              <a:t>mouse, gamepad</a:t>
            </a:r>
          </a:p>
          <a:p>
            <a:pPr lvl="1"/>
            <a:r>
              <a:rPr lang="en-US" dirty="0" smtClean="0"/>
              <a:t>support for game things</a:t>
            </a:r>
          </a:p>
          <a:p>
            <a:pPr lvl="2"/>
            <a:r>
              <a:rPr lang="en-US" dirty="0" smtClean="0"/>
              <a:t>sprites, collision detection,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577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4321" y="472268"/>
            <a:ext cx="8229600" cy="1143000"/>
          </a:xfrm>
        </p:spPr>
        <p:txBody>
          <a:bodyPr/>
          <a:lstStyle/>
          <a:p>
            <a:r>
              <a:rPr lang="en-US" dirty="0" smtClean="0"/>
              <a:t>Game Things in </a:t>
            </a:r>
            <a:r>
              <a:rPr lang="en-US" smtClean="0"/>
              <a:t>Pygame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7703" y="1825625"/>
            <a:ext cx="8465574" cy="4351338"/>
          </a:xfrm>
        </p:spPr>
        <p:txBody>
          <a:bodyPr>
            <a:normAutofit/>
          </a:bodyPr>
          <a:lstStyle/>
          <a:p>
            <a:r>
              <a:rPr lang="en-US" sz="2400" b="1" dirty="0"/>
              <a:t>sprites</a:t>
            </a:r>
            <a:r>
              <a:rPr lang="en-US" sz="2400" dirty="0"/>
              <a:t>: </a:t>
            </a:r>
            <a:r>
              <a:rPr lang="en-US" sz="2400" dirty="0" smtClean="0"/>
              <a:t>moving game characters / objects</a:t>
            </a:r>
            <a:endParaRPr lang="en-US" sz="2400" dirty="0"/>
          </a:p>
          <a:p>
            <a:pPr lvl="1"/>
            <a:endParaRPr lang="en-US" sz="1100" b="1" dirty="0"/>
          </a:p>
          <a:p>
            <a:r>
              <a:rPr lang="en-US" sz="2400" b="1" dirty="0"/>
              <a:t>collision detection</a:t>
            </a:r>
            <a:r>
              <a:rPr lang="en-US" sz="2400" dirty="0"/>
              <a:t>: </a:t>
            </a:r>
            <a:r>
              <a:rPr lang="en-US" sz="2400" dirty="0" smtClean="0"/>
              <a:t>which sprites are touching?</a:t>
            </a:r>
            <a:endParaRPr lang="en-US" sz="2400" b="1" dirty="0"/>
          </a:p>
          <a:p>
            <a:pPr lvl="1"/>
            <a:endParaRPr lang="en-US" sz="1100" b="1" dirty="0"/>
          </a:p>
          <a:p>
            <a:r>
              <a:rPr lang="en-US" sz="2400" b="1" dirty="0"/>
              <a:t>event</a:t>
            </a:r>
            <a:r>
              <a:rPr lang="en-US" sz="2400" dirty="0"/>
              <a:t>: </a:t>
            </a:r>
            <a:r>
              <a:rPr lang="en-US" sz="2400" dirty="0" smtClean="0"/>
              <a:t>a user </a:t>
            </a:r>
            <a:r>
              <a:rPr lang="en-US" sz="2400" dirty="0"/>
              <a:t>action </a:t>
            </a:r>
            <a:r>
              <a:rPr lang="en-US" sz="2400" dirty="0" smtClean="0"/>
              <a:t>(e.g. </a:t>
            </a:r>
            <a:r>
              <a:rPr lang="en-US" sz="2400" dirty="0"/>
              <a:t>mouse or key </a:t>
            </a:r>
            <a:r>
              <a:rPr lang="en-US" sz="2400" dirty="0" smtClean="0"/>
              <a:t>press), or computer change (e.g. clock tick)</a:t>
            </a:r>
            <a:endParaRPr lang="en-US" sz="2400" dirty="0"/>
          </a:p>
          <a:p>
            <a:pPr lvl="1"/>
            <a:endParaRPr lang="en-US" sz="1100" b="1" dirty="0"/>
          </a:p>
          <a:p>
            <a:r>
              <a:rPr lang="en-US" sz="2400" b="1" dirty="0" smtClean="0"/>
              <a:t>game loop</a:t>
            </a:r>
            <a:r>
              <a:rPr lang="en-US" sz="2400" dirty="0"/>
              <a:t>: </a:t>
            </a:r>
          </a:p>
          <a:p>
            <a:pPr lvl="1"/>
            <a:r>
              <a:rPr lang="en-US" sz="2000" b="1" dirty="0" smtClean="0"/>
              <a:t>read </a:t>
            </a:r>
            <a:r>
              <a:rPr lang="en-US" sz="2000" dirty="0" smtClean="0"/>
              <a:t>new events</a:t>
            </a:r>
          </a:p>
          <a:p>
            <a:pPr lvl="1"/>
            <a:r>
              <a:rPr lang="en-US" sz="2000" b="1" dirty="0" smtClean="0"/>
              <a:t>update</a:t>
            </a:r>
            <a:r>
              <a:rPr lang="en-US" sz="2000" dirty="0" smtClean="0"/>
              <a:t> sprites and game state</a:t>
            </a:r>
          </a:p>
          <a:p>
            <a:pPr lvl="1"/>
            <a:r>
              <a:rPr lang="en-US" sz="2000" b="1" dirty="0" smtClean="0"/>
              <a:t>redraw</a:t>
            </a:r>
            <a:r>
              <a:rPr lang="en-US" sz="2000" dirty="0" smtClean="0"/>
              <a:t> game</a:t>
            </a:r>
            <a:endParaRPr lang="en-US" sz="20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5" name="Picture 5" descr="pacman-ghost-chas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278" y="4198374"/>
            <a:ext cx="3048000" cy="167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reeform 6"/>
          <p:cNvSpPr/>
          <p:nvPr/>
        </p:nvSpPr>
        <p:spPr>
          <a:xfrm>
            <a:off x="2286000" y="3978417"/>
            <a:ext cx="884583" cy="2395098"/>
          </a:xfrm>
          <a:custGeom>
            <a:avLst/>
            <a:gdLst>
              <a:gd name="connsiteX0" fmla="*/ 0 w 884583"/>
              <a:gd name="connsiteY0" fmla="*/ 1625549 h 2395098"/>
              <a:gd name="connsiteX1" fmla="*/ 274320 w 884583"/>
              <a:gd name="connsiteY1" fmla="*/ 2317880 h 2395098"/>
              <a:gd name="connsiteX2" fmla="*/ 653143 w 884583"/>
              <a:gd name="connsiteY2" fmla="*/ 2291754 h 2395098"/>
              <a:gd name="connsiteX3" fmla="*/ 862149 w 884583"/>
              <a:gd name="connsiteY3" fmla="*/ 1547172 h 2395098"/>
              <a:gd name="connsiteX4" fmla="*/ 836023 w 884583"/>
              <a:gd name="connsiteY4" fmla="*/ 423766 h 2395098"/>
              <a:gd name="connsiteX5" fmla="*/ 483326 w 884583"/>
              <a:gd name="connsiteY5" fmla="*/ 31880 h 2395098"/>
              <a:gd name="connsiteX6" fmla="*/ 209006 w 884583"/>
              <a:gd name="connsiteY6" fmla="*/ 84132 h 2395098"/>
              <a:gd name="connsiteX7" fmla="*/ 91440 w 884583"/>
              <a:gd name="connsiteY7" fmla="*/ 567457 h 2395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84583" h="2395098">
                <a:moveTo>
                  <a:pt x="0" y="1625549"/>
                </a:moveTo>
                <a:cubicBezTo>
                  <a:pt x="82731" y="1916197"/>
                  <a:pt x="165463" y="2206846"/>
                  <a:pt x="274320" y="2317880"/>
                </a:cubicBezTo>
                <a:cubicBezTo>
                  <a:pt x="383177" y="2428914"/>
                  <a:pt x="555172" y="2420205"/>
                  <a:pt x="653143" y="2291754"/>
                </a:cubicBezTo>
                <a:cubicBezTo>
                  <a:pt x="751115" y="2163303"/>
                  <a:pt x="831669" y="1858503"/>
                  <a:pt x="862149" y="1547172"/>
                </a:cubicBezTo>
                <a:cubicBezTo>
                  <a:pt x="892629" y="1235841"/>
                  <a:pt x="899160" y="676315"/>
                  <a:pt x="836023" y="423766"/>
                </a:cubicBezTo>
                <a:cubicBezTo>
                  <a:pt x="772886" y="171217"/>
                  <a:pt x="587829" y="88486"/>
                  <a:pt x="483326" y="31880"/>
                </a:cubicBezTo>
                <a:cubicBezTo>
                  <a:pt x="378823" y="-24726"/>
                  <a:pt x="274320" y="-5131"/>
                  <a:pt x="209006" y="84132"/>
                </a:cubicBezTo>
                <a:cubicBezTo>
                  <a:pt x="143692" y="173395"/>
                  <a:pt x="117566" y="370426"/>
                  <a:pt x="91440" y="567457"/>
                </a:cubicBezTo>
              </a:path>
            </a:pathLst>
          </a:cu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129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362" y="1445342"/>
            <a:ext cx="6656420" cy="5189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919772" y="394189"/>
            <a:ext cx="2050026" cy="90948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rtlCol="0">
            <a:normAutofit/>
          </a:bodyPr>
          <a:lstStyle/>
          <a:p>
            <a:r>
              <a:rPr lang="en-US" sz="2400" dirty="0" smtClean="0"/>
              <a:t>A pygame </a:t>
            </a:r>
          </a:p>
          <a:p>
            <a:r>
              <a:rPr lang="en-US" sz="2400" dirty="0" smtClean="0"/>
              <a:t>game window</a:t>
            </a:r>
            <a:endParaRPr lang="en-US" sz="2400" dirty="0"/>
          </a:p>
        </p:txBody>
      </p:sp>
      <p:cxnSp>
        <p:nvCxnSpPr>
          <p:cNvPr id="7" name="Straight Arrow Connector 6"/>
          <p:cNvCxnSpPr>
            <a:stCxn id="6" idx="2"/>
          </p:cNvCxnSpPr>
          <p:nvPr/>
        </p:nvCxnSpPr>
        <p:spPr>
          <a:xfrm flipH="1">
            <a:off x="7165437" y="1303674"/>
            <a:ext cx="779348" cy="18464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05684" y="124538"/>
            <a:ext cx="8229600" cy="1143000"/>
          </a:xfrm>
        </p:spPr>
        <p:txBody>
          <a:bodyPr/>
          <a:lstStyle/>
          <a:p>
            <a:r>
              <a:rPr lang="en-US" smtClean="0"/>
              <a:t>2. Run</a:t>
            </a:r>
            <a:r>
              <a:rPr lang="en-US" baseline="0" smtClean="0"/>
              <a:t> pygameSimple.py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786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1443" y="201812"/>
            <a:ext cx="8229600" cy="1143000"/>
          </a:xfrm>
        </p:spPr>
        <p:txBody>
          <a:bodyPr/>
          <a:lstStyle/>
          <a:p>
            <a:r>
              <a:rPr lang="en-US" smtClean="0"/>
              <a:t>3. pygameSimple.py </a:t>
            </a:r>
            <a:r>
              <a:rPr lang="en-US" dirty="0" smtClean="0"/>
              <a:t>Explained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72341" y="1694999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pygame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from pygame.locals import *</a:t>
            </a:r>
          </a:p>
          <a:p>
            <a:pPr marL="0" indent="0">
              <a:buNone/>
            </a:pP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pygame.init()</a:t>
            </a:r>
          </a:p>
          <a:p>
            <a:pPr marL="0" indent="0">
              <a:buNone/>
            </a:pP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screenSize = (640, 480)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screen = pygame.display.set_mode(screenSize)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screen.fill((255,255,255))    # white background</a:t>
            </a:r>
          </a:p>
          <a:p>
            <a:pPr marL="0" indent="0">
              <a:buNone/>
            </a:pP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pygame.display.set_caption("Hello, World!")  # set title bar</a:t>
            </a:r>
          </a:p>
          <a:p>
            <a:pPr marL="0" indent="0">
              <a:buNone/>
            </a:pP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clock = pygame.time.Clock()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:</a:t>
            </a:r>
          </a:p>
          <a:p>
            <a:pPr marL="0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: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129213" y="1543050"/>
            <a:ext cx="3686175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noAutofit/>
          </a:bodyPr>
          <a:lstStyle/>
          <a:p>
            <a:r>
              <a:rPr lang="en-US" sz="2400" b="1" smtClean="0"/>
              <a:t>EVERY</a:t>
            </a:r>
            <a:r>
              <a:rPr lang="en-US" sz="2400" smtClean="0"/>
              <a:t> game program adds to this one. Make sure you understand it.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513630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49" y="663029"/>
            <a:ext cx="8291719" cy="56071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running = True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while running: 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# game loop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 clock.tick(30)   #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set </a:t>
            </a:r>
            <a:r>
              <a:rPr lang="en-US" sz="2000" b="1">
                <a:latin typeface="Courier New" pitchFamily="49" charset="0"/>
                <a:cs typeface="Courier New" pitchFamily="49" charset="0"/>
              </a:rPr>
              <a:t>loop </a:t>
            </a: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speed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 #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handle events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 for event in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pygame.event.get</a:t>
            </a:r>
            <a:r>
              <a:rPr lang="en-US" sz="2000">
                <a:latin typeface="Courier New" pitchFamily="49" charset="0"/>
                <a:cs typeface="Courier New" pitchFamily="49" charset="0"/>
              </a:rPr>
              <a:t>():</a:t>
            </a:r>
          </a:p>
          <a:p>
            <a:pPr marL="0" indent="0">
              <a:buNone/>
            </a:pPr>
            <a:r>
              <a:rPr lang="en-US" sz="2000">
                <a:latin typeface="Courier New" pitchFamily="49" charset="0"/>
                <a:cs typeface="Courier New" pitchFamily="49" charset="0"/>
              </a:rPr>
              <a:t>        if event.type == QUIT: </a:t>
            </a: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#user </a:t>
            </a:r>
            <a:r>
              <a:rPr lang="en-US" sz="2000" b="1">
                <a:latin typeface="Courier New" pitchFamily="49" charset="0"/>
                <a:cs typeface="Courier New" pitchFamily="49" charset="0"/>
              </a:rPr>
              <a:t>clicks close box</a:t>
            </a:r>
          </a:p>
          <a:p>
            <a:pPr marL="0" indent="0">
              <a:buNone/>
            </a:pPr>
            <a:r>
              <a:rPr lang="en-US" sz="2000">
                <a:latin typeface="Courier New" pitchFamily="49" charset="0"/>
                <a:cs typeface="Courier New" pitchFamily="49" charset="0"/>
              </a:rPr>
              <a:t>            running = False</a:t>
            </a:r>
          </a:p>
          <a:p>
            <a:pPr marL="0" indent="0">
              <a:buNone/>
            </a:pPr>
            <a:endParaRPr lang="en-US" sz="20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>
                <a:latin typeface="Courier New" pitchFamily="49" charset="0"/>
                <a:cs typeface="Courier New" pitchFamily="49" charset="0"/>
              </a:rPr>
              <a:t># update game state</a:t>
            </a:r>
            <a:r>
              <a:rPr lang="en-US" sz="2000">
                <a:latin typeface="Courier New" pitchFamily="49" charset="0"/>
                <a:cs typeface="Courier New" pitchFamily="49" charset="0"/>
              </a:rPr>
              <a:t>  (nothing yet)</a:t>
            </a:r>
          </a:p>
          <a:p>
            <a:pPr marL="0" indent="0">
              <a:buNone/>
            </a:pPr>
            <a:endParaRPr lang="en-US" sz="20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000" b="1">
                <a:latin typeface="Courier New" pitchFamily="49" charset="0"/>
                <a:cs typeface="Courier New" pitchFamily="49" charset="0"/>
              </a:rPr>
              <a:t># redraw game</a:t>
            </a:r>
          </a:p>
          <a:p>
            <a:pPr marL="0" indent="0">
              <a:buNone/>
            </a:pPr>
            <a:r>
              <a:rPr lang="en-US" sz="2000">
                <a:latin typeface="Courier New" pitchFamily="49" charset="0"/>
                <a:cs typeface="Courier New" pitchFamily="49" charset="0"/>
              </a:rPr>
              <a:t>    pygame.display.update</a:t>
            </a:r>
            <a:r>
              <a:rPr lang="en-US" sz="200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0" indent="0">
              <a:buNone/>
            </a:pPr>
            <a:endParaRPr lang="en-US" sz="20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>
                <a:latin typeface="Courier New" pitchFamily="49" charset="0"/>
                <a:cs typeface="Courier New" pitchFamily="49" charset="0"/>
              </a:rPr>
              <a:t>pygame.quit()</a:t>
            </a:r>
          </a:p>
          <a:p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8569" y="4739930"/>
            <a:ext cx="2971800" cy="1857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6959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70922" y="420753"/>
            <a:ext cx="8229600" cy="1143000"/>
          </a:xfrm>
        </p:spPr>
        <p:txBody>
          <a:bodyPr/>
          <a:lstStyle/>
          <a:p>
            <a:r>
              <a:rPr lang="en-US" smtClean="0"/>
              <a:t>4. Events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658198"/>
            <a:ext cx="7886700" cy="1753598"/>
          </a:xfrm>
        </p:spPr>
        <p:txBody>
          <a:bodyPr/>
          <a:lstStyle/>
          <a:p>
            <a:r>
              <a:rPr lang="en-US"/>
              <a:t>An event is a user action (e.g. mouse or key press), or </a:t>
            </a:r>
            <a:r>
              <a:rPr lang="en-US" smtClean="0"/>
              <a:t>a computer </a:t>
            </a:r>
            <a:r>
              <a:rPr lang="en-US"/>
              <a:t>change (e.g. clock tick</a:t>
            </a:r>
            <a:r>
              <a:rPr lang="en-US" smtClean="0"/>
              <a:t>).</a:t>
            </a:r>
          </a:p>
          <a:p>
            <a:pPr lvl="1"/>
            <a:r>
              <a:rPr lang="en-US" smtClean="0"/>
              <a:t>a bit like "messages" sent to Pygame from the user and computer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062549" y="3971109"/>
            <a:ext cx="1123405" cy="6139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handle events</a:t>
            </a: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892731" y="4933406"/>
            <a:ext cx="1463040" cy="6139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update game state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062549" y="5900058"/>
            <a:ext cx="1123405" cy="6139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redraw game</a:t>
            </a:r>
            <a:endParaRPr lang="en-US"/>
          </a:p>
        </p:txBody>
      </p:sp>
      <p:cxnSp>
        <p:nvCxnSpPr>
          <p:cNvPr id="9" name="Straight Arrow Connector 8"/>
          <p:cNvCxnSpPr>
            <a:stCxn id="5" idx="2"/>
            <a:endCxn id="6" idx="0"/>
          </p:cNvCxnSpPr>
          <p:nvPr/>
        </p:nvCxnSpPr>
        <p:spPr>
          <a:xfrm flipH="1">
            <a:off x="4624251" y="4585063"/>
            <a:ext cx="1" cy="3483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6" idx="2"/>
            <a:endCxn id="7" idx="0"/>
          </p:cNvCxnSpPr>
          <p:nvPr/>
        </p:nvCxnSpPr>
        <p:spPr>
          <a:xfrm>
            <a:off x="4624251" y="5547360"/>
            <a:ext cx="1" cy="3526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>
            <a:off x="4624251" y="3405121"/>
            <a:ext cx="1125906" cy="3374707"/>
          </a:xfrm>
          <a:custGeom>
            <a:avLst/>
            <a:gdLst>
              <a:gd name="connsiteX0" fmla="*/ 0 w 1125906"/>
              <a:gd name="connsiteY0" fmla="*/ 3126308 h 3374707"/>
              <a:gd name="connsiteX1" fmla="*/ 339635 w 1125906"/>
              <a:gd name="connsiteY1" fmla="*/ 3361439 h 3374707"/>
              <a:gd name="connsiteX2" fmla="*/ 822960 w 1125906"/>
              <a:gd name="connsiteY2" fmla="*/ 3309188 h 3374707"/>
              <a:gd name="connsiteX3" fmla="*/ 1031966 w 1125906"/>
              <a:gd name="connsiteY3" fmla="*/ 3008742 h 3374707"/>
              <a:gd name="connsiteX4" fmla="*/ 1110343 w 1125906"/>
              <a:gd name="connsiteY4" fmla="*/ 2460102 h 3374707"/>
              <a:gd name="connsiteX5" fmla="*/ 1084218 w 1125906"/>
              <a:gd name="connsiteY5" fmla="*/ 683553 h 3374707"/>
              <a:gd name="connsiteX6" fmla="*/ 705395 w 1125906"/>
              <a:gd name="connsiteY6" fmla="*/ 56536 h 3374707"/>
              <a:gd name="connsiteX7" fmla="*/ 130629 w 1125906"/>
              <a:gd name="connsiteY7" fmla="*/ 69599 h 3374707"/>
              <a:gd name="connsiteX8" fmla="*/ 39189 w 1125906"/>
              <a:gd name="connsiteY8" fmla="*/ 409233 h 3374707"/>
              <a:gd name="connsiteX9" fmla="*/ 52252 w 1125906"/>
              <a:gd name="connsiteY9" fmla="*/ 565988 h 3374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25906" h="3374707">
                <a:moveTo>
                  <a:pt x="0" y="3126308"/>
                </a:moveTo>
                <a:cubicBezTo>
                  <a:pt x="101237" y="3228633"/>
                  <a:pt x="202475" y="3330959"/>
                  <a:pt x="339635" y="3361439"/>
                </a:cubicBezTo>
                <a:cubicBezTo>
                  <a:pt x="476795" y="3391919"/>
                  <a:pt x="707572" y="3367971"/>
                  <a:pt x="822960" y="3309188"/>
                </a:cubicBezTo>
                <a:cubicBezTo>
                  <a:pt x="938349" y="3250405"/>
                  <a:pt x="984069" y="3150256"/>
                  <a:pt x="1031966" y="3008742"/>
                </a:cubicBezTo>
                <a:cubicBezTo>
                  <a:pt x="1079863" y="2867228"/>
                  <a:pt x="1101634" y="2847633"/>
                  <a:pt x="1110343" y="2460102"/>
                </a:cubicBezTo>
                <a:cubicBezTo>
                  <a:pt x="1119052" y="2072571"/>
                  <a:pt x="1151709" y="1084147"/>
                  <a:pt x="1084218" y="683553"/>
                </a:cubicBezTo>
                <a:cubicBezTo>
                  <a:pt x="1016727" y="282959"/>
                  <a:pt x="864326" y="158862"/>
                  <a:pt x="705395" y="56536"/>
                </a:cubicBezTo>
                <a:cubicBezTo>
                  <a:pt x="546464" y="-45790"/>
                  <a:pt x="241663" y="10816"/>
                  <a:pt x="130629" y="69599"/>
                </a:cubicBezTo>
                <a:cubicBezTo>
                  <a:pt x="19595" y="128382"/>
                  <a:pt x="52252" y="326502"/>
                  <a:pt x="39189" y="409233"/>
                </a:cubicBezTo>
                <a:cubicBezTo>
                  <a:pt x="26126" y="491964"/>
                  <a:pt x="39189" y="528976"/>
                  <a:pt x="52252" y="565988"/>
                </a:cubicBezTo>
              </a:path>
            </a:pathLst>
          </a:custGeom>
          <a:ln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94" name="Picture 2" descr="http://www.computershopper.com/var/ezwebin_site/storage/images/media/images/rosewill-helios-rk-9200-dual-led-illuminated-mechanical-keyboard/1108030-1-eng-US/rosewill-helios-rk-9200-dual-led-illuminated-mechanical-keyboard_400-Wid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2045" y="3533345"/>
            <a:ext cx="1640387" cy="1160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http://sr.photos1.fotosearch.com/bthumb/CSP/CSP994/k1578484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0928" y="3410426"/>
            <a:ext cx="1351999" cy="1121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http://png-1.vector.me/files/images/1/1/116270/window_icon_gui_clip_art_thumb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6429" y="4883332"/>
            <a:ext cx="1426498" cy="1169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 descr="http://www2.pcmag.com/media/images/211020-microsoft-windows-7-rtm-the-new-desktop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128" y="5240383"/>
            <a:ext cx="2294234" cy="1433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Straight Arrow Connector 13"/>
          <p:cNvCxnSpPr>
            <a:stCxn id="8194" idx="3"/>
          </p:cNvCxnSpPr>
          <p:nvPr/>
        </p:nvCxnSpPr>
        <p:spPr>
          <a:xfrm>
            <a:off x="3312432" y="4113632"/>
            <a:ext cx="580299" cy="49569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5187205" y="4083989"/>
            <a:ext cx="1579355" cy="94958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 flipV="1">
            <a:off x="5355772" y="4386194"/>
            <a:ext cx="1579354" cy="373040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2492238" y="4531791"/>
            <a:ext cx="1400493" cy="1015569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202" name="Picture 10" descr="http://thumbs.ebaystatic.com/images/g/aDgAAOSwZd1Vbq-1/s-l225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61" y="3776684"/>
            <a:ext cx="1770676" cy="1770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0" name="Straight Arrow Connector 29"/>
          <p:cNvCxnSpPr/>
          <p:nvPr/>
        </p:nvCxnSpPr>
        <p:spPr>
          <a:xfrm flipV="1">
            <a:off x="2155371" y="4386195"/>
            <a:ext cx="1737360" cy="198868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7589510" y="4908715"/>
            <a:ext cx="130628" cy="145596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204" name="Picture 12" descr="http://images.clipartpanda.com/clock-clipart-clock-clip-art-free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7429" y="3725525"/>
            <a:ext cx="1117427" cy="1255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7" name="Straight Arrow Connector 36"/>
          <p:cNvCxnSpPr>
            <a:stCxn id="8204" idx="1"/>
          </p:cNvCxnSpPr>
          <p:nvPr/>
        </p:nvCxnSpPr>
        <p:spPr>
          <a:xfrm flipH="1" flipV="1">
            <a:off x="5508172" y="4278086"/>
            <a:ext cx="2419257" cy="75433"/>
          </a:xfrm>
          <a:prstGeom prst="straightConnector1">
            <a:avLst/>
          </a:prstGeom>
          <a:ln w="5715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4814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23784"/>
            <a:ext cx="8229600" cy="1143000"/>
          </a:xfrm>
        </p:spPr>
        <p:txBody>
          <a:bodyPr/>
          <a:lstStyle/>
          <a:p>
            <a:r>
              <a:rPr lang="en-US" smtClean="0"/>
              <a:t>The "quit" event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event in pygame.event.get():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event.type == QUIT:  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en-US" sz="1800" b="1">
                <a:latin typeface="Courier New" pitchFamily="49" charset="0"/>
                <a:cs typeface="Courier New" pitchFamily="49" charset="0"/>
              </a:rPr>
              <a:t>user clicks close box</a:t>
            </a:r>
          </a:p>
          <a:p>
            <a:pPr marL="0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running 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False</a:t>
            </a:r>
          </a:p>
          <a:p>
            <a:endParaRPr lang="en-US"/>
          </a:p>
          <a:p>
            <a:r>
              <a:rPr lang="en-US" smtClean="0"/>
              <a:t>When running is false, the game loop ends, and Pygame quits.</a:t>
            </a:r>
            <a:endParaRPr lang="en-US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693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49542"/>
            <a:ext cx="8229600" cy="1143000"/>
          </a:xfrm>
        </p:spPr>
        <p:txBody>
          <a:bodyPr/>
          <a:lstStyle/>
          <a:p>
            <a:r>
              <a:rPr lang="en-US" smtClean="0"/>
              <a:t>Quit by Also Typing &lt;Esc&gt;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74117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for event in pygame.event.get():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if event.type == QUIT:     # user clicks close box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    running =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False</a:t>
            </a:r>
            <a:br>
              <a:rPr lang="en-US" sz="1600" smtClean="0">
                <a:latin typeface="Courier New" pitchFamily="49" charset="0"/>
                <a:cs typeface="Courier New" pitchFamily="49" charset="0"/>
              </a:rPr>
            </a:b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600" b="1">
                <a:latin typeface="Courier New" pitchFamily="49" charset="0"/>
                <a:cs typeface="Courier New" pitchFamily="49" charset="0"/>
              </a:rPr>
              <a:t>if (event.type == KEYUP and event.key == K_ESCAPE):</a:t>
            </a:r>
          </a:p>
          <a:p>
            <a:pPr marL="0" indent="0">
              <a:buNone/>
            </a:pPr>
            <a:r>
              <a:rPr lang="en-US" sz="1600" b="1">
                <a:latin typeface="Courier New" pitchFamily="49" charset="0"/>
                <a:cs typeface="Courier New" pitchFamily="49" charset="0"/>
              </a:rPr>
              <a:t>            running = False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                                    # user clicks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&lt;ESC&gt; key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619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63AA760-FEA7-44E2-BB85-0893DB8CD7D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00. Preliminaries</Template>
  <TotalTime>0</TotalTime>
  <Words>397</Words>
  <Application>Microsoft Office PowerPoint</Application>
  <PresentationFormat>On-screen Show (4:3)</PresentationFormat>
  <Paragraphs>99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240-216 Explo. CoE Tech.</vt:lpstr>
      <vt:lpstr>1. What is Pygame?</vt:lpstr>
      <vt:lpstr>Game Things in Pygame</vt:lpstr>
      <vt:lpstr>2. Run pygameSimple.py</vt:lpstr>
      <vt:lpstr>3. pygameSimple.py Explained</vt:lpstr>
      <vt:lpstr>PowerPoint Presentation</vt:lpstr>
      <vt:lpstr>4. Events</vt:lpstr>
      <vt:lpstr>The "quit" event</vt:lpstr>
      <vt:lpstr>Quit by Also Typing &lt;Esc&gt;</vt:lpstr>
      <vt:lpstr>Keyboard Events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2015-10-02T20:02:04Z</dcterms:created>
  <dcterms:modified xsi:type="dcterms:W3CDTF">2025-06-20T03:38:15Z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TC034605409991</vt:lpwstr>
  </property>
</Properties>
</file>