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9" r:id="rId1"/>
  </p:sldMasterIdLst>
  <p:notesMasterIdLst>
    <p:notesMasterId r:id="rId36"/>
  </p:notesMasterIdLst>
  <p:handoutMasterIdLst>
    <p:handoutMasterId r:id="rId37"/>
  </p:handoutMasterIdLst>
  <p:sldIdLst>
    <p:sldId id="345" r:id="rId2"/>
    <p:sldId id="392" r:id="rId3"/>
    <p:sldId id="369" r:id="rId4"/>
    <p:sldId id="370" r:id="rId5"/>
    <p:sldId id="379" r:id="rId6"/>
    <p:sldId id="385" r:id="rId7"/>
    <p:sldId id="300" r:id="rId8"/>
    <p:sldId id="366" r:id="rId9"/>
    <p:sldId id="302" r:id="rId10"/>
    <p:sldId id="376" r:id="rId11"/>
    <p:sldId id="304" r:id="rId12"/>
    <p:sldId id="371" r:id="rId13"/>
    <p:sldId id="306" r:id="rId14"/>
    <p:sldId id="373" r:id="rId15"/>
    <p:sldId id="307" r:id="rId16"/>
    <p:sldId id="372" r:id="rId17"/>
    <p:sldId id="309" r:id="rId18"/>
    <p:sldId id="311" r:id="rId19"/>
    <p:sldId id="325" r:id="rId20"/>
    <p:sldId id="326" r:id="rId21"/>
    <p:sldId id="327" r:id="rId22"/>
    <p:sldId id="378" r:id="rId23"/>
    <p:sldId id="364" r:id="rId24"/>
    <p:sldId id="365" r:id="rId25"/>
    <p:sldId id="380" r:id="rId26"/>
    <p:sldId id="381" r:id="rId27"/>
    <p:sldId id="382" r:id="rId28"/>
    <p:sldId id="383" r:id="rId29"/>
    <p:sldId id="337" r:id="rId30"/>
    <p:sldId id="395" r:id="rId31"/>
    <p:sldId id="394" r:id="rId32"/>
    <p:sldId id="346" r:id="rId33"/>
    <p:sldId id="351" r:id="rId34"/>
    <p:sldId id="353" r:id="rId35"/>
  </p:sldIdLst>
  <p:sldSz cx="9144000" cy="6858000" type="screen4x3"/>
  <p:notesSz cx="6669088" cy="9928225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Tahom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66CCFF"/>
    <a:srgbClr val="00602B"/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21084" autoAdjust="0"/>
    <p:restoredTop sz="99820" autoAdjust="0"/>
  </p:normalViewPr>
  <p:slideViewPr>
    <p:cSldViewPr>
      <p:cViewPr varScale="1">
        <p:scale>
          <a:sx n="80" d="100"/>
          <a:sy n="80" d="100"/>
        </p:scale>
        <p:origin x="-648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264" y="20316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2604"/>
    </p:cViewPr>
  </p:sorterViewPr>
  <p:notesViewPr>
    <p:cSldViewPr>
      <p:cViewPr varScale="1">
        <p:scale>
          <a:sx n="65" d="100"/>
          <a:sy n="65" d="100"/>
        </p:scale>
        <p:origin x="-2964" y="-114"/>
      </p:cViewPr>
      <p:guideLst>
        <p:guide orient="horz" pos="3126"/>
        <p:guide pos="210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handoutMaster" Target="handoutMasters/handoutMaster1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4513"/>
            <a:ext cx="2903538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336" tIns="46168" rIns="92336" bIns="46168" numCol="1" anchor="b" anchorCtr="0" compatLnSpc="1">
            <a:prstTxWarp prst="textNoShape">
              <a:avLst/>
            </a:prstTxWarp>
          </a:bodyPr>
          <a:lstStyle>
            <a:lvl1pPr defTabSz="923925">
              <a:defRPr sz="1000"/>
            </a:lvl1pPr>
          </a:lstStyle>
          <a:p>
            <a:pPr>
              <a:defRPr/>
            </a:pPr>
            <a:r>
              <a:rPr lang="en-US"/>
              <a:t>An Intro to Prolog</a:t>
            </a:r>
            <a:endParaRPr lang="th-TH"/>
          </a:p>
        </p:txBody>
      </p:sp>
      <p:sp>
        <p:nvSpPr>
          <p:cNvPr id="14950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744913" y="9434513"/>
            <a:ext cx="2903537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336" tIns="46168" rIns="92336" bIns="46168" numCol="1" anchor="b" anchorCtr="0" compatLnSpc="1">
            <a:prstTxWarp prst="textNoShape">
              <a:avLst/>
            </a:prstTxWarp>
          </a:bodyPr>
          <a:lstStyle>
            <a:lvl1pPr algn="r" defTabSz="923925">
              <a:defRPr sz="1000"/>
            </a:lvl1pPr>
          </a:lstStyle>
          <a:p>
            <a:pPr>
              <a:defRPr/>
            </a:pPr>
            <a:fld id="{44D1E08B-DB7E-473E-AD06-01A8C3490FF6}" type="slidenum">
              <a:rPr lang="en-US"/>
              <a:pPr>
                <a:defRPr/>
              </a:pPr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19609306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4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03538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336" tIns="46168" rIns="92336" bIns="46168" numCol="1" anchor="t" anchorCtr="0" compatLnSpc="1">
            <a:prstTxWarp prst="textNoShape">
              <a:avLst/>
            </a:prstTxWarp>
          </a:bodyPr>
          <a:lstStyle>
            <a:lvl1pPr defTabSz="923925">
              <a:defRPr sz="1800"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14745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744913" y="0"/>
            <a:ext cx="2903537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336" tIns="46168" rIns="92336" bIns="46168" numCol="1" anchor="t" anchorCtr="0" compatLnSpc="1">
            <a:prstTxWarp prst="textNoShape">
              <a:avLst/>
            </a:prstTxWarp>
          </a:bodyPr>
          <a:lstStyle>
            <a:lvl1pPr algn="r" defTabSz="923925">
              <a:defRPr sz="1800"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6246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89000" y="773113"/>
            <a:ext cx="4948238" cy="37115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746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7575" y="4716463"/>
            <a:ext cx="4889500" cy="4484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336" tIns="46168" rIns="92336" bIns="4616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h-TH" noProof="0" smtClean="0"/>
              <a:t>Click to edit Master text styles</a:t>
            </a:r>
          </a:p>
          <a:p>
            <a:pPr lvl="1"/>
            <a:r>
              <a:rPr lang="th-TH" noProof="0" smtClean="0"/>
              <a:t>Second level</a:t>
            </a:r>
          </a:p>
          <a:p>
            <a:pPr lvl="2"/>
            <a:r>
              <a:rPr lang="th-TH" noProof="0" smtClean="0"/>
              <a:t>Third level</a:t>
            </a:r>
          </a:p>
          <a:p>
            <a:pPr lvl="3"/>
            <a:r>
              <a:rPr lang="th-TH" noProof="0" smtClean="0"/>
              <a:t>Fourth level</a:t>
            </a:r>
          </a:p>
          <a:p>
            <a:pPr lvl="4"/>
            <a:r>
              <a:rPr lang="th-TH" noProof="0" smtClean="0"/>
              <a:t>Fifth level</a:t>
            </a:r>
          </a:p>
        </p:txBody>
      </p:sp>
      <p:sp>
        <p:nvSpPr>
          <p:cNvPr id="14746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4513"/>
            <a:ext cx="2903538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336" tIns="46168" rIns="92336" bIns="46168" numCol="1" anchor="b" anchorCtr="0" compatLnSpc="1">
            <a:prstTxWarp prst="textNoShape">
              <a:avLst/>
            </a:prstTxWarp>
          </a:bodyPr>
          <a:lstStyle>
            <a:lvl1pPr defTabSz="923925">
              <a:defRPr sz="1800"/>
            </a:lvl1pPr>
          </a:lstStyle>
          <a:p>
            <a:pPr>
              <a:defRPr/>
            </a:pPr>
            <a:r>
              <a:rPr lang="en-US"/>
              <a:t>An Intro to Prolog</a:t>
            </a:r>
            <a:endParaRPr lang="th-TH"/>
          </a:p>
        </p:txBody>
      </p:sp>
      <p:sp>
        <p:nvSpPr>
          <p:cNvPr id="14746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744913" y="9434513"/>
            <a:ext cx="2903537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336" tIns="46168" rIns="92336" bIns="46168" numCol="1" anchor="b" anchorCtr="0" compatLnSpc="1">
            <a:prstTxWarp prst="textNoShape">
              <a:avLst/>
            </a:prstTxWarp>
          </a:bodyPr>
          <a:lstStyle>
            <a:lvl1pPr algn="r" defTabSz="923925">
              <a:defRPr sz="1800"/>
            </a:lvl1pPr>
          </a:lstStyle>
          <a:p>
            <a:pPr>
              <a:defRPr/>
            </a:pPr>
            <a:fld id="{4CCD7366-CDA6-49ED-B5BE-8CE746DC6EF0}" type="slidenum">
              <a:rPr lang="en-US"/>
              <a:pPr>
                <a:defRPr/>
              </a:pPr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4198421110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 descr="paint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C0C0C0"/>
              </a:clrFrom>
              <a:clrTo>
                <a:srgbClr val="C0C0C0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1828800"/>
            <a:ext cx="8229600" cy="384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685800"/>
            <a:ext cx="7721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133600" y="3886200"/>
            <a:ext cx="6400800" cy="1771650"/>
          </a:xfrm>
        </p:spPr>
        <p:txBody>
          <a:bodyPr/>
          <a:lstStyle>
            <a:lvl1pPr marL="0" indent="0">
              <a:buFont typeface="Wingdings" pitchFamily="2" charset="2"/>
              <a:buNone/>
              <a:defRPr>
                <a:latin typeface="Arial Black" pitchFamily="34" charset="0"/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Date Placeholder 4"/>
          <p:cNvSpPr>
            <a:spLocks noGrp="1" noChangeArrowheads="1"/>
          </p:cNvSpPr>
          <p:nvPr>
            <p:ph type="dt" sz="half" idx="10"/>
          </p:nvPr>
        </p:nvSpPr>
        <p:spPr bwMode="auto">
          <a:xfrm>
            <a:off x="711200" y="6229350"/>
            <a:ext cx="1930400" cy="51435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50000"/>
              </a:spcBef>
              <a:defRPr sz="1400">
                <a:solidFill>
                  <a:srgbClr val="5E574E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49600" y="6229350"/>
            <a:ext cx="2844800" cy="514350"/>
          </a:xfrm>
        </p:spPr>
        <p:txBody>
          <a:bodyPr/>
          <a:lstStyle>
            <a:lvl1pPr algn="ctr">
              <a:defRPr>
                <a:solidFill>
                  <a:srgbClr val="5E574E"/>
                </a:solidFill>
              </a:defRPr>
            </a:lvl1pPr>
          </a:lstStyle>
          <a:p>
            <a:pPr>
              <a:defRPr/>
            </a:pPr>
            <a:r>
              <a:rPr lang="en-US" smtClean="0"/>
              <a:t>240-216 Explo.: Prolog</a:t>
            </a: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604000" y="6229350"/>
            <a:ext cx="1828800" cy="514350"/>
          </a:xfrm>
        </p:spPr>
        <p:txBody>
          <a:bodyPr/>
          <a:lstStyle>
            <a:lvl1pPr>
              <a:defRPr sz="1400">
                <a:solidFill>
                  <a:srgbClr val="5E574E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fld id="{35AF2D97-E7C2-4F09-9FC2-59D7468FFA6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934072"/>
      </p:ext>
    </p:extLst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240-216 Explo.: Prolog</a:t>
            </a: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A858B7-3695-47B5-929D-F2619F3B765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7128886"/>
      </p:ext>
    </p:extLst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78600" y="228600"/>
            <a:ext cx="2057400" cy="58293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06400" y="228600"/>
            <a:ext cx="6019800" cy="58293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240-216 Explo.: Prolog</a:t>
            </a: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1BB8FD-73BA-447E-93FA-FFF1939B8D0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1772425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SzPct val="120000"/>
              <a:buFont typeface="Arial" pitchFamily="34" charset="0"/>
              <a:buChar char="•"/>
              <a:defRPr/>
            </a:lvl1pPr>
            <a:lvl2pPr>
              <a:buClr>
                <a:srgbClr val="0070C0"/>
              </a:buClr>
              <a:buFont typeface="Tahoma" pitchFamily="34" charset="0"/>
              <a:buChar char="−"/>
              <a:defRPr/>
            </a:lvl2pPr>
            <a:lvl3pPr>
              <a:buFont typeface="Arial" pitchFamily="34" charset="0"/>
              <a:buChar char="•"/>
              <a:defRPr/>
            </a:lvl3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240-216 Explo.  Prolog</a:t>
            </a: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F1215F-6296-49DE-9408-66A42F5855C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5078453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240-216 Explo.: Prolog</a:t>
            </a: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086594-F303-425F-8F35-2346DF9F9D8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4188671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885950"/>
            <a:ext cx="4013200" cy="41719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2800" y="1885950"/>
            <a:ext cx="4013200" cy="41719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240-216 Explo.: Prolog</a:t>
            </a: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084C4E-C5DB-422A-96A5-2352F666417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3630578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240-216 Explo.: Prolog</a:t>
            </a:r>
            <a:endParaRPr 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195953-A824-47E9-A266-72528A0EB04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0223969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240-216 Explo.: Prolog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84648B-7193-4B6C-B3D4-D1A4806B003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8630979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240-216 Explo.: Prolog</a:t>
            </a:r>
            <a:endParaRPr 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48B4B0-1F96-4EBF-94A4-A40A9879A64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1210012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240-216 Explo.: Prolog</a:t>
            </a: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EC21A2-F9F7-4F0A-8047-912F1C6A607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0057127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240-216 Explo.: Prolog</a:t>
            </a: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462F0D-BA2C-4C91-8DF0-6BEF9D3A542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7918777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06400" y="228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885950"/>
            <a:ext cx="8178800" cy="4171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04800" y="6248400"/>
            <a:ext cx="44831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50000"/>
              </a:spcBef>
              <a:defRPr sz="1400">
                <a:solidFill>
                  <a:schemeClr val="bg2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 smtClean="0"/>
              <a:t>240-216 Explo.: Prolog</a:t>
            </a:r>
            <a:endParaRPr lang="en-US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104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50000"/>
              </a:spcBef>
              <a:defRPr sz="1400">
                <a:solidFill>
                  <a:schemeClr val="bg2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9C472647-9D5E-43E9-811D-28B9298CC4F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1030" name="Picture 7" descr="paint"/>
          <p:cNvPicPr>
            <a:picLocks noChangeAspect="1" noChangeArrowheads="1"/>
          </p:cNvPicPr>
          <p:nvPr/>
        </p:nvPicPr>
        <p:blipFill>
          <a:blip r:embed="rId13">
            <a:clrChange>
              <a:clrFrom>
                <a:srgbClr val="C0C0C0"/>
              </a:clrFrom>
              <a:clrTo>
                <a:srgbClr val="C0C0C0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1371600"/>
            <a:ext cx="8229600" cy="384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42" r:id="rId1"/>
    <p:sldLayoutId id="2147483743" r:id="rId2"/>
    <p:sldLayoutId id="2147483744" r:id="rId3"/>
    <p:sldLayoutId id="2147483745" r:id="rId4"/>
    <p:sldLayoutId id="2147483746" r:id="rId5"/>
    <p:sldLayoutId id="2147483747" r:id="rId6"/>
    <p:sldLayoutId id="2147483748" r:id="rId7"/>
    <p:sldLayoutId id="2147483749" r:id="rId8"/>
    <p:sldLayoutId id="2147483750" r:id="rId9"/>
    <p:sldLayoutId id="2147483751" r:id="rId10"/>
    <p:sldLayoutId id="2147483752" r:id="rId11"/>
  </p:sldLayoutIdLst>
  <p:transition/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Arial Black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Arial Black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Arial Black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Arial Black" pitchFamily="34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Arial Black" pitchFamily="34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Arial Black" pitchFamily="34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Arial Black" pitchFamily="34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Arial Black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Ø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Char char="•"/>
        <a:defRPr kumimoji="1"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kumimoji="1"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kumimoji="1"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kumimoji="1"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kumimoji="1"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kumimoji="1"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kumimoji="1"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kumimoji="1"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Footer Placeholder 3"/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r>
              <a:rPr lang="en-US" sz="1400" smtClean="0">
                <a:solidFill>
                  <a:schemeClr val="bg2"/>
                </a:solidFill>
                <a:latin typeface="Arial" pitchFamily="34" charset="0"/>
              </a:rPr>
              <a:t>240-216 Explo.: Prolog</a:t>
            </a:r>
          </a:p>
        </p:txBody>
      </p:sp>
      <p:sp>
        <p:nvSpPr>
          <p:cNvPr id="13315" name="Slide Number Placeholder 4"/>
          <p:cNvSpPr>
            <a:spLocks noGrp="1"/>
          </p:cNvSpPr>
          <p:nvPr>
            <p:ph type="sldNum" sz="quarter" idx="11"/>
          </p:nvPr>
        </p:nvSpPr>
        <p:spPr>
          <a:xfrm>
            <a:off x="7059488" y="6248400"/>
            <a:ext cx="1905000" cy="4572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fld id="{F432738F-D6C5-4B40-BB16-DD945E0AA709}" type="slidenum">
              <a:rPr lang="en-US" sz="1400" smtClean="0">
                <a:solidFill>
                  <a:schemeClr val="bg2"/>
                </a:solidFill>
                <a:latin typeface="Arial" pitchFamily="34" charset="0"/>
              </a:rPr>
              <a:pPr/>
              <a:t>1</a:t>
            </a:fld>
            <a:endParaRPr lang="en-US" sz="1400" smtClean="0">
              <a:solidFill>
                <a:schemeClr val="bg2"/>
              </a:solidFill>
              <a:latin typeface="Arial" pitchFamily="34" charset="0"/>
            </a:endParaRPr>
          </a:p>
        </p:txBody>
      </p:sp>
      <p:sp>
        <p:nvSpPr>
          <p:cNvPr id="13316" name="AutoShape 2"/>
          <p:cNvSpPr>
            <a:spLocks noChangeArrowheads="1"/>
          </p:cNvSpPr>
          <p:nvPr/>
        </p:nvSpPr>
        <p:spPr bwMode="auto">
          <a:xfrm>
            <a:off x="6343413" y="1944688"/>
            <a:ext cx="2800587" cy="2348408"/>
          </a:xfrm>
          <a:prstGeom prst="irregularSeal2">
            <a:avLst/>
          </a:prstGeom>
          <a:ln>
            <a:headEnd/>
            <a:tailEnd/>
          </a:ln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wrap="none" anchor="ctr"/>
          <a:lstStyle/>
          <a:p>
            <a:endParaRPr lang="th-TH" sz="4800"/>
          </a:p>
        </p:txBody>
      </p:sp>
      <p:sp>
        <p:nvSpPr>
          <p:cNvPr id="13317" name="Rectangle 3"/>
          <p:cNvSpPr>
            <a:spLocks noGrp="1" noChangeArrowheads="1"/>
          </p:cNvSpPr>
          <p:nvPr>
            <p:ph type="title"/>
          </p:nvPr>
        </p:nvSpPr>
        <p:spPr>
          <a:xfrm>
            <a:off x="832048" y="116632"/>
            <a:ext cx="7473752" cy="1143000"/>
          </a:xfrm>
          <a:noFill/>
        </p:spPr>
        <p:txBody>
          <a:bodyPr lIns="90488" tIns="44450" rIns="90488" bIns="44450" anchor="ctr"/>
          <a:lstStyle/>
          <a:p>
            <a:r>
              <a:rPr lang="en-US" sz="3600" smtClean="0"/>
              <a:t>240-216 Explo. CoE Tech.</a:t>
            </a:r>
            <a:endParaRPr lang="th-TH" smtClean="0"/>
          </a:p>
        </p:txBody>
      </p:sp>
      <p:sp>
        <p:nvSpPr>
          <p:cNvPr id="13318" name="Rectangle 4"/>
          <p:cNvSpPr>
            <a:spLocks noChangeArrowheads="1"/>
          </p:cNvSpPr>
          <p:nvPr/>
        </p:nvSpPr>
        <p:spPr bwMode="auto">
          <a:xfrm>
            <a:off x="914400" y="990600"/>
            <a:ext cx="6334125" cy="515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/>
          <a:p>
            <a:pPr>
              <a:spcBef>
                <a:spcPct val="50000"/>
              </a:spcBef>
            </a:pPr>
            <a:r>
              <a:rPr lang="th-TH" sz="2800" smtClean="0"/>
              <a:t>Semester </a:t>
            </a:r>
            <a:r>
              <a:rPr lang="en-US" sz="2800" smtClean="0"/>
              <a:t>1</a:t>
            </a:r>
            <a:r>
              <a:rPr lang="th-TH" sz="2800" smtClean="0"/>
              <a:t>, 20</a:t>
            </a:r>
            <a:r>
              <a:rPr lang="en-US" sz="2800" smtClean="0">
                <a:cs typeface="Tahoma" pitchFamily="34" charset="0"/>
              </a:rPr>
              <a:t>25</a:t>
            </a:r>
            <a:r>
              <a:rPr lang="th-TH" sz="2800" smtClean="0"/>
              <a:t>-20</a:t>
            </a:r>
            <a:r>
              <a:rPr lang="en-US" sz="2800" smtClean="0"/>
              <a:t>26</a:t>
            </a:r>
            <a:endParaRPr lang="th-TH" sz="2800"/>
          </a:p>
        </p:txBody>
      </p:sp>
      <p:sp>
        <p:nvSpPr>
          <p:cNvPr id="13319" name="Rectangle 5"/>
          <p:cNvSpPr>
            <a:spLocks noChangeArrowheads="1"/>
          </p:cNvSpPr>
          <p:nvPr/>
        </p:nvSpPr>
        <p:spPr bwMode="auto">
          <a:xfrm>
            <a:off x="1043608" y="4206875"/>
            <a:ext cx="7324725" cy="15670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/>
          <a:p>
            <a:pPr>
              <a:spcBef>
                <a:spcPct val="50000"/>
              </a:spcBef>
            </a:pPr>
            <a:r>
              <a:rPr lang="th-TH" sz="2400"/>
              <a:t>Who I am:	</a:t>
            </a:r>
            <a:br>
              <a:rPr lang="th-TH" sz="2400"/>
            </a:br>
            <a:r>
              <a:rPr lang="th-TH" sz="2400"/>
              <a:t>	</a:t>
            </a:r>
            <a:r>
              <a:rPr lang="th-TH" sz="2400" b="1" i="1">
                <a:solidFill>
                  <a:srgbClr val="0070C0"/>
                </a:solidFill>
              </a:rPr>
              <a:t>Andrew Davison</a:t>
            </a:r>
            <a:r>
              <a:rPr lang="th-TH" sz="2400"/>
              <a:t/>
            </a:r>
            <a:br>
              <a:rPr lang="th-TH" sz="2400"/>
            </a:br>
            <a:r>
              <a:rPr lang="th-TH" sz="2400"/>
              <a:t>	</a:t>
            </a:r>
            <a:r>
              <a:rPr lang="en-US" sz="2400" smtClean="0"/>
              <a:t>Room 212</a:t>
            </a:r>
            <a:r>
              <a:rPr lang="th-TH" sz="2400"/>
              <a:t/>
            </a:r>
            <a:br>
              <a:rPr lang="th-TH" sz="2400"/>
            </a:br>
            <a:r>
              <a:rPr lang="th-TH" sz="2400">
                <a:latin typeface="Times New Roman" pitchFamily="18" charset="0"/>
              </a:rPr>
              <a:t>	</a:t>
            </a:r>
            <a:r>
              <a:rPr lang="th-TH" sz="2400" smtClean="0">
                <a:latin typeface="Courier New" pitchFamily="49" charset="0"/>
              </a:rPr>
              <a:t>ad@coe.psu.ac.th</a:t>
            </a:r>
            <a:endParaRPr lang="th-TH" sz="2400">
              <a:latin typeface="Times New Roman" pitchFamily="18" charset="0"/>
            </a:endParaRPr>
          </a:p>
        </p:txBody>
      </p:sp>
      <p:sp>
        <p:nvSpPr>
          <p:cNvPr id="13320" name="Rectangle 6"/>
          <p:cNvSpPr>
            <a:spLocks noChangeArrowheads="1"/>
          </p:cNvSpPr>
          <p:nvPr/>
        </p:nvSpPr>
        <p:spPr bwMode="auto">
          <a:xfrm>
            <a:off x="2987824" y="2814637"/>
            <a:ext cx="2928938" cy="771525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lIns="90488" tIns="44450" rIns="90488" bIns="44450">
            <a:spAutoFit/>
          </a:bodyPr>
          <a:lstStyle/>
          <a:p>
            <a:pPr algn="ctr"/>
            <a:r>
              <a:rPr lang="th-TH" sz="4400" b="1" smtClean="0">
                <a:solidFill>
                  <a:srgbClr val="0070C0"/>
                </a:solidFill>
                <a:latin typeface="Times New Roman" pitchFamily="18" charset="0"/>
              </a:rPr>
              <a:t>Prolog</a:t>
            </a:r>
            <a:endParaRPr lang="th-TH" sz="4400">
              <a:solidFill>
                <a:srgbClr val="0070C0"/>
              </a:solidFill>
              <a:latin typeface="Times New Roman" pitchFamily="18" charset="0"/>
            </a:endParaRPr>
          </a:p>
        </p:txBody>
      </p:sp>
      <p:sp>
        <p:nvSpPr>
          <p:cNvPr id="13321" name="Text Box 7"/>
          <p:cNvSpPr txBox="1">
            <a:spLocks noChangeArrowheads="1"/>
          </p:cNvSpPr>
          <p:nvPr/>
        </p:nvSpPr>
        <p:spPr bwMode="auto">
          <a:xfrm>
            <a:off x="6732240" y="2723345"/>
            <a:ext cx="1832553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r>
              <a:rPr lang="th-TH" sz="2800">
                <a:solidFill>
                  <a:srgbClr val="000000"/>
                </a:solidFill>
              </a:rPr>
              <a:t>Please ask</a:t>
            </a:r>
          </a:p>
          <a:p>
            <a:r>
              <a:rPr lang="th-TH" sz="2800">
                <a:solidFill>
                  <a:srgbClr val="000000"/>
                </a:solidFill>
              </a:rPr>
              <a:t>questions</a:t>
            </a:r>
            <a:endParaRPr lang="th-TH" sz="2800">
              <a:solidFill>
                <a:schemeClr val="hlink"/>
              </a:solidFill>
            </a:endParaRPr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Executing a Query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smtClean="0">
                <a:solidFill>
                  <a:srgbClr val="0070C0"/>
                </a:solidFill>
              </a:rPr>
              <a:t>Match</a:t>
            </a:r>
            <a:r>
              <a:rPr lang="en-US" smtClean="0">
                <a:solidFill>
                  <a:srgbClr val="0070C0"/>
                </a:solidFill>
              </a:rPr>
              <a:t> </a:t>
            </a:r>
            <a:r>
              <a:rPr lang="en-US" smtClean="0"/>
              <a:t>the query against a fact.</a:t>
            </a:r>
          </a:p>
          <a:p>
            <a:endParaRPr lang="en-US" smtClean="0"/>
          </a:p>
          <a:p>
            <a:r>
              <a:rPr lang="en-US" smtClean="0"/>
              <a:t>Prolog tries each fact in top-down order, until one matches, or it runs out of facts.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240-216 Explo.: Prolog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B7F1215F-6296-49DE-9408-66A42F5855CD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3059832" y="4407495"/>
            <a:ext cx="3979872" cy="46166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2400" smtClean="0"/>
              <a:t>?- parentOf(margaret, kent)</a:t>
            </a:r>
            <a:endParaRPr lang="en-US" sz="2400"/>
          </a:p>
        </p:txBody>
      </p:sp>
      <p:sp>
        <p:nvSpPr>
          <p:cNvPr id="7" name="TextBox 6"/>
          <p:cNvSpPr txBox="1"/>
          <p:nvPr/>
        </p:nvSpPr>
        <p:spPr>
          <a:xfrm>
            <a:off x="3429478" y="5919663"/>
            <a:ext cx="3718582" cy="46166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2400" smtClean="0"/>
              <a:t>parentOf(margaret, kent).</a:t>
            </a:r>
            <a:endParaRPr lang="en-US" sz="2400"/>
          </a:p>
        </p:txBody>
      </p:sp>
      <p:cxnSp>
        <p:nvCxnSpPr>
          <p:cNvPr id="8" name="Straight Connector 7"/>
          <p:cNvCxnSpPr/>
          <p:nvPr/>
        </p:nvCxnSpPr>
        <p:spPr bwMode="auto">
          <a:xfrm>
            <a:off x="6444208" y="4941168"/>
            <a:ext cx="0" cy="978495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9" name="Straight Connector 8"/>
          <p:cNvCxnSpPr/>
          <p:nvPr/>
        </p:nvCxnSpPr>
        <p:spPr bwMode="auto">
          <a:xfrm>
            <a:off x="5292080" y="4941168"/>
            <a:ext cx="0" cy="93610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0" name="Straight Connector 9"/>
          <p:cNvCxnSpPr/>
          <p:nvPr/>
        </p:nvCxnSpPr>
        <p:spPr bwMode="auto">
          <a:xfrm>
            <a:off x="3923928" y="4941168"/>
            <a:ext cx="216024" cy="93610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1815423349"/>
      </p:ext>
    </p:extLst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fld id="{234DDF9F-9E09-492C-BC11-F264BB307DA0}" type="slidenum">
              <a:rPr lang="en-US" sz="1400" smtClean="0">
                <a:solidFill>
                  <a:schemeClr val="bg2"/>
                </a:solidFill>
                <a:latin typeface="Arial" pitchFamily="34" charset="0"/>
              </a:rPr>
              <a:pPr/>
              <a:t>11</a:t>
            </a:fld>
            <a:endParaRPr lang="en-US" sz="1400" smtClean="0">
              <a:solidFill>
                <a:schemeClr val="bg2"/>
              </a:solidFill>
              <a:latin typeface="Arial" pitchFamily="34" charset="0"/>
            </a:endParaRPr>
          </a:p>
        </p:txBody>
      </p:sp>
      <p:sp>
        <p:nvSpPr>
          <p:cNvPr id="26627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152400"/>
            <a:ext cx="7772400" cy="1104900"/>
          </a:xfrm>
        </p:spPr>
        <p:txBody>
          <a:bodyPr/>
          <a:lstStyle/>
          <a:p>
            <a:r>
              <a:rPr lang="en-US" smtClean="0"/>
              <a:t>3.2. Queries With Variables</a:t>
            </a:r>
          </a:p>
        </p:txBody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0" y="1752600"/>
            <a:ext cx="7772400" cy="4700736"/>
          </a:xfrm>
        </p:spPr>
        <p:txBody>
          <a:bodyPr/>
          <a:lstStyle/>
          <a:p>
            <a:pPr lvl="1">
              <a:lnSpc>
                <a:spcPct val="90000"/>
              </a:lnSpc>
              <a:buFont typeface="Tahoma" pitchFamily="34" charset="0"/>
              <a:buNone/>
            </a:pPr>
            <a:r>
              <a:rPr lang="en-US" smtClean="0"/>
              <a:t>?- parentOf(P, jean), writeln(P).</a:t>
            </a:r>
          </a:p>
          <a:p>
            <a:pPr lvl="1">
              <a:lnSpc>
                <a:spcPct val="90000"/>
              </a:lnSpc>
              <a:buFont typeface="Tahoma" pitchFamily="34" charset="0"/>
              <a:buNone/>
            </a:pPr>
            <a:r>
              <a:rPr lang="en-US" b="1" smtClean="0">
                <a:solidFill>
                  <a:srgbClr val="0070C0"/>
                </a:solidFill>
              </a:rPr>
              <a:t>herbert</a:t>
            </a:r>
            <a:r>
              <a:rPr lang="en-US" smtClean="0"/>
              <a:t/>
            </a:r>
            <a:br>
              <a:rPr lang="en-US" smtClean="0"/>
            </a:br>
            <a:r>
              <a:rPr lang="en-US" smtClean="0"/>
              <a:t>Yes</a:t>
            </a:r>
          </a:p>
          <a:p>
            <a:pPr lvl="1">
              <a:lnSpc>
                <a:spcPct val="90000"/>
              </a:lnSpc>
              <a:buFont typeface="Tahoma" pitchFamily="34" charset="0"/>
              <a:buNone/>
            </a:pPr>
            <a:endParaRPr lang="en-US" smtClean="0"/>
          </a:p>
          <a:p>
            <a:pPr lvl="1">
              <a:lnSpc>
                <a:spcPct val="90000"/>
              </a:lnSpc>
              <a:buFont typeface="Tahoma" pitchFamily="34" charset="0"/>
              <a:buNone/>
            </a:pPr>
            <a:r>
              <a:rPr lang="en-US" smtClean="0"/>
              <a:t>?- parentOf(P, esther), writeln(P).</a:t>
            </a:r>
          </a:p>
          <a:p>
            <a:pPr lvl="1">
              <a:lnSpc>
                <a:spcPct val="90000"/>
              </a:lnSpc>
              <a:buFont typeface="Tahoma" pitchFamily="34" charset="0"/>
              <a:buNone/>
            </a:pPr>
            <a:r>
              <a:rPr lang="en-US" smtClean="0"/>
              <a:t>No</a:t>
            </a:r>
            <a:endParaRPr lang="en-US"/>
          </a:p>
          <a:p>
            <a:pPr lvl="1">
              <a:lnSpc>
                <a:spcPct val="90000"/>
              </a:lnSpc>
              <a:buFont typeface="Tahoma" pitchFamily="34" charset="0"/>
              <a:buNone/>
            </a:pPr>
            <a:endParaRPr lang="en-US" smtClean="0"/>
          </a:p>
          <a:p>
            <a:pPr lvl="1">
              <a:lnSpc>
                <a:spcPct val="90000"/>
              </a:lnSpc>
              <a:buFont typeface="Tahoma" pitchFamily="34" charset="0"/>
              <a:buNone/>
            </a:pPr>
            <a:r>
              <a:rPr lang="en-US" smtClean="0"/>
              <a:t>?- livesAt(margaret, No, Addr),</a:t>
            </a:r>
            <a:br>
              <a:rPr lang="en-US" smtClean="0"/>
            </a:br>
            <a:r>
              <a:rPr lang="en-US" smtClean="0"/>
              <a:t> writeln(No), writeln(Addr).</a:t>
            </a:r>
          </a:p>
        </p:txBody>
      </p:sp>
      <p:sp>
        <p:nvSpPr>
          <p:cNvPr id="26629" name="Footer Placeholder 3"/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r>
              <a:rPr lang="en-US" sz="1400" smtClean="0">
                <a:solidFill>
                  <a:schemeClr val="bg2"/>
                </a:solidFill>
                <a:latin typeface="Arial" pitchFamily="34" charset="0"/>
              </a:rPr>
              <a:t>240-216 Explo.: Prolog</a:t>
            </a:r>
          </a:p>
        </p:txBody>
      </p:sp>
      <p:sp>
        <p:nvSpPr>
          <p:cNvPr id="6" name="Text Box 5"/>
          <p:cNvSpPr txBox="1">
            <a:spLocks noChangeArrowheads="1"/>
          </p:cNvSpPr>
          <p:nvPr/>
        </p:nvSpPr>
        <p:spPr bwMode="auto">
          <a:xfrm>
            <a:off x="4716016" y="2564904"/>
            <a:ext cx="2775119" cy="461665"/>
          </a:xfrm>
          <a:prstGeom prst="rect">
            <a:avLst/>
          </a:prstGeom>
          <a:ln>
            <a:headEnd/>
            <a:tailEnd/>
          </a:ln>
          <a:ex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none">
            <a:spAutoFit/>
          </a:bodyPr>
          <a:lstStyle>
            <a:lvl1pPr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r>
              <a:rPr lang="th-TH" sz="2400" smtClean="0"/>
              <a:t>the ','</a:t>
            </a:r>
            <a:r>
              <a:rPr lang="en-US" sz="2400" smtClean="0"/>
              <a:t> means "and"</a:t>
            </a:r>
            <a:endParaRPr lang="th-TH" sz="2400"/>
          </a:p>
        </p:txBody>
      </p:sp>
      <p:cxnSp>
        <p:nvCxnSpPr>
          <p:cNvPr id="3" name="Straight Arrow Connector 2"/>
          <p:cNvCxnSpPr/>
          <p:nvPr/>
        </p:nvCxnSpPr>
        <p:spPr bwMode="auto">
          <a:xfrm flipH="1" flipV="1">
            <a:off x="4572000" y="2276872"/>
            <a:ext cx="360040" cy="288032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Executing a Query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85950"/>
            <a:ext cx="8178800" cy="1687066"/>
          </a:xfrm>
        </p:spPr>
        <p:txBody>
          <a:bodyPr/>
          <a:lstStyle/>
          <a:p>
            <a:r>
              <a:rPr lang="en-US" smtClean="0"/>
              <a:t>Match query (e.g. ?- parentOf(P, jean)) </a:t>
            </a:r>
            <a:br>
              <a:rPr lang="en-US" smtClean="0"/>
            </a:br>
            <a:r>
              <a:rPr lang="en-US" smtClean="0"/>
              <a:t>against a fact</a:t>
            </a:r>
          </a:p>
          <a:p>
            <a:pPr lvl="1"/>
            <a:r>
              <a:rPr lang="en-US" smtClean="0"/>
              <a:t>also match (</a:t>
            </a:r>
            <a:r>
              <a:rPr lang="en-US" b="1" smtClean="0">
                <a:solidFill>
                  <a:srgbClr val="0070C0"/>
                </a:solidFill>
              </a:rPr>
              <a:t>unify</a:t>
            </a:r>
            <a:r>
              <a:rPr lang="en-US" smtClean="0"/>
              <a:t>, bind) the variables </a:t>
            </a:r>
          </a:p>
          <a:p>
            <a:pPr marL="457200" lvl="1" indent="0">
              <a:buNone/>
            </a:pPr>
            <a:endParaRPr lang="en-US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240-216 Explo.: Prolog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B7F1215F-6296-49DE-9408-66A42F5855CD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3347864" y="3933056"/>
            <a:ext cx="2867067" cy="46166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2400" smtClean="0"/>
              <a:t>?- parentOf(P, jean)</a:t>
            </a:r>
            <a:endParaRPr lang="en-US" sz="2400"/>
          </a:p>
        </p:txBody>
      </p:sp>
      <p:sp>
        <p:nvSpPr>
          <p:cNvPr id="7" name="TextBox 6"/>
          <p:cNvSpPr txBox="1"/>
          <p:nvPr/>
        </p:nvSpPr>
        <p:spPr>
          <a:xfrm>
            <a:off x="3717510" y="5487615"/>
            <a:ext cx="3467744" cy="46166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2400" smtClean="0"/>
              <a:t>parentOf(herbert, jean).</a:t>
            </a:r>
            <a:endParaRPr lang="en-US" sz="2400"/>
          </a:p>
        </p:txBody>
      </p:sp>
      <p:cxnSp>
        <p:nvCxnSpPr>
          <p:cNvPr id="9" name="Straight Connector 8"/>
          <p:cNvCxnSpPr/>
          <p:nvPr/>
        </p:nvCxnSpPr>
        <p:spPr bwMode="auto">
          <a:xfrm>
            <a:off x="5868144" y="4509120"/>
            <a:ext cx="576064" cy="93610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1" name="Straight Connector 10"/>
          <p:cNvCxnSpPr/>
          <p:nvPr/>
        </p:nvCxnSpPr>
        <p:spPr bwMode="auto">
          <a:xfrm>
            <a:off x="5220072" y="4509120"/>
            <a:ext cx="360040" cy="93610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3" name="Straight Connector 12"/>
          <p:cNvCxnSpPr/>
          <p:nvPr/>
        </p:nvCxnSpPr>
        <p:spPr bwMode="auto">
          <a:xfrm>
            <a:off x="4211960" y="4509120"/>
            <a:ext cx="216024" cy="93610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6" name="TextBox 15"/>
          <p:cNvSpPr txBox="1"/>
          <p:nvPr/>
        </p:nvSpPr>
        <p:spPr>
          <a:xfrm>
            <a:off x="6660232" y="4394721"/>
            <a:ext cx="176041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smtClean="0"/>
              <a:t>P = herbert</a:t>
            </a:r>
            <a:endParaRPr lang="en-US" sz="2400"/>
          </a:p>
        </p:txBody>
      </p:sp>
      <p:cxnSp>
        <p:nvCxnSpPr>
          <p:cNvPr id="18" name="Straight Arrow Connector 17"/>
          <p:cNvCxnSpPr>
            <a:stCxn id="16" idx="1"/>
          </p:cNvCxnSpPr>
          <p:nvPr/>
        </p:nvCxnSpPr>
        <p:spPr bwMode="auto">
          <a:xfrm flipH="1">
            <a:off x="5404895" y="4625554"/>
            <a:ext cx="1255337" cy="351618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1160738859"/>
      </p:ext>
    </p:extLst>
  </p:cSld>
  <p:clrMapOvr>
    <a:masterClrMapping/>
  </p:clrMapOvr>
  <p:transition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fld id="{87C81109-569D-4FE0-8963-93EC53D2700E}" type="slidenum">
              <a:rPr lang="en-US" sz="1400" smtClean="0">
                <a:solidFill>
                  <a:schemeClr val="bg2"/>
                </a:solidFill>
                <a:latin typeface="Arial" pitchFamily="34" charset="0"/>
              </a:rPr>
              <a:pPr/>
              <a:t>13</a:t>
            </a:fld>
            <a:endParaRPr lang="en-US" sz="1400" smtClean="0">
              <a:solidFill>
                <a:schemeClr val="bg2"/>
              </a:solidFill>
              <a:latin typeface="Arial" pitchFamily="34" charset="0"/>
            </a:endParaRPr>
          </a:p>
        </p:txBody>
      </p:sp>
      <p:sp>
        <p:nvSpPr>
          <p:cNvPr id="2867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3.3. Conjunctions</a:t>
            </a:r>
          </a:p>
        </p:txBody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4314825"/>
            <a:ext cx="8178800" cy="2085975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mtClean="0"/>
              <a:t>A conjunction is a </a:t>
            </a:r>
            <a:r>
              <a:rPr lang="en-US" b="1" smtClean="0">
                <a:solidFill>
                  <a:srgbClr val="0070C0"/>
                </a:solidFill>
              </a:rPr>
              <a:t>series of queries</a:t>
            </a:r>
            <a:r>
              <a:rPr lang="en-US" smtClean="0"/>
              <a:t>.</a:t>
            </a:r>
          </a:p>
          <a:p>
            <a:pPr>
              <a:lnSpc>
                <a:spcPct val="90000"/>
              </a:lnSpc>
            </a:pPr>
            <a:r>
              <a:rPr lang="en-US" smtClean="0"/>
              <a:t>Prolog works left to right, trying to match each query. </a:t>
            </a:r>
          </a:p>
        </p:txBody>
      </p:sp>
      <p:sp>
        <p:nvSpPr>
          <p:cNvPr id="28677" name="Text Box 4"/>
          <p:cNvSpPr txBox="1">
            <a:spLocks noChangeArrowheads="1"/>
          </p:cNvSpPr>
          <p:nvPr/>
        </p:nvSpPr>
        <p:spPr bwMode="auto">
          <a:xfrm>
            <a:off x="467544" y="1882775"/>
            <a:ext cx="8066856" cy="1754326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th-TH" sz="2400" b="1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?- </a:t>
            </a:r>
            <a:r>
              <a:rPr lang="en-US" sz="2400" b="1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parentOf</a:t>
            </a:r>
            <a:r>
              <a:rPr lang="th-TH" sz="2400" b="1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(margaret,X</a:t>
            </a:r>
            <a:r>
              <a:rPr lang="th-TH" sz="2400" b="1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), </a:t>
            </a:r>
            <a:r>
              <a:rPr lang="en-US" sz="2400" b="1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parentOf</a:t>
            </a:r>
            <a:r>
              <a:rPr lang="th-TH" sz="2400" b="1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(X,holly</a:t>
            </a:r>
            <a:r>
              <a:rPr lang="th-TH" sz="2400" b="1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), </a:t>
            </a:r>
            <a:br>
              <a:rPr lang="th-TH" sz="2400" b="1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</a:br>
            <a:r>
              <a:rPr lang="th-TH" sz="2400" b="1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   </a:t>
            </a:r>
            <a:r>
              <a:rPr lang="th-TH" sz="2400" b="1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write</a:t>
            </a:r>
            <a:r>
              <a:rPr lang="en-US" sz="2400" b="1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ln</a:t>
            </a:r>
            <a:r>
              <a:rPr lang="th-TH" sz="2400" b="1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(X).</a:t>
            </a:r>
            <a:endParaRPr lang="th-TH" sz="2400" b="1">
              <a:solidFill>
                <a:srgbClr val="000000"/>
              </a:solidFill>
              <a:latin typeface="Courier New" pitchFamily="49" charset="0"/>
              <a:cs typeface="Courier New" pitchFamily="49" charset="0"/>
            </a:endParaRPr>
          </a:p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kim</a:t>
            </a:r>
            <a:r>
              <a:rPr lang="en-US" sz="2400" b="1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 </a:t>
            </a:r>
            <a:br>
              <a:rPr lang="en-US" sz="2400" b="1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</a:br>
            <a:r>
              <a:rPr lang="en-US" sz="2400" b="1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Yes</a:t>
            </a:r>
          </a:p>
        </p:txBody>
      </p:sp>
      <p:sp>
        <p:nvSpPr>
          <p:cNvPr id="28678" name="Text Box 5"/>
          <p:cNvSpPr txBox="1">
            <a:spLocks noChangeArrowheads="1"/>
          </p:cNvSpPr>
          <p:nvPr/>
        </p:nvSpPr>
        <p:spPr bwMode="auto">
          <a:xfrm>
            <a:off x="5715000" y="609600"/>
            <a:ext cx="2775119" cy="461665"/>
          </a:xfrm>
          <a:prstGeom prst="rect">
            <a:avLst/>
          </a:prstGeom>
          <a:ln>
            <a:headEnd/>
            <a:tailEnd/>
          </a:ln>
          <a:ex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none">
            <a:spAutoFit/>
          </a:bodyPr>
          <a:lstStyle>
            <a:lvl1pPr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r>
              <a:rPr lang="th-TH" sz="2400" smtClean="0"/>
              <a:t>the ','</a:t>
            </a:r>
            <a:r>
              <a:rPr lang="en-US" sz="2400" smtClean="0"/>
              <a:t> means "and"</a:t>
            </a:r>
            <a:endParaRPr lang="th-TH" sz="2400"/>
          </a:p>
        </p:txBody>
      </p:sp>
      <p:sp>
        <p:nvSpPr>
          <p:cNvPr id="28679" name="Line 6"/>
          <p:cNvSpPr>
            <a:spLocks noChangeShapeType="1"/>
          </p:cNvSpPr>
          <p:nvPr/>
        </p:nvSpPr>
        <p:spPr bwMode="auto">
          <a:xfrm flipH="1">
            <a:off x="4800600" y="901700"/>
            <a:ext cx="930275" cy="11557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80" name="Footer Placeholder 3"/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r>
              <a:rPr lang="en-US" sz="1400" smtClean="0">
                <a:solidFill>
                  <a:schemeClr val="bg2"/>
                </a:solidFill>
                <a:latin typeface="Arial" pitchFamily="34" charset="0"/>
              </a:rPr>
              <a:t>240-216 Explo.: Prolog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As Prolog executes the queries in a conjunction, it remembers variable matches (bindings).</a:t>
            </a:r>
          </a:p>
          <a:p>
            <a:pPr lvl="1"/>
            <a:r>
              <a:rPr lang="en-US" smtClean="0"/>
              <a:t>e.g. the first query sets X = kim</a:t>
            </a:r>
          </a:p>
          <a:p>
            <a:pPr lvl="1"/>
            <a:r>
              <a:rPr lang="en-US" smtClean="0"/>
              <a:t>this value for X is passed to the second query in the conjunction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240-216 Explo.: Prolog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B7F1215F-6296-49DE-9408-66A42F5855CD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0444288"/>
      </p:ext>
    </p:extLst>
  </p:cSld>
  <p:clrMapOvr>
    <a:masterClrMapping/>
  </p:clrMapOvr>
  <p:transition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692696"/>
            <a:ext cx="5362026" cy="60369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9698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fld id="{A99D2300-2B05-4B4F-AC60-8F40DE0E0A16}" type="slidenum">
              <a:rPr lang="en-US" sz="1400" smtClean="0">
                <a:solidFill>
                  <a:schemeClr val="bg2"/>
                </a:solidFill>
                <a:latin typeface="Arial" pitchFamily="34" charset="0"/>
              </a:rPr>
              <a:pPr/>
              <a:t>15</a:t>
            </a:fld>
            <a:endParaRPr lang="en-US" sz="1400" smtClean="0">
              <a:solidFill>
                <a:schemeClr val="bg2"/>
              </a:solidFill>
              <a:latin typeface="Arial" pitchFamily="34" charset="0"/>
            </a:endParaRPr>
          </a:p>
        </p:txBody>
      </p:sp>
      <p:sp>
        <p:nvSpPr>
          <p:cNvPr id="29699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76200"/>
            <a:ext cx="7772400" cy="1104900"/>
          </a:xfrm>
        </p:spPr>
        <p:txBody>
          <a:bodyPr/>
          <a:lstStyle/>
          <a:p>
            <a:r>
              <a:rPr lang="en-US" smtClean="0"/>
              <a:t>3.4. Multiple Solutions</a:t>
            </a:r>
          </a:p>
        </p:txBody>
      </p:sp>
      <p:sp>
        <p:nvSpPr>
          <p:cNvPr id="29700" name="Text Box 5"/>
          <p:cNvSpPr txBox="1">
            <a:spLocks noChangeArrowheads="1"/>
          </p:cNvSpPr>
          <p:nvPr/>
        </p:nvSpPr>
        <p:spPr bwMode="auto">
          <a:xfrm>
            <a:off x="6705600" y="4543425"/>
            <a:ext cx="2217738" cy="191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r>
              <a:rPr lang="th-TH" sz="2400"/>
              <a:t>the user types</a:t>
            </a:r>
          </a:p>
          <a:p>
            <a:r>
              <a:rPr lang="th-TH" sz="2400"/>
              <a:t>'F8' to make</a:t>
            </a:r>
          </a:p>
          <a:p>
            <a:r>
              <a:rPr lang="th-TH" sz="2400"/>
              <a:t>SB Prolog look </a:t>
            </a:r>
          </a:p>
          <a:p>
            <a:r>
              <a:rPr lang="th-TH" sz="2400"/>
              <a:t>for another </a:t>
            </a:r>
          </a:p>
          <a:p>
            <a:r>
              <a:rPr lang="th-TH" sz="2400"/>
              <a:t>answer</a:t>
            </a:r>
          </a:p>
        </p:txBody>
      </p:sp>
      <p:sp>
        <p:nvSpPr>
          <p:cNvPr id="29702" name="Line 6"/>
          <p:cNvSpPr>
            <a:spLocks noChangeShapeType="1"/>
          </p:cNvSpPr>
          <p:nvPr/>
        </p:nvSpPr>
        <p:spPr bwMode="auto">
          <a:xfrm flipH="1">
            <a:off x="838200" y="4911725"/>
            <a:ext cx="5883275" cy="65087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03" name="Line 7"/>
          <p:cNvSpPr>
            <a:spLocks noChangeShapeType="1"/>
          </p:cNvSpPr>
          <p:nvPr/>
        </p:nvSpPr>
        <p:spPr bwMode="auto">
          <a:xfrm flipH="1">
            <a:off x="838200" y="5000625"/>
            <a:ext cx="5867400" cy="86677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" name="Rounded Rectangle 1"/>
          <p:cNvSpPr/>
          <p:nvPr/>
        </p:nvSpPr>
        <p:spPr bwMode="auto">
          <a:xfrm>
            <a:off x="107504" y="2492896"/>
            <a:ext cx="4032448" cy="288032"/>
          </a:xfrm>
          <a:prstGeom prst="roundRect">
            <a:avLst/>
          </a:prstGeom>
          <a:noFill/>
          <a:ln w="38100" cap="flat" cmpd="sng" algn="ctr">
            <a:solidFill>
              <a:srgbClr val="FFC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  <p:sp>
        <p:nvSpPr>
          <p:cNvPr id="9" name="Text Box 5"/>
          <p:cNvSpPr txBox="1">
            <a:spLocks noChangeArrowheads="1"/>
          </p:cNvSpPr>
          <p:nvPr/>
        </p:nvSpPr>
        <p:spPr bwMode="auto">
          <a:xfrm>
            <a:off x="5613546" y="1211109"/>
            <a:ext cx="3530454" cy="707886"/>
          </a:xfrm>
          <a:prstGeom prst="rect">
            <a:avLst/>
          </a:prstGeom>
          <a:solidFill>
            <a:schemeClr val="bg1"/>
          </a:solidFill>
          <a:ln>
            <a:noFill/>
          </a:ln>
          <a:extLst/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r>
              <a:rPr lang="en-US" sz="2000" smtClean="0"/>
              <a:t>      ?- parentOf(margaret,</a:t>
            </a:r>
            <a:br>
              <a:rPr lang="en-US" sz="2000" smtClean="0"/>
            </a:br>
            <a:r>
              <a:rPr lang="en-US" sz="2000" smtClean="0"/>
              <a:t>            Child), writeln(Child).</a:t>
            </a:r>
            <a:endParaRPr lang="th-TH" sz="2000"/>
          </a:p>
        </p:txBody>
      </p:sp>
      <p:sp>
        <p:nvSpPr>
          <p:cNvPr id="10" name="Line 6"/>
          <p:cNvSpPr>
            <a:spLocks noChangeShapeType="1"/>
          </p:cNvSpPr>
          <p:nvPr/>
        </p:nvSpPr>
        <p:spPr bwMode="auto">
          <a:xfrm flipH="1">
            <a:off x="4139950" y="1565052"/>
            <a:ext cx="1872209" cy="107186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240-216 Explo.: Prolog</a:t>
            </a:r>
            <a:endParaRPr lang="en-US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How Multiple Solns Work?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When a query matches a fact, Prolog remembers which fact was chosen</a:t>
            </a:r>
          </a:p>
          <a:p>
            <a:pPr lvl="1"/>
            <a:r>
              <a:rPr lang="en-US" smtClean="0"/>
              <a:t>called a </a:t>
            </a:r>
            <a:r>
              <a:rPr lang="en-US" b="1" smtClean="0">
                <a:solidFill>
                  <a:srgbClr val="0070C0"/>
                </a:solidFill>
              </a:rPr>
              <a:t>choice point</a:t>
            </a:r>
          </a:p>
          <a:p>
            <a:pPr lvl="1"/>
            <a:endParaRPr lang="en-US" smtClean="0"/>
          </a:p>
          <a:p>
            <a:r>
              <a:rPr lang="en-US" smtClean="0"/>
              <a:t>If the user types 'F8', Prolog goes back to the choice point (</a:t>
            </a:r>
            <a:r>
              <a:rPr lang="en-US" b="1" smtClean="0">
                <a:solidFill>
                  <a:srgbClr val="0070C0"/>
                </a:solidFill>
              </a:rPr>
              <a:t>backtracks</a:t>
            </a:r>
            <a:r>
              <a:rPr lang="en-US" smtClean="0"/>
              <a:t>) and tries to find a different match.</a:t>
            </a:r>
            <a:endParaRPr lang="en-US"/>
          </a:p>
          <a:p>
            <a:pPr lvl="1"/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240-216 Explo.: Prolog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B7F1215F-6296-49DE-9408-66A42F5855CD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9485436"/>
      </p:ext>
    </p:extLst>
  </p:cSld>
  <p:clrMapOvr>
    <a:masterClrMapping/>
  </p:clrMapOvr>
  <p:transition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fld id="{C5D42524-9A1A-40CD-8CC3-BF81CDB6CE28}" type="slidenum">
              <a:rPr lang="en-US" sz="1400" smtClean="0">
                <a:solidFill>
                  <a:schemeClr val="bg2"/>
                </a:solidFill>
                <a:latin typeface="Arial" pitchFamily="34" charset="0"/>
              </a:rPr>
              <a:pPr/>
              <a:t>17</a:t>
            </a:fld>
            <a:endParaRPr lang="en-US" sz="1400" smtClean="0">
              <a:solidFill>
                <a:schemeClr val="bg2"/>
              </a:solidFill>
              <a:latin typeface="Arial" pitchFamily="34" charset="0"/>
            </a:endParaRPr>
          </a:p>
        </p:txBody>
      </p:sp>
      <p:sp>
        <p:nvSpPr>
          <p:cNvPr id="30723" name="Rectangle 2"/>
          <p:cNvSpPr>
            <a:spLocks noGrp="1" noChangeArrowheads="1"/>
          </p:cNvSpPr>
          <p:nvPr>
            <p:ph type="title"/>
          </p:nvPr>
        </p:nvSpPr>
        <p:spPr>
          <a:xfrm>
            <a:off x="380990" y="239688"/>
            <a:ext cx="7772400" cy="1143000"/>
          </a:xfrm>
        </p:spPr>
        <p:txBody>
          <a:bodyPr/>
          <a:lstStyle/>
          <a:p>
            <a:r>
              <a:rPr lang="en-US" smtClean="0"/>
              <a:t>4.  Rules</a:t>
            </a:r>
          </a:p>
        </p:txBody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536" y="3429000"/>
            <a:ext cx="8443664" cy="3168352"/>
          </a:xfrm>
        </p:spPr>
        <p:txBody>
          <a:bodyPr/>
          <a:lstStyle/>
          <a:p>
            <a:r>
              <a:rPr lang="en-US" smtClean="0"/>
              <a:t>1. Match query </a:t>
            </a:r>
            <a:br>
              <a:rPr lang="en-US" smtClean="0"/>
            </a:br>
            <a:r>
              <a:rPr lang="en-US" smtClean="0"/>
              <a:t>(e.g. </a:t>
            </a:r>
            <a:r>
              <a:rPr lang="en-US" sz="2400" smtClean="0"/>
              <a:t>?-</a:t>
            </a:r>
            <a:r>
              <a:rPr lang="en-US" smtClean="0"/>
              <a:t> </a:t>
            </a:r>
            <a:r>
              <a:rPr lang="en-US" sz="2400" b="1" smtClean="0">
                <a:latin typeface="Courier New" pitchFamily="49" charset="0"/>
              </a:rPr>
              <a:t>livesWith(bill,herbert</a:t>
            </a:r>
            <a:r>
              <a:rPr lang="en-US" sz="2400" b="1">
                <a:latin typeface="Courier New" pitchFamily="49" charset="0"/>
              </a:rPr>
              <a:t>) </a:t>
            </a:r>
            <a:r>
              <a:rPr lang="en-US" sz="2400" b="1" smtClean="0">
                <a:latin typeface="Courier New" pitchFamily="49" charset="0"/>
              </a:rPr>
              <a:t>)</a:t>
            </a:r>
            <a:r>
              <a:rPr lang="en-US" smtClean="0"/>
              <a:t> </a:t>
            </a:r>
            <a:br>
              <a:rPr lang="en-US" smtClean="0"/>
            </a:br>
            <a:r>
              <a:rPr lang="en-US" smtClean="0"/>
              <a:t>against the head of a rule.</a:t>
            </a:r>
          </a:p>
          <a:p>
            <a:pPr lvl="1"/>
            <a:r>
              <a:rPr lang="en-US" smtClean="0"/>
              <a:t>match (unify) the variables</a:t>
            </a:r>
          </a:p>
          <a:p>
            <a:r>
              <a:rPr lang="en-US" smtClean="0"/>
              <a:t>2. Create </a:t>
            </a:r>
            <a:r>
              <a:rPr lang="en-US"/>
              <a:t>new </a:t>
            </a:r>
            <a:r>
              <a:rPr lang="en-US" smtClean="0"/>
              <a:t>query conjunction </a:t>
            </a:r>
            <a:r>
              <a:rPr lang="en-US"/>
              <a:t>from the body </a:t>
            </a:r>
            <a:r>
              <a:rPr lang="en-US" smtClean="0"/>
              <a:t>goals.</a:t>
            </a:r>
            <a:endParaRPr lang="en-US"/>
          </a:p>
        </p:txBody>
      </p:sp>
      <p:sp>
        <p:nvSpPr>
          <p:cNvPr id="30725" name="Text Box 4"/>
          <p:cNvSpPr txBox="1">
            <a:spLocks noChangeArrowheads="1"/>
          </p:cNvSpPr>
          <p:nvPr/>
        </p:nvSpPr>
        <p:spPr bwMode="auto">
          <a:xfrm>
            <a:off x="1905000" y="1676400"/>
            <a:ext cx="5562600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r>
              <a:rPr lang="en-US" sz="2400" b="1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livesWith(X, Y) :-</a:t>
            </a:r>
          </a:p>
          <a:p>
            <a:r>
              <a:rPr lang="en-US" sz="2400" b="1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  livesAt(X, No, Addr), </a:t>
            </a:r>
            <a:r>
              <a:rPr lang="en-US" sz="2400" b="1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/>
            </a:r>
            <a:br>
              <a:rPr lang="en-US" sz="2400" b="1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</a:br>
            <a:r>
              <a:rPr lang="en-US" sz="2400" b="1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  livesAt(Y</a:t>
            </a:r>
            <a:r>
              <a:rPr lang="en-US" sz="2400" b="1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, No, Addr).</a:t>
            </a:r>
          </a:p>
        </p:txBody>
      </p:sp>
      <p:sp>
        <p:nvSpPr>
          <p:cNvPr id="30727" name="Text Box 6"/>
          <p:cNvSpPr txBox="1">
            <a:spLocks noChangeArrowheads="1"/>
          </p:cNvSpPr>
          <p:nvPr/>
        </p:nvSpPr>
        <p:spPr bwMode="auto">
          <a:xfrm>
            <a:off x="7097178" y="2895327"/>
            <a:ext cx="1579278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r>
              <a:rPr lang="en-US" sz="2400" b="1" smtClean="0">
                <a:solidFill>
                  <a:srgbClr val="0070C0"/>
                </a:solidFill>
                <a:latin typeface="Times New Roman" pitchFamily="18" charset="0"/>
              </a:rPr>
              <a:t>body goals</a:t>
            </a:r>
            <a:endParaRPr lang="en-US" sz="2400" b="1">
              <a:solidFill>
                <a:srgbClr val="0070C0"/>
              </a:solidFill>
              <a:latin typeface="Times New Roman" pitchFamily="18" charset="0"/>
            </a:endParaRPr>
          </a:p>
        </p:txBody>
      </p:sp>
      <p:sp>
        <p:nvSpPr>
          <p:cNvPr id="30728" name="Text Box 7"/>
          <p:cNvSpPr txBox="1">
            <a:spLocks noChangeArrowheads="1"/>
          </p:cNvSpPr>
          <p:nvPr/>
        </p:nvSpPr>
        <p:spPr bwMode="auto">
          <a:xfrm>
            <a:off x="3491880" y="620688"/>
            <a:ext cx="817853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r>
              <a:rPr lang="en-US" sz="2400" b="1">
                <a:solidFill>
                  <a:srgbClr val="0070C0"/>
                </a:solidFill>
                <a:latin typeface="Times New Roman" pitchFamily="18" charset="0"/>
              </a:rPr>
              <a:t>head</a:t>
            </a:r>
          </a:p>
        </p:txBody>
      </p:sp>
      <p:cxnSp>
        <p:nvCxnSpPr>
          <p:cNvPr id="30729" name="AutoShape 8"/>
          <p:cNvCxnSpPr>
            <a:cxnSpLocks noChangeShapeType="1"/>
            <a:stCxn id="30727" idx="1"/>
          </p:cNvCxnSpPr>
          <p:nvPr/>
        </p:nvCxnSpPr>
        <p:spPr bwMode="auto">
          <a:xfrm flipH="1" flipV="1">
            <a:off x="6410652" y="2514600"/>
            <a:ext cx="686526" cy="61156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0730" name="Line 9"/>
          <p:cNvSpPr>
            <a:spLocks noChangeShapeType="1"/>
          </p:cNvSpPr>
          <p:nvPr/>
        </p:nvSpPr>
        <p:spPr bwMode="auto">
          <a:xfrm>
            <a:off x="3872880" y="1077888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31" name="Footer Placeholder 3"/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r>
              <a:rPr lang="en-US" sz="1400" smtClean="0">
                <a:solidFill>
                  <a:schemeClr val="bg2"/>
                </a:solidFill>
                <a:latin typeface="Arial" pitchFamily="34" charset="0"/>
              </a:rPr>
              <a:t>240-216 Explo.: Prolog</a:t>
            </a:r>
          </a:p>
        </p:txBody>
      </p:sp>
      <p:sp>
        <p:nvSpPr>
          <p:cNvPr id="2" name="Right Brace 1"/>
          <p:cNvSpPr/>
          <p:nvPr/>
        </p:nvSpPr>
        <p:spPr bwMode="auto">
          <a:xfrm rot="16200000">
            <a:off x="3153898" y="-5866"/>
            <a:ext cx="500137" cy="2912134"/>
          </a:xfrm>
          <a:prstGeom prst="rightBrace">
            <a:avLst>
              <a:gd name="adj1" fmla="val 8333"/>
              <a:gd name="adj2" fmla="val 50565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  <p:sp>
        <p:nvSpPr>
          <p:cNvPr id="5" name="Rounded Rectangle 4"/>
          <p:cNvSpPr/>
          <p:nvPr/>
        </p:nvSpPr>
        <p:spPr bwMode="auto">
          <a:xfrm>
            <a:off x="2123728" y="2060848"/>
            <a:ext cx="4286924" cy="936104"/>
          </a:xfrm>
          <a:prstGeom prst="round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951287" y="620688"/>
            <a:ext cx="1935530" cy="40011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2000" smtClean="0"/>
              <a:t>read this as "if"</a:t>
            </a:r>
            <a:endParaRPr lang="en-US" sz="2000"/>
          </a:p>
        </p:txBody>
      </p:sp>
      <p:cxnSp>
        <p:nvCxnSpPr>
          <p:cNvPr id="8" name="Straight Arrow Connector 7"/>
          <p:cNvCxnSpPr>
            <a:stCxn id="6" idx="2"/>
          </p:cNvCxnSpPr>
          <p:nvPr/>
        </p:nvCxnSpPr>
        <p:spPr bwMode="auto">
          <a:xfrm flipH="1">
            <a:off x="5292080" y="1020798"/>
            <a:ext cx="1626972" cy="752018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fld id="{DB9F4C44-E00C-4BF0-B05C-4AFA1F8D49DC}" type="slidenum">
              <a:rPr lang="en-US" sz="1400" smtClean="0">
                <a:solidFill>
                  <a:schemeClr val="bg2"/>
                </a:solidFill>
                <a:latin typeface="Arial" pitchFamily="34" charset="0"/>
              </a:rPr>
              <a:pPr/>
              <a:t>18</a:t>
            </a:fld>
            <a:endParaRPr lang="en-US" sz="1400" smtClean="0">
              <a:solidFill>
                <a:schemeClr val="bg2"/>
              </a:solidFill>
              <a:latin typeface="Arial" pitchFamily="34" charset="0"/>
            </a:endParaRPr>
          </a:p>
        </p:txBody>
      </p:sp>
      <p:sp>
        <p:nvSpPr>
          <p:cNvPr id="33795" name="Rectangle 2"/>
          <p:cNvSpPr>
            <a:spLocks noGrp="1" noChangeArrowheads="1"/>
          </p:cNvSpPr>
          <p:nvPr>
            <p:ph type="title"/>
          </p:nvPr>
        </p:nvSpPr>
        <p:spPr>
          <a:xfrm>
            <a:off x="406400" y="332656"/>
            <a:ext cx="7772400" cy="1143000"/>
          </a:xfrm>
        </p:spPr>
        <p:txBody>
          <a:bodyPr/>
          <a:lstStyle/>
          <a:p>
            <a:r>
              <a:rPr lang="en-US" smtClean="0"/>
              <a:t>Example</a:t>
            </a:r>
          </a:p>
        </p:txBody>
      </p:sp>
      <p:sp>
        <p:nvSpPr>
          <p:cNvPr id="33797" name="Text Box 4"/>
          <p:cNvSpPr txBox="1">
            <a:spLocks noChangeArrowheads="1"/>
          </p:cNvSpPr>
          <p:nvPr/>
        </p:nvSpPr>
        <p:spPr bwMode="auto">
          <a:xfrm>
            <a:off x="1143000" y="1806490"/>
            <a:ext cx="7010400" cy="4401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000" b="1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?- livesWith(bill, herbert).</a:t>
            </a:r>
          </a:p>
          <a:p>
            <a:pPr>
              <a:spcBef>
                <a:spcPct val="50000"/>
              </a:spcBef>
            </a:pPr>
            <a:r>
              <a:rPr lang="en-US" sz="2000" b="1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Yes.</a:t>
            </a:r>
          </a:p>
          <a:p>
            <a:pPr>
              <a:spcBef>
                <a:spcPct val="50000"/>
              </a:spcBef>
            </a:pPr>
            <a:endParaRPr lang="en-US" sz="2000" b="1">
              <a:solidFill>
                <a:srgbClr val="000000"/>
              </a:solidFill>
              <a:latin typeface="Courier New" pitchFamily="49" charset="0"/>
              <a:cs typeface="Courier New" pitchFamily="49" charset="0"/>
            </a:endParaRPr>
          </a:p>
          <a:p>
            <a:pPr>
              <a:spcBef>
                <a:spcPct val="50000"/>
              </a:spcBef>
            </a:pPr>
            <a:r>
              <a:rPr lang="en-US" sz="2000" b="1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?-</a:t>
            </a:r>
            <a:r>
              <a:rPr lang="en-US" sz="2000" i="1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b="1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livesWith(kim</a:t>
            </a:r>
            <a:r>
              <a:rPr lang="en-US" sz="2000" b="1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, X), writeln(X)</a:t>
            </a:r>
            <a:r>
              <a:rPr lang="th-TH" sz="2000" b="1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.</a:t>
            </a:r>
            <a:endParaRPr lang="th-TH" sz="2000" b="1">
              <a:solidFill>
                <a:srgbClr val="000000"/>
              </a:solidFill>
              <a:latin typeface="Courier New" pitchFamily="49" charset="0"/>
              <a:cs typeface="Courier New" pitchFamily="49" charset="0"/>
            </a:endParaRPr>
          </a:p>
          <a:p>
            <a:pPr>
              <a:spcBef>
                <a:spcPct val="50000"/>
              </a:spcBef>
            </a:pPr>
            <a:r>
              <a:rPr lang="en-US" sz="2000" i="1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/>
            </a:r>
            <a:br>
              <a:rPr lang="en-US" sz="2000" i="1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</a:br>
            <a:r>
              <a:rPr lang="en-US" sz="2000" b="1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kim</a:t>
            </a:r>
          </a:p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Yes.</a:t>
            </a:r>
          </a:p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holly</a:t>
            </a:r>
          </a:p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Yes.</a:t>
            </a:r>
          </a:p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No</a:t>
            </a:r>
            <a:r>
              <a:rPr lang="en-US" sz="2000" b="1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.</a:t>
            </a:r>
            <a:endParaRPr lang="en-US" sz="2000" b="1">
              <a:solidFill>
                <a:srgbClr val="000000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33799" name="Footer Placeholder 3"/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r>
              <a:rPr lang="en-US" sz="1400" smtClean="0">
                <a:solidFill>
                  <a:schemeClr val="bg2"/>
                </a:solidFill>
                <a:latin typeface="Arial" pitchFamily="34" charset="0"/>
              </a:rPr>
              <a:t>240-216 Explo.: Prolog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4214617" y="4487541"/>
            <a:ext cx="1869551" cy="46166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2400" smtClean="0"/>
              <a:t>I pressed F8</a:t>
            </a:r>
            <a:endParaRPr lang="en-US" sz="2400"/>
          </a:p>
        </p:txBody>
      </p:sp>
      <p:cxnSp>
        <p:nvCxnSpPr>
          <p:cNvPr id="4" name="Straight Arrow Connector 3"/>
          <p:cNvCxnSpPr>
            <a:stCxn id="2" idx="1"/>
          </p:cNvCxnSpPr>
          <p:nvPr/>
        </p:nvCxnSpPr>
        <p:spPr bwMode="auto">
          <a:xfrm flipH="1" flipV="1">
            <a:off x="1910361" y="4559549"/>
            <a:ext cx="2304256" cy="158825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6" name="Straight Arrow Connector 5"/>
          <p:cNvCxnSpPr>
            <a:stCxn id="2" idx="1"/>
          </p:cNvCxnSpPr>
          <p:nvPr/>
        </p:nvCxnSpPr>
        <p:spPr bwMode="auto">
          <a:xfrm flipH="1">
            <a:off x="1838353" y="4718374"/>
            <a:ext cx="2376264" cy="705271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7" name="TextBox 6"/>
          <p:cNvSpPr txBox="1"/>
          <p:nvPr/>
        </p:nvSpPr>
        <p:spPr>
          <a:xfrm>
            <a:off x="6516216" y="3542726"/>
            <a:ext cx="1114023" cy="584775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en-US" smtClean="0"/>
              <a:t>why?</a:t>
            </a:r>
            <a:endParaRPr lang="en-US"/>
          </a:p>
        </p:txBody>
      </p:sp>
      <p:cxnSp>
        <p:nvCxnSpPr>
          <p:cNvPr id="11" name="Straight Arrow Connector 10"/>
          <p:cNvCxnSpPr/>
          <p:nvPr/>
        </p:nvCxnSpPr>
        <p:spPr bwMode="auto">
          <a:xfrm flipH="1">
            <a:off x="1910361" y="3835113"/>
            <a:ext cx="4605855" cy="292388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" name="TextBox 2"/>
          <p:cNvSpPr txBox="1"/>
          <p:nvPr/>
        </p:nvSpPr>
        <p:spPr>
          <a:xfrm>
            <a:off x="4527741" y="404664"/>
            <a:ext cx="3140603" cy="830997"/>
          </a:xfrm>
          <a:prstGeom prst="rect">
            <a:avLst/>
          </a:prstGeom>
          <a:solidFill>
            <a:srgbClr val="66CCFF"/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2400"/>
            </a:lvl1pPr>
          </a:lstStyle>
          <a:p>
            <a:r>
              <a:rPr lang="en-US"/>
              <a:t>Download queries.pdf</a:t>
            </a:r>
          </a:p>
          <a:p>
            <a:r>
              <a:rPr lang="en-US"/>
              <a:t>from web site</a:t>
            </a:r>
            <a:endParaRPr lang="th-TH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fld id="{575B104F-1489-4A63-BD92-F5A287A6DFD5}" type="slidenum">
              <a:rPr lang="en-US" sz="1400" smtClean="0">
                <a:solidFill>
                  <a:schemeClr val="bg2"/>
                </a:solidFill>
                <a:latin typeface="Arial" pitchFamily="34" charset="0"/>
              </a:rPr>
              <a:pPr/>
              <a:t>19</a:t>
            </a:fld>
            <a:endParaRPr lang="en-US" sz="1400" smtClean="0">
              <a:solidFill>
                <a:schemeClr val="bg2"/>
              </a:solidFill>
              <a:latin typeface="Arial" pitchFamily="34" charset="0"/>
            </a:endParaRPr>
          </a:p>
        </p:txBody>
      </p:sp>
      <p:sp>
        <p:nvSpPr>
          <p:cNvPr id="4403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5.  Lists</a:t>
            </a:r>
          </a:p>
        </p:txBody>
      </p:sp>
      <p:grpSp>
        <p:nvGrpSpPr>
          <p:cNvPr id="44036" name="Group 4"/>
          <p:cNvGrpSpPr>
            <a:grpSpLocks/>
          </p:cNvGrpSpPr>
          <p:nvPr/>
        </p:nvGrpSpPr>
        <p:grpSpPr bwMode="auto">
          <a:xfrm>
            <a:off x="609600" y="2057400"/>
            <a:ext cx="7848600" cy="1828800"/>
            <a:chOff x="-2" y="-2"/>
            <a:chExt cx="3545" cy="2019"/>
          </a:xfrm>
        </p:grpSpPr>
        <p:grpSp>
          <p:nvGrpSpPr>
            <p:cNvPr id="44038" name="Group 5"/>
            <p:cNvGrpSpPr>
              <a:grpSpLocks/>
            </p:cNvGrpSpPr>
            <p:nvPr/>
          </p:nvGrpSpPr>
          <p:grpSpPr bwMode="auto">
            <a:xfrm>
              <a:off x="0" y="0"/>
              <a:ext cx="3541" cy="2015"/>
              <a:chOff x="0" y="0"/>
              <a:chExt cx="3541" cy="2015"/>
            </a:xfrm>
          </p:grpSpPr>
          <p:grpSp>
            <p:nvGrpSpPr>
              <p:cNvPr id="44040" name="Group 6"/>
              <p:cNvGrpSpPr>
                <a:grpSpLocks/>
              </p:cNvGrpSpPr>
              <p:nvPr/>
            </p:nvGrpSpPr>
            <p:grpSpPr bwMode="auto">
              <a:xfrm>
                <a:off x="0" y="0"/>
                <a:ext cx="1776" cy="403"/>
                <a:chOff x="0" y="0"/>
                <a:chExt cx="1776" cy="403"/>
              </a:xfrm>
            </p:grpSpPr>
            <p:sp>
              <p:nvSpPr>
                <p:cNvPr id="44068" name="Rectangle 7"/>
                <p:cNvSpPr>
                  <a:spLocks noChangeArrowheads="1"/>
                </p:cNvSpPr>
                <p:nvPr/>
              </p:nvSpPr>
              <p:spPr bwMode="auto">
                <a:xfrm>
                  <a:off x="43" y="0"/>
                  <a:ext cx="1690" cy="40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algn="ctr"/>
                  <a:r>
                    <a:rPr lang="en-US" sz="2000">
                      <a:latin typeface="Times New Roman" pitchFamily="18" charset="0"/>
                      <a:cs typeface="Times New Roman" pitchFamily="18" charset="0"/>
                    </a:rPr>
                    <a:t>List notation</a:t>
                  </a:r>
                </a:p>
                <a:p>
                  <a:pPr algn="ctr"/>
                  <a:endParaRPr lang="en-US" sz="2000">
                    <a:latin typeface="Times New Roman" pitchFamily="18" charset="0"/>
                  </a:endParaRPr>
                </a:p>
              </p:txBody>
            </p:sp>
            <p:sp>
              <p:nvSpPr>
                <p:cNvPr id="44069" name="Rectangle 8"/>
                <p:cNvSpPr>
                  <a:spLocks noChangeArrowheads="1"/>
                </p:cNvSpPr>
                <p:nvPr/>
              </p:nvSpPr>
              <p:spPr bwMode="auto">
                <a:xfrm>
                  <a:off x="0" y="0"/>
                  <a:ext cx="1776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44041" name="Group 9"/>
              <p:cNvGrpSpPr>
                <a:grpSpLocks/>
              </p:cNvGrpSpPr>
              <p:nvPr/>
            </p:nvGrpSpPr>
            <p:grpSpPr bwMode="auto">
              <a:xfrm>
                <a:off x="1776" y="0"/>
                <a:ext cx="1765" cy="403"/>
                <a:chOff x="1776" y="0"/>
                <a:chExt cx="1765" cy="403"/>
              </a:xfrm>
            </p:grpSpPr>
            <p:sp>
              <p:nvSpPr>
                <p:cNvPr id="44066" name="Rectangle 10"/>
                <p:cNvSpPr>
                  <a:spLocks noChangeArrowheads="1"/>
                </p:cNvSpPr>
                <p:nvPr/>
              </p:nvSpPr>
              <p:spPr bwMode="auto">
                <a:xfrm>
                  <a:off x="1819" y="0"/>
                  <a:ext cx="1679" cy="40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pPr algn="ctr"/>
                  <a:r>
                    <a:rPr lang="en-US" sz="2000">
                      <a:latin typeface="Times New Roman" pitchFamily="18" charset="0"/>
                      <a:cs typeface="Times New Roman" pitchFamily="18" charset="0"/>
                    </a:rPr>
                    <a:t>Meaning</a:t>
                  </a:r>
                </a:p>
                <a:p>
                  <a:pPr algn="ctr"/>
                  <a:endParaRPr lang="en-US" sz="2000">
                    <a:latin typeface="Times New Roman" pitchFamily="18" charset="0"/>
                  </a:endParaRPr>
                </a:p>
              </p:txBody>
            </p:sp>
            <p:sp>
              <p:nvSpPr>
                <p:cNvPr id="44067" name="Rectangle 11"/>
                <p:cNvSpPr>
                  <a:spLocks noChangeArrowheads="1"/>
                </p:cNvSpPr>
                <p:nvPr/>
              </p:nvSpPr>
              <p:spPr bwMode="auto">
                <a:xfrm>
                  <a:off x="1776" y="0"/>
                  <a:ext cx="1765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44042" name="Group 12"/>
              <p:cNvGrpSpPr>
                <a:grpSpLocks/>
              </p:cNvGrpSpPr>
              <p:nvPr/>
            </p:nvGrpSpPr>
            <p:grpSpPr bwMode="auto">
              <a:xfrm>
                <a:off x="0" y="403"/>
                <a:ext cx="1776" cy="403"/>
                <a:chOff x="0" y="403"/>
                <a:chExt cx="1776" cy="403"/>
              </a:xfrm>
            </p:grpSpPr>
            <p:sp>
              <p:nvSpPr>
                <p:cNvPr id="44064" name="Rectangle 13"/>
                <p:cNvSpPr>
                  <a:spLocks noChangeArrowheads="1"/>
                </p:cNvSpPr>
                <p:nvPr/>
              </p:nvSpPr>
              <p:spPr bwMode="auto">
                <a:xfrm>
                  <a:off x="43" y="403"/>
                  <a:ext cx="1690" cy="40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r>
                    <a:rPr lang="en-US" sz="2000" b="1">
                      <a:latin typeface="Courier New" pitchFamily="49" charset="0"/>
                      <a:cs typeface="Times New Roman" pitchFamily="18" charset="0"/>
                    </a:rPr>
                    <a:t>[]</a:t>
                  </a:r>
                  <a:endParaRPr lang="en-US" sz="2000">
                    <a:latin typeface="Times New Roman" pitchFamily="18" charset="0"/>
                    <a:cs typeface="Times New Roman" pitchFamily="18" charset="0"/>
                  </a:endParaRPr>
                </a:p>
                <a:p>
                  <a:endParaRPr lang="en-US" sz="2000">
                    <a:latin typeface="Times New Roman" pitchFamily="18" charset="0"/>
                  </a:endParaRPr>
                </a:p>
              </p:txBody>
            </p:sp>
            <p:sp>
              <p:nvSpPr>
                <p:cNvPr id="44065" name="Rectangle 14"/>
                <p:cNvSpPr>
                  <a:spLocks noChangeArrowheads="1"/>
                </p:cNvSpPr>
                <p:nvPr/>
              </p:nvSpPr>
              <p:spPr bwMode="auto">
                <a:xfrm>
                  <a:off x="0" y="403"/>
                  <a:ext cx="1776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44043" name="Group 15"/>
              <p:cNvGrpSpPr>
                <a:grpSpLocks/>
              </p:cNvGrpSpPr>
              <p:nvPr/>
            </p:nvGrpSpPr>
            <p:grpSpPr bwMode="auto">
              <a:xfrm>
                <a:off x="1776" y="403"/>
                <a:ext cx="1765" cy="403"/>
                <a:chOff x="1776" y="403"/>
                <a:chExt cx="1765" cy="403"/>
              </a:xfrm>
            </p:grpSpPr>
            <p:sp>
              <p:nvSpPr>
                <p:cNvPr id="44062" name="Rectangle 16"/>
                <p:cNvSpPr>
                  <a:spLocks noChangeArrowheads="1"/>
                </p:cNvSpPr>
                <p:nvPr/>
              </p:nvSpPr>
              <p:spPr bwMode="auto">
                <a:xfrm>
                  <a:off x="1819" y="403"/>
                  <a:ext cx="1679" cy="40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r>
                    <a:rPr lang="en-US" sz="2000" b="1">
                      <a:latin typeface="Courier New" pitchFamily="49" charset="0"/>
                      <a:cs typeface="Times New Roman" pitchFamily="18" charset="0"/>
                    </a:rPr>
                    <a:t>an empty list</a:t>
                  </a:r>
                  <a:endParaRPr lang="en-US" sz="2000">
                    <a:latin typeface="Times New Roman" pitchFamily="18" charset="0"/>
                    <a:cs typeface="Times New Roman" pitchFamily="18" charset="0"/>
                  </a:endParaRPr>
                </a:p>
                <a:p>
                  <a:endParaRPr lang="en-US" sz="2000">
                    <a:latin typeface="Times New Roman" pitchFamily="18" charset="0"/>
                  </a:endParaRPr>
                </a:p>
              </p:txBody>
            </p:sp>
            <p:sp>
              <p:nvSpPr>
                <p:cNvPr id="44063" name="Rectangle 17"/>
                <p:cNvSpPr>
                  <a:spLocks noChangeArrowheads="1"/>
                </p:cNvSpPr>
                <p:nvPr/>
              </p:nvSpPr>
              <p:spPr bwMode="auto">
                <a:xfrm>
                  <a:off x="1776" y="403"/>
                  <a:ext cx="1765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44044" name="Group 18"/>
              <p:cNvGrpSpPr>
                <a:grpSpLocks/>
              </p:cNvGrpSpPr>
              <p:nvPr/>
            </p:nvGrpSpPr>
            <p:grpSpPr bwMode="auto">
              <a:xfrm>
                <a:off x="0" y="806"/>
                <a:ext cx="1776" cy="403"/>
                <a:chOff x="0" y="806"/>
                <a:chExt cx="1776" cy="403"/>
              </a:xfrm>
            </p:grpSpPr>
            <p:sp>
              <p:nvSpPr>
                <p:cNvPr id="44060" name="Rectangle 19"/>
                <p:cNvSpPr>
                  <a:spLocks noChangeArrowheads="1"/>
                </p:cNvSpPr>
                <p:nvPr/>
              </p:nvSpPr>
              <p:spPr bwMode="auto">
                <a:xfrm>
                  <a:off x="43" y="806"/>
                  <a:ext cx="1690" cy="40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r>
                    <a:rPr lang="en-US" sz="2000" b="1" smtClean="0">
                      <a:latin typeface="Courier New" pitchFamily="49" charset="0"/>
                      <a:cs typeface="Times New Roman" pitchFamily="18" charset="0"/>
                    </a:rPr>
                    <a:t>[andrew]</a:t>
                  </a:r>
                  <a:endParaRPr lang="en-US" sz="2000">
                    <a:latin typeface="Times New Roman" pitchFamily="18" charset="0"/>
                    <a:cs typeface="Times New Roman" pitchFamily="18" charset="0"/>
                  </a:endParaRPr>
                </a:p>
                <a:p>
                  <a:endParaRPr lang="en-US" sz="2000">
                    <a:latin typeface="Times New Roman" pitchFamily="18" charset="0"/>
                  </a:endParaRPr>
                </a:p>
              </p:txBody>
            </p:sp>
            <p:sp>
              <p:nvSpPr>
                <p:cNvPr id="44061" name="Rectangle 20"/>
                <p:cNvSpPr>
                  <a:spLocks noChangeArrowheads="1"/>
                </p:cNvSpPr>
                <p:nvPr/>
              </p:nvSpPr>
              <p:spPr bwMode="auto">
                <a:xfrm>
                  <a:off x="0" y="806"/>
                  <a:ext cx="1776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44045" name="Group 21"/>
              <p:cNvGrpSpPr>
                <a:grpSpLocks/>
              </p:cNvGrpSpPr>
              <p:nvPr/>
            </p:nvGrpSpPr>
            <p:grpSpPr bwMode="auto">
              <a:xfrm>
                <a:off x="1776" y="806"/>
                <a:ext cx="1765" cy="403"/>
                <a:chOff x="1776" y="806"/>
                <a:chExt cx="1765" cy="403"/>
              </a:xfrm>
            </p:grpSpPr>
            <p:sp>
              <p:nvSpPr>
                <p:cNvPr id="44058" name="Rectangle 22"/>
                <p:cNvSpPr>
                  <a:spLocks noChangeArrowheads="1"/>
                </p:cNvSpPr>
                <p:nvPr/>
              </p:nvSpPr>
              <p:spPr bwMode="auto">
                <a:xfrm>
                  <a:off x="1819" y="806"/>
                  <a:ext cx="1679" cy="40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r>
                    <a:rPr lang="en-US" sz="2000" b="1">
                      <a:latin typeface="Courier New" pitchFamily="49" charset="0"/>
                      <a:cs typeface="Times New Roman" pitchFamily="18" charset="0"/>
                    </a:rPr>
                    <a:t>list with </a:t>
                  </a:r>
                  <a:r>
                    <a:rPr lang="en-US" sz="2000" b="1" smtClean="0">
                      <a:latin typeface="Courier New" pitchFamily="49" charset="0"/>
                      <a:cs typeface="Times New Roman" pitchFamily="18" charset="0"/>
                    </a:rPr>
                    <a:t>one element </a:t>
                  </a:r>
                  <a:endParaRPr lang="en-US" sz="2000">
                    <a:latin typeface="Times New Roman" pitchFamily="18" charset="0"/>
                    <a:cs typeface="Times New Roman" pitchFamily="18" charset="0"/>
                  </a:endParaRPr>
                </a:p>
                <a:p>
                  <a:endParaRPr lang="en-US" sz="2000">
                    <a:latin typeface="Times New Roman" pitchFamily="18" charset="0"/>
                  </a:endParaRPr>
                </a:p>
              </p:txBody>
            </p:sp>
            <p:sp>
              <p:nvSpPr>
                <p:cNvPr id="44059" name="Rectangle 23"/>
                <p:cNvSpPr>
                  <a:spLocks noChangeArrowheads="1"/>
                </p:cNvSpPr>
                <p:nvPr/>
              </p:nvSpPr>
              <p:spPr bwMode="auto">
                <a:xfrm>
                  <a:off x="1776" y="806"/>
                  <a:ext cx="1765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44046" name="Group 24"/>
              <p:cNvGrpSpPr>
                <a:grpSpLocks/>
              </p:cNvGrpSpPr>
              <p:nvPr/>
            </p:nvGrpSpPr>
            <p:grpSpPr bwMode="auto">
              <a:xfrm>
                <a:off x="0" y="1209"/>
                <a:ext cx="1776" cy="403"/>
                <a:chOff x="0" y="1209"/>
                <a:chExt cx="1776" cy="403"/>
              </a:xfrm>
            </p:grpSpPr>
            <p:sp>
              <p:nvSpPr>
                <p:cNvPr id="44056" name="Rectangle 25"/>
                <p:cNvSpPr>
                  <a:spLocks noChangeArrowheads="1"/>
                </p:cNvSpPr>
                <p:nvPr/>
              </p:nvSpPr>
              <p:spPr bwMode="auto">
                <a:xfrm>
                  <a:off x="43" y="1209"/>
                  <a:ext cx="1690" cy="40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r>
                    <a:rPr lang="en-US" sz="2000" b="1">
                      <a:latin typeface="Courier New" pitchFamily="49" charset="0"/>
                      <a:cs typeface="Times New Roman" pitchFamily="18" charset="0"/>
                    </a:rPr>
                    <a:t>[1,2</a:t>
                  </a:r>
                  <a:r>
                    <a:rPr lang="en-US" sz="2000" b="1" smtClean="0">
                      <a:latin typeface="Courier New" pitchFamily="49" charset="0"/>
                      <a:cs typeface="Times New Roman" pitchFamily="18" charset="0"/>
                    </a:rPr>
                    <a:t>,"hello"]</a:t>
                  </a:r>
                  <a:endParaRPr lang="en-US" sz="2000">
                    <a:latin typeface="Times New Roman" pitchFamily="18" charset="0"/>
                    <a:cs typeface="Times New Roman" pitchFamily="18" charset="0"/>
                  </a:endParaRPr>
                </a:p>
                <a:p>
                  <a:endParaRPr lang="en-US" sz="2000">
                    <a:latin typeface="Times New Roman" pitchFamily="18" charset="0"/>
                  </a:endParaRPr>
                </a:p>
              </p:txBody>
            </p:sp>
            <p:sp>
              <p:nvSpPr>
                <p:cNvPr id="44057" name="Rectangle 26"/>
                <p:cNvSpPr>
                  <a:spLocks noChangeArrowheads="1"/>
                </p:cNvSpPr>
                <p:nvPr/>
              </p:nvSpPr>
              <p:spPr bwMode="auto">
                <a:xfrm>
                  <a:off x="0" y="1209"/>
                  <a:ext cx="1776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44047" name="Group 27"/>
              <p:cNvGrpSpPr>
                <a:grpSpLocks/>
              </p:cNvGrpSpPr>
              <p:nvPr/>
            </p:nvGrpSpPr>
            <p:grpSpPr bwMode="auto">
              <a:xfrm>
                <a:off x="1776" y="1209"/>
                <a:ext cx="1765" cy="403"/>
                <a:chOff x="1776" y="1209"/>
                <a:chExt cx="1765" cy="403"/>
              </a:xfrm>
            </p:grpSpPr>
            <p:sp>
              <p:nvSpPr>
                <p:cNvPr id="44054" name="Rectangle 28"/>
                <p:cNvSpPr>
                  <a:spLocks noChangeArrowheads="1"/>
                </p:cNvSpPr>
                <p:nvPr/>
              </p:nvSpPr>
              <p:spPr bwMode="auto">
                <a:xfrm>
                  <a:off x="1819" y="1209"/>
                  <a:ext cx="1679" cy="40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r>
                    <a:rPr lang="en-US" sz="2000" b="1" smtClean="0">
                      <a:latin typeface="Courier New" pitchFamily="49" charset="0"/>
                      <a:cs typeface="Times New Roman" pitchFamily="18" charset="0"/>
                    </a:rPr>
                    <a:t>3-element </a:t>
                  </a:r>
                  <a:r>
                    <a:rPr lang="en-US" sz="2000" b="1">
                      <a:latin typeface="Courier New" pitchFamily="49" charset="0"/>
                      <a:cs typeface="Times New Roman" pitchFamily="18" charset="0"/>
                    </a:rPr>
                    <a:t>list</a:t>
                  </a:r>
                  <a:endParaRPr lang="en-US" sz="2000">
                    <a:latin typeface="Times New Roman" pitchFamily="18" charset="0"/>
                    <a:cs typeface="Times New Roman" pitchFamily="18" charset="0"/>
                  </a:endParaRPr>
                </a:p>
                <a:p>
                  <a:endParaRPr lang="en-US" sz="2000">
                    <a:latin typeface="Times New Roman" pitchFamily="18" charset="0"/>
                  </a:endParaRPr>
                </a:p>
              </p:txBody>
            </p:sp>
            <p:sp>
              <p:nvSpPr>
                <p:cNvPr id="44055" name="Rectangle 29"/>
                <p:cNvSpPr>
                  <a:spLocks noChangeArrowheads="1"/>
                </p:cNvSpPr>
                <p:nvPr/>
              </p:nvSpPr>
              <p:spPr bwMode="auto">
                <a:xfrm>
                  <a:off x="1776" y="1209"/>
                  <a:ext cx="1765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44048" name="Group 30"/>
              <p:cNvGrpSpPr>
                <a:grpSpLocks/>
              </p:cNvGrpSpPr>
              <p:nvPr/>
            </p:nvGrpSpPr>
            <p:grpSpPr bwMode="auto">
              <a:xfrm>
                <a:off x="0" y="1612"/>
                <a:ext cx="1776" cy="403"/>
                <a:chOff x="0" y="1612"/>
                <a:chExt cx="1776" cy="403"/>
              </a:xfrm>
            </p:grpSpPr>
            <p:sp>
              <p:nvSpPr>
                <p:cNvPr id="44052" name="Rectangle 31"/>
                <p:cNvSpPr>
                  <a:spLocks noChangeArrowheads="1"/>
                </p:cNvSpPr>
                <p:nvPr/>
              </p:nvSpPr>
              <p:spPr bwMode="auto">
                <a:xfrm>
                  <a:off x="43" y="1612"/>
                  <a:ext cx="1690" cy="40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r>
                    <a:rPr lang="en-US" sz="2000" b="1">
                      <a:latin typeface="Courier New" pitchFamily="49" charset="0"/>
                      <a:cs typeface="Times New Roman" pitchFamily="18" charset="0"/>
                    </a:rPr>
                    <a:t>[1,name(X,Y)]</a:t>
                  </a:r>
                  <a:endParaRPr lang="en-US" sz="2000">
                    <a:latin typeface="Times New Roman" pitchFamily="18" charset="0"/>
                    <a:cs typeface="Times New Roman" pitchFamily="18" charset="0"/>
                  </a:endParaRPr>
                </a:p>
                <a:p>
                  <a:endParaRPr lang="en-US" sz="2000">
                    <a:latin typeface="Times New Roman" pitchFamily="18" charset="0"/>
                  </a:endParaRPr>
                </a:p>
              </p:txBody>
            </p:sp>
            <p:sp>
              <p:nvSpPr>
                <p:cNvPr id="44053" name="Rectangle 32"/>
                <p:cNvSpPr>
                  <a:spLocks noChangeArrowheads="1"/>
                </p:cNvSpPr>
                <p:nvPr/>
              </p:nvSpPr>
              <p:spPr bwMode="auto">
                <a:xfrm>
                  <a:off x="0" y="1612"/>
                  <a:ext cx="1776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44049" name="Group 33"/>
              <p:cNvGrpSpPr>
                <a:grpSpLocks/>
              </p:cNvGrpSpPr>
              <p:nvPr/>
            </p:nvGrpSpPr>
            <p:grpSpPr bwMode="auto">
              <a:xfrm>
                <a:off x="1776" y="1612"/>
                <a:ext cx="1765" cy="403"/>
                <a:chOff x="1776" y="1612"/>
                <a:chExt cx="1765" cy="403"/>
              </a:xfrm>
            </p:grpSpPr>
            <p:sp>
              <p:nvSpPr>
                <p:cNvPr id="44050" name="Rectangle 34"/>
                <p:cNvSpPr>
                  <a:spLocks noChangeArrowheads="1"/>
                </p:cNvSpPr>
                <p:nvPr/>
              </p:nvSpPr>
              <p:spPr bwMode="auto">
                <a:xfrm>
                  <a:off x="1819" y="1612"/>
                  <a:ext cx="1679" cy="40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r>
                    <a:rPr lang="en-US" sz="2000" b="1" smtClean="0">
                      <a:latin typeface="Courier New" pitchFamily="49" charset="0"/>
                      <a:cs typeface="Times New Roman" pitchFamily="18" charset="0"/>
                    </a:rPr>
                    <a:t>2-element </a:t>
                  </a:r>
                  <a:r>
                    <a:rPr lang="en-US" sz="2000" b="1">
                      <a:latin typeface="Courier New" pitchFamily="49" charset="0"/>
                      <a:cs typeface="Times New Roman" pitchFamily="18" charset="0"/>
                    </a:rPr>
                    <a:t>list</a:t>
                  </a:r>
                  <a:endParaRPr lang="en-US" sz="2000">
                    <a:latin typeface="Times New Roman" pitchFamily="18" charset="0"/>
                    <a:cs typeface="Times New Roman" pitchFamily="18" charset="0"/>
                  </a:endParaRPr>
                </a:p>
                <a:p>
                  <a:endParaRPr lang="en-US" sz="2000">
                    <a:latin typeface="Times New Roman" pitchFamily="18" charset="0"/>
                  </a:endParaRPr>
                </a:p>
              </p:txBody>
            </p:sp>
            <p:sp>
              <p:nvSpPr>
                <p:cNvPr id="44051" name="Rectangle 35"/>
                <p:cNvSpPr>
                  <a:spLocks noChangeArrowheads="1"/>
                </p:cNvSpPr>
                <p:nvPr/>
              </p:nvSpPr>
              <p:spPr bwMode="auto">
                <a:xfrm>
                  <a:off x="1776" y="1612"/>
                  <a:ext cx="1765" cy="403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  <p:sp>
          <p:nvSpPr>
            <p:cNvPr id="44039" name="Rectangle 36"/>
            <p:cNvSpPr>
              <a:spLocks noChangeArrowheads="1"/>
            </p:cNvSpPr>
            <p:nvPr/>
          </p:nvSpPr>
          <p:spPr bwMode="auto">
            <a:xfrm>
              <a:off x="-2" y="-2"/>
              <a:ext cx="3545" cy="2019"/>
            </a:xfrm>
            <a:prstGeom prst="rect">
              <a:avLst/>
            </a:prstGeom>
            <a:noFill/>
            <a:ln w="6350">
              <a:solidFill>
                <a:srgbClr val="A0A0A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4037" name="Footer Placeholder 3"/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r>
              <a:rPr lang="en-US" sz="1400" smtClean="0">
                <a:solidFill>
                  <a:schemeClr val="bg2"/>
                </a:solidFill>
                <a:latin typeface="Arial" pitchFamily="34" charset="0"/>
              </a:rPr>
              <a:t>240-216 Explo.: Prolog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Image result for right tools for the job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72166"/>
            <a:ext cx="2214145" cy="29247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/>
          <p:cNvSpPr/>
          <p:nvPr/>
        </p:nvSpPr>
        <p:spPr>
          <a:xfrm>
            <a:off x="3203848" y="993502"/>
            <a:ext cx="3168352" cy="1152128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smtClean="0"/>
              <a:t>Programming Language Paradigms (kinds)</a:t>
            </a:r>
            <a:endParaRPr lang="en-US" sz="2000"/>
          </a:p>
        </p:txBody>
      </p:sp>
      <p:sp>
        <p:nvSpPr>
          <p:cNvPr id="7" name="Rectangle 6"/>
          <p:cNvSpPr/>
          <p:nvPr/>
        </p:nvSpPr>
        <p:spPr>
          <a:xfrm>
            <a:off x="755576" y="2865710"/>
            <a:ext cx="2448272" cy="1080120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smtClean="0"/>
              <a:t>Imperative</a:t>
            </a:r>
          </a:p>
          <a:p>
            <a:pPr algn="ctr"/>
            <a:r>
              <a:rPr lang="en-US" sz="2000" smtClean="0">
                <a:solidFill>
                  <a:srgbClr val="FFFF00"/>
                </a:solidFill>
              </a:rPr>
              <a:t>(state/memory-based)</a:t>
            </a:r>
            <a:endParaRPr lang="en-US" sz="2000">
              <a:solidFill>
                <a:srgbClr val="FFFF00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07504" y="4521894"/>
            <a:ext cx="1296144" cy="576064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800" smtClean="0"/>
              <a:t>Procedural</a:t>
            </a:r>
            <a:endParaRPr lang="en-US" sz="1800"/>
          </a:p>
        </p:txBody>
      </p:sp>
      <p:sp>
        <p:nvSpPr>
          <p:cNvPr id="9" name="Rectangle 8"/>
          <p:cNvSpPr/>
          <p:nvPr/>
        </p:nvSpPr>
        <p:spPr>
          <a:xfrm>
            <a:off x="1547664" y="4521894"/>
            <a:ext cx="1440160" cy="576064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800" smtClean="0"/>
              <a:t>Object-based</a:t>
            </a:r>
            <a:endParaRPr lang="en-US" sz="1800"/>
          </a:p>
        </p:txBody>
      </p:sp>
      <p:sp>
        <p:nvSpPr>
          <p:cNvPr id="10" name="Rectangle 9"/>
          <p:cNvSpPr/>
          <p:nvPr/>
        </p:nvSpPr>
        <p:spPr>
          <a:xfrm>
            <a:off x="3131840" y="4521894"/>
            <a:ext cx="1296144" cy="576064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800" smtClean="0"/>
              <a:t>Parallelism</a:t>
            </a:r>
            <a:endParaRPr lang="en-US" sz="1800"/>
          </a:p>
        </p:txBody>
      </p:sp>
      <p:sp>
        <p:nvSpPr>
          <p:cNvPr id="11" name="Rectangle 10"/>
          <p:cNvSpPr/>
          <p:nvPr/>
        </p:nvSpPr>
        <p:spPr>
          <a:xfrm>
            <a:off x="5724128" y="2865710"/>
            <a:ext cx="2448272" cy="1080120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smtClean="0"/>
              <a:t>Declarative</a:t>
            </a:r>
          </a:p>
          <a:p>
            <a:pPr algn="ctr"/>
            <a:r>
              <a:rPr lang="en-US" sz="2000" smtClean="0">
                <a:solidFill>
                  <a:srgbClr val="FFFF00"/>
                </a:solidFill>
              </a:rPr>
              <a:t>(math-based)</a:t>
            </a:r>
            <a:endParaRPr lang="en-US" sz="2000">
              <a:solidFill>
                <a:srgbClr val="FFFF00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4932040" y="4521894"/>
            <a:ext cx="864096" cy="576064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800" smtClean="0"/>
              <a:t>Logic</a:t>
            </a:r>
            <a:endParaRPr lang="en-US" sz="1800"/>
          </a:p>
        </p:txBody>
      </p:sp>
      <p:sp>
        <p:nvSpPr>
          <p:cNvPr id="13" name="Rectangle 12"/>
          <p:cNvSpPr/>
          <p:nvPr/>
        </p:nvSpPr>
        <p:spPr>
          <a:xfrm>
            <a:off x="5925741" y="4530356"/>
            <a:ext cx="1238547" cy="540060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800" smtClean="0"/>
              <a:t>Functional</a:t>
            </a:r>
            <a:endParaRPr lang="en-US" sz="1800"/>
          </a:p>
        </p:txBody>
      </p:sp>
      <p:sp>
        <p:nvSpPr>
          <p:cNvPr id="14" name="Rectangle 13"/>
          <p:cNvSpPr/>
          <p:nvPr/>
        </p:nvSpPr>
        <p:spPr>
          <a:xfrm>
            <a:off x="7414226" y="4530356"/>
            <a:ext cx="1516347" cy="684076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800" smtClean="0"/>
              <a:t>Database</a:t>
            </a:r>
          </a:p>
          <a:p>
            <a:pPr algn="ctr"/>
            <a:r>
              <a:rPr lang="en-US" sz="1800" smtClean="0"/>
              <a:t>(relational)</a:t>
            </a:r>
            <a:endParaRPr lang="en-US" sz="1800"/>
          </a:p>
        </p:txBody>
      </p:sp>
      <p:sp>
        <p:nvSpPr>
          <p:cNvPr id="15" name="TextBox 14"/>
          <p:cNvSpPr txBox="1"/>
          <p:nvPr/>
        </p:nvSpPr>
        <p:spPr>
          <a:xfrm>
            <a:off x="323527" y="5169966"/>
            <a:ext cx="100380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smtClean="0"/>
              <a:t>e.g. </a:t>
            </a:r>
            <a:r>
              <a:rPr lang="en-US" sz="1800" b="1" smtClean="0"/>
              <a:t>C</a:t>
            </a:r>
            <a:r>
              <a:rPr lang="en-US" sz="1800" smtClean="0"/>
              <a:t>,</a:t>
            </a:r>
          </a:p>
          <a:p>
            <a:r>
              <a:rPr lang="en-US" sz="1800" smtClean="0"/>
              <a:t>Basic,</a:t>
            </a:r>
          </a:p>
          <a:p>
            <a:r>
              <a:rPr lang="en-US" sz="1800" b="1" smtClean="0"/>
              <a:t>Python</a:t>
            </a:r>
            <a:endParaRPr lang="en-US" sz="1800" b="1"/>
          </a:p>
        </p:txBody>
      </p:sp>
      <p:sp>
        <p:nvSpPr>
          <p:cNvPr id="16" name="TextBox 15"/>
          <p:cNvSpPr txBox="1"/>
          <p:nvPr/>
        </p:nvSpPr>
        <p:spPr>
          <a:xfrm>
            <a:off x="1874046" y="5169966"/>
            <a:ext cx="119295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smtClean="0"/>
              <a:t>e.g. C++,</a:t>
            </a:r>
            <a:br>
              <a:rPr lang="en-US" sz="1800" smtClean="0"/>
            </a:br>
            <a:r>
              <a:rPr lang="en-US" sz="1800" b="1" smtClean="0"/>
              <a:t>Java</a:t>
            </a:r>
            <a:r>
              <a:rPr lang="en-US" sz="1800" smtClean="0"/>
              <a:t>, C#</a:t>
            </a:r>
            <a:endParaRPr lang="en-US" sz="1800"/>
          </a:p>
        </p:txBody>
      </p:sp>
      <p:sp>
        <p:nvSpPr>
          <p:cNvPr id="17" name="TextBox 16"/>
          <p:cNvSpPr txBox="1"/>
          <p:nvPr/>
        </p:nvSpPr>
        <p:spPr>
          <a:xfrm>
            <a:off x="3256371" y="5169966"/>
            <a:ext cx="124906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smtClean="0"/>
              <a:t>e.g. Erlang,</a:t>
            </a:r>
          </a:p>
          <a:p>
            <a:r>
              <a:rPr lang="en-US" sz="1800" smtClean="0"/>
              <a:t>Linda, Oz, </a:t>
            </a:r>
          </a:p>
          <a:p>
            <a:r>
              <a:rPr lang="en-US" sz="1800" smtClean="0"/>
              <a:t>Java, PVM</a:t>
            </a:r>
            <a:endParaRPr lang="en-US" sz="1800"/>
          </a:p>
        </p:txBody>
      </p:sp>
      <p:sp>
        <p:nvSpPr>
          <p:cNvPr id="19" name="TextBox 18"/>
          <p:cNvSpPr txBox="1"/>
          <p:nvPr/>
        </p:nvSpPr>
        <p:spPr>
          <a:xfrm>
            <a:off x="4739558" y="5169966"/>
            <a:ext cx="128336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smtClean="0"/>
              <a:t>e.g. </a:t>
            </a:r>
            <a:r>
              <a:rPr lang="en-US" sz="1800" b="1" smtClean="0"/>
              <a:t>Prolog</a:t>
            </a:r>
            <a:r>
              <a:rPr lang="en-US" sz="1800" smtClean="0"/>
              <a:t>,</a:t>
            </a:r>
          </a:p>
          <a:p>
            <a:r>
              <a:rPr lang="en-US" sz="1800" smtClean="0"/>
              <a:t>Mercury</a:t>
            </a:r>
            <a:endParaRPr lang="en-US" sz="1800"/>
          </a:p>
        </p:txBody>
      </p:sp>
      <p:sp>
        <p:nvSpPr>
          <p:cNvPr id="20" name="TextBox 19"/>
          <p:cNvSpPr txBox="1"/>
          <p:nvPr/>
        </p:nvSpPr>
        <p:spPr>
          <a:xfrm>
            <a:off x="6178121" y="5169966"/>
            <a:ext cx="105554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smtClean="0"/>
              <a:t>e.g. Lisp</a:t>
            </a:r>
          </a:p>
          <a:p>
            <a:r>
              <a:rPr lang="en-US" sz="1800" smtClean="0"/>
              <a:t>Scheme,</a:t>
            </a:r>
          </a:p>
          <a:p>
            <a:r>
              <a:rPr lang="en-US" sz="1800" smtClean="0"/>
              <a:t>Racket</a:t>
            </a:r>
            <a:endParaRPr lang="en-US" sz="1800"/>
          </a:p>
        </p:txBody>
      </p:sp>
      <p:sp>
        <p:nvSpPr>
          <p:cNvPr id="21" name="TextBox 20"/>
          <p:cNvSpPr txBox="1"/>
          <p:nvPr/>
        </p:nvSpPr>
        <p:spPr>
          <a:xfrm>
            <a:off x="7679315" y="5376698"/>
            <a:ext cx="10118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smtClean="0"/>
              <a:t>e.g. SQL</a:t>
            </a:r>
            <a:endParaRPr lang="en-US" sz="1800" b="1"/>
          </a:p>
        </p:txBody>
      </p:sp>
      <p:cxnSp>
        <p:nvCxnSpPr>
          <p:cNvPr id="23" name="Elbow Connector 22"/>
          <p:cNvCxnSpPr>
            <a:stCxn id="6" idx="2"/>
            <a:endCxn id="7" idx="0"/>
          </p:cNvCxnSpPr>
          <p:nvPr/>
        </p:nvCxnSpPr>
        <p:spPr>
          <a:xfrm rot="5400000">
            <a:off x="3023828" y="1101514"/>
            <a:ext cx="720080" cy="2808312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Elbow Connector 24"/>
          <p:cNvCxnSpPr>
            <a:stCxn id="6" idx="2"/>
            <a:endCxn id="11" idx="0"/>
          </p:cNvCxnSpPr>
          <p:nvPr/>
        </p:nvCxnSpPr>
        <p:spPr>
          <a:xfrm rot="16200000" flipH="1">
            <a:off x="5508104" y="1425550"/>
            <a:ext cx="720080" cy="2160240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Elbow Connector 26"/>
          <p:cNvCxnSpPr>
            <a:stCxn id="7" idx="2"/>
            <a:endCxn id="8" idx="0"/>
          </p:cNvCxnSpPr>
          <p:nvPr/>
        </p:nvCxnSpPr>
        <p:spPr>
          <a:xfrm rot="5400000">
            <a:off x="1079612" y="3621794"/>
            <a:ext cx="576064" cy="1224136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Elbow Connector 28"/>
          <p:cNvCxnSpPr>
            <a:stCxn id="7" idx="2"/>
            <a:endCxn id="9" idx="0"/>
          </p:cNvCxnSpPr>
          <p:nvPr/>
        </p:nvCxnSpPr>
        <p:spPr>
          <a:xfrm rot="16200000" flipH="1">
            <a:off x="1835696" y="4089846"/>
            <a:ext cx="576064" cy="288032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Elbow Connector 30"/>
          <p:cNvCxnSpPr>
            <a:stCxn id="7" idx="2"/>
            <a:endCxn id="10" idx="0"/>
          </p:cNvCxnSpPr>
          <p:nvPr/>
        </p:nvCxnSpPr>
        <p:spPr>
          <a:xfrm rot="16200000" flipH="1">
            <a:off x="2591780" y="3333762"/>
            <a:ext cx="576064" cy="1800200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Elbow Connector 32"/>
          <p:cNvCxnSpPr>
            <a:stCxn id="11" idx="2"/>
            <a:endCxn id="12" idx="0"/>
          </p:cNvCxnSpPr>
          <p:nvPr/>
        </p:nvCxnSpPr>
        <p:spPr>
          <a:xfrm rot="5400000">
            <a:off x="5868144" y="3441774"/>
            <a:ext cx="576064" cy="1584176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Elbow Connector 34"/>
          <p:cNvCxnSpPr>
            <a:stCxn id="11" idx="2"/>
            <a:endCxn id="13" idx="0"/>
          </p:cNvCxnSpPr>
          <p:nvPr/>
        </p:nvCxnSpPr>
        <p:spPr>
          <a:xfrm rot="5400000">
            <a:off x="6454377" y="4036469"/>
            <a:ext cx="584526" cy="403249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Elbow Connector 36"/>
          <p:cNvCxnSpPr>
            <a:stCxn id="11" idx="2"/>
            <a:endCxn id="14" idx="0"/>
          </p:cNvCxnSpPr>
          <p:nvPr/>
        </p:nvCxnSpPr>
        <p:spPr>
          <a:xfrm rot="16200000" flipH="1">
            <a:off x="7268069" y="3626025"/>
            <a:ext cx="584526" cy="1224136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240-216 Explo.: Prolog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B7F1215F-6296-49DE-9408-66A42F5855CD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9095605"/>
      </p:ext>
    </p:extLst>
  </p:cSld>
  <p:clrMapOvr>
    <a:masterClrMapping/>
  </p:clrMapOvr>
  <p:transition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fld id="{57CB182E-641C-4EF9-A952-6AA64AD22592}" type="slidenum">
              <a:rPr lang="en-US" sz="1400" smtClean="0">
                <a:solidFill>
                  <a:schemeClr val="bg2"/>
                </a:solidFill>
                <a:latin typeface="Arial" pitchFamily="34" charset="0"/>
              </a:rPr>
              <a:pPr/>
              <a:t>20</a:t>
            </a:fld>
            <a:endParaRPr lang="en-US" sz="1400" smtClean="0">
              <a:solidFill>
                <a:schemeClr val="bg2"/>
              </a:solidFill>
              <a:latin typeface="Arial" pitchFamily="34" charset="0"/>
            </a:endParaRPr>
          </a:p>
        </p:txBody>
      </p:sp>
      <p:sp>
        <p:nvSpPr>
          <p:cNvPr id="4505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Examples</a:t>
            </a:r>
          </a:p>
        </p:txBody>
      </p:sp>
      <p:sp>
        <p:nvSpPr>
          <p:cNvPr id="45060" name="Text Box 3"/>
          <p:cNvSpPr txBox="1">
            <a:spLocks noChangeArrowheads="1"/>
          </p:cNvSpPr>
          <p:nvPr/>
        </p:nvSpPr>
        <p:spPr bwMode="auto">
          <a:xfrm>
            <a:off x="1403648" y="1862265"/>
            <a:ext cx="6400800" cy="3631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?- X = [1, 2, 3</a:t>
            </a:r>
            <a:r>
              <a:rPr lang="en-US" sz="2000" b="1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].</a:t>
            </a:r>
            <a:br>
              <a:rPr lang="en-US" sz="2000" b="1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</a:br>
            <a:r>
              <a:rPr lang="en-US" sz="2000" i="1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/>
            </a:r>
            <a:br>
              <a:rPr lang="en-US" sz="2000" i="1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</a:br>
            <a:r>
              <a:rPr lang="en-US" sz="2000" b="1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X = [1, 2, 3] </a:t>
            </a:r>
            <a:br>
              <a:rPr lang="en-US" sz="2000" b="1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</a:br>
            <a:r>
              <a:rPr lang="en-US" sz="2000" b="1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/>
            </a:r>
            <a:br>
              <a:rPr lang="en-US" sz="2000" b="1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</a:br>
            <a:endParaRPr lang="en-US" sz="2000" b="1">
              <a:solidFill>
                <a:srgbClr val="000000"/>
              </a:solidFill>
              <a:latin typeface="Courier New" pitchFamily="49" charset="0"/>
              <a:cs typeface="Courier New" pitchFamily="49" charset="0"/>
            </a:endParaRPr>
          </a:p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?- [X, Y, Z] = [1, 2, 3</a:t>
            </a:r>
            <a:r>
              <a:rPr lang="en-US" sz="2000" b="1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].</a:t>
            </a:r>
            <a:br>
              <a:rPr lang="en-US" sz="2000" b="1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</a:br>
            <a:r>
              <a:rPr lang="en-US" sz="2000" b="1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/>
            </a:r>
            <a:br>
              <a:rPr lang="en-US" sz="2000" b="1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</a:br>
            <a:r>
              <a:rPr lang="en-US" sz="2000" b="1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X = 1</a:t>
            </a:r>
            <a:br>
              <a:rPr lang="en-US" sz="2000" b="1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</a:br>
            <a:r>
              <a:rPr lang="en-US" sz="2000" b="1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Y = 2</a:t>
            </a:r>
            <a:br>
              <a:rPr lang="en-US" sz="2000" b="1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</a:br>
            <a:r>
              <a:rPr lang="en-US" sz="2000" b="1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Z = 3 </a:t>
            </a:r>
            <a:br>
              <a:rPr lang="en-US" sz="2000" b="1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</a:br>
            <a:endParaRPr lang="en-US" sz="2000">
              <a:latin typeface="Times New Roman" pitchFamily="18" charset="0"/>
            </a:endParaRPr>
          </a:p>
        </p:txBody>
      </p:sp>
      <p:sp>
        <p:nvSpPr>
          <p:cNvPr id="45061" name="Footer Placeholder 3"/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r>
              <a:rPr lang="en-US" sz="1400" smtClean="0">
                <a:solidFill>
                  <a:schemeClr val="bg2"/>
                </a:solidFill>
                <a:latin typeface="Arial" pitchFamily="34" charset="0"/>
              </a:rPr>
              <a:t>240-216 Explo.: Prolog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6246490" y="2426112"/>
            <a:ext cx="2478435" cy="156966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2400" smtClean="0"/>
              <a:t>From now on,</a:t>
            </a:r>
          </a:p>
          <a:p>
            <a:r>
              <a:rPr lang="en-US" sz="2400" smtClean="0"/>
              <a:t>I'm going to</a:t>
            </a:r>
          </a:p>
          <a:p>
            <a:r>
              <a:rPr lang="en-US" sz="2400" smtClean="0"/>
              <a:t>leave out</a:t>
            </a:r>
          </a:p>
          <a:p>
            <a:r>
              <a:rPr lang="en-US" sz="2400" smtClean="0"/>
              <a:t>calls to writeln().</a:t>
            </a:r>
            <a:endParaRPr lang="en-US" sz="2400"/>
          </a:p>
        </p:txBody>
      </p:sp>
      <p:cxnSp>
        <p:nvCxnSpPr>
          <p:cNvPr id="4" name="Straight Arrow Connector 3"/>
          <p:cNvCxnSpPr>
            <a:stCxn id="2" idx="1"/>
          </p:cNvCxnSpPr>
          <p:nvPr/>
        </p:nvCxnSpPr>
        <p:spPr bwMode="auto">
          <a:xfrm flipH="1" flipV="1">
            <a:off x="4211960" y="2204864"/>
            <a:ext cx="2034530" cy="1006078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6" name="Straight Arrow Connector 5"/>
          <p:cNvCxnSpPr>
            <a:stCxn id="2" idx="1"/>
          </p:cNvCxnSpPr>
          <p:nvPr/>
        </p:nvCxnSpPr>
        <p:spPr bwMode="auto">
          <a:xfrm flipH="1">
            <a:off x="5436096" y="3210942"/>
            <a:ext cx="810394" cy="467204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fld id="{E91CA32C-5FD2-4632-8559-FC610673611F}" type="slidenum">
              <a:rPr lang="en-US" sz="1400" smtClean="0">
                <a:solidFill>
                  <a:schemeClr val="bg2"/>
                </a:solidFill>
                <a:latin typeface="Arial" pitchFamily="34" charset="0"/>
              </a:rPr>
              <a:pPr/>
              <a:t>21</a:t>
            </a:fld>
            <a:endParaRPr lang="en-US" sz="1400" smtClean="0">
              <a:solidFill>
                <a:schemeClr val="bg2"/>
              </a:solidFill>
              <a:latin typeface="Arial" pitchFamily="34" charset="0"/>
            </a:endParaRPr>
          </a:p>
        </p:txBody>
      </p:sp>
      <p:sp>
        <p:nvSpPr>
          <p:cNvPr id="46083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152400"/>
            <a:ext cx="7772400" cy="1104900"/>
          </a:xfrm>
        </p:spPr>
        <p:txBody>
          <a:bodyPr/>
          <a:lstStyle/>
          <a:p>
            <a:r>
              <a:rPr lang="en-US" smtClean="0"/>
              <a:t>List Notation With Tail</a:t>
            </a:r>
          </a:p>
        </p:txBody>
      </p:sp>
      <p:sp>
        <p:nvSpPr>
          <p:cNvPr id="4608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3962400"/>
            <a:ext cx="8077200" cy="19812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b="1" smtClean="0">
                <a:latin typeface="Courier New" pitchFamily="49" charset="0"/>
              </a:rPr>
              <a:t>[1,2|X]</a:t>
            </a:r>
            <a:r>
              <a:rPr lang="en-US" smtClean="0"/>
              <a:t> matches with a list that starts with </a:t>
            </a:r>
            <a:r>
              <a:rPr lang="en-US" b="1" smtClean="0">
                <a:latin typeface="Courier New" pitchFamily="49" charset="0"/>
              </a:rPr>
              <a:t>1,2</a:t>
            </a:r>
            <a:r>
              <a:rPr lang="en-US" smtClean="0"/>
              <a:t> and binds </a:t>
            </a:r>
            <a:r>
              <a:rPr lang="en-US" b="1" smtClean="0">
                <a:latin typeface="Courier New" pitchFamily="49" charset="0"/>
              </a:rPr>
              <a:t>X</a:t>
            </a:r>
            <a:r>
              <a:rPr lang="en-US" smtClean="0"/>
              <a:t> to the rest (</a:t>
            </a:r>
            <a:r>
              <a:rPr lang="en-US" b="1" smtClean="0">
                <a:solidFill>
                  <a:srgbClr val="0070C0"/>
                </a:solidFill>
              </a:rPr>
              <a:t>tail</a:t>
            </a:r>
            <a:r>
              <a:rPr lang="en-US" smtClean="0"/>
              <a:t>) of the list.</a:t>
            </a:r>
          </a:p>
          <a:p>
            <a:pPr>
              <a:lnSpc>
                <a:spcPct val="90000"/>
              </a:lnSpc>
            </a:pPr>
            <a:endParaRPr lang="en-US" smtClean="0"/>
          </a:p>
        </p:txBody>
      </p:sp>
      <p:sp>
        <p:nvSpPr>
          <p:cNvPr id="46085" name="Rectangle 33"/>
          <p:cNvSpPr>
            <a:spLocks noChangeArrowheads="1"/>
          </p:cNvSpPr>
          <p:nvPr/>
        </p:nvSpPr>
        <p:spPr bwMode="auto">
          <a:xfrm>
            <a:off x="2057400" y="2057400"/>
            <a:ext cx="5334000" cy="1323439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/>
          <a:p>
            <a:r>
              <a:rPr lang="en-US" sz="2000" b="1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?- [1,2|X] = [1,2,3,4,5</a:t>
            </a:r>
            <a:r>
              <a:rPr lang="en-US" sz="2000" b="1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].</a:t>
            </a:r>
            <a:br>
              <a:rPr lang="en-US" sz="2000" b="1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</a:br>
            <a:r>
              <a:rPr lang="en-US" sz="2000" b="1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/>
            </a:r>
            <a:br>
              <a:rPr lang="en-US" sz="2000" b="1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</a:br>
            <a:r>
              <a:rPr lang="en-US" sz="2000" b="1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X = [3, 4, 5] </a:t>
            </a:r>
            <a:br>
              <a:rPr lang="en-US" sz="2000" b="1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</a:br>
            <a:endParaRPr lang="en-US" sz="2000">
              <a:latin typeface="Times New Roman" pitchFamily="18" charset="0"/>
            </a:endParaRPr>
          </a:p>
        </p:txBody>
      </p:sp>
      <p:sp>
        <p:nvSpPr>
          <p:cNvPr id="46086" name="Footer Placeholder 3"/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r>
              <a:rPr lang="en-US" sz="1400" smtClean="0">
                <a:solidFill>
                  <a:schemeClr val="bg2"/>
                </a:solidFill>
                <a:latin typeface="Arial" pitchFamily="34" charset="0"/>
              </a:rPr>
              <a:t>240-216 Explo.: Prolog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4724400" y="5517232"/>
            <a:ext cx="3223592" cy="58477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mtClean="0"/>
              <a:t>Say "|" as "bar"</a:t>
            </a:r>
            <a:endParaRPr lang="en-US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240-216 Explo.: Prolog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B7F1215F-6296-49DE-9408-66A42F5855CD}" type="slidenum">
              <a:rPr lang="en-US" smtClean="0"/>
              <a:pPr>
                <a:defRPr/>
              </a:pPr>
              <a:t>22</a:t>
            </a:fld>
            <a:endParaRPr lang="en-US"/>
          </a:p>
        </p:txBody>
      </p:sp>
      <p:sp>
        <p:nvSpPr>
          <p:cNvPr id="7" name="Rectangle 33"/>
          <p:cNvSpPr>
            <a:spLocks noChangeArrowheads="1"/>
          </p:cNvSpPr>
          <p:nvPr/>
        </p:nvSpPr>
        <p:spPr bwMode="auto">
          <a:xfrm>
            <a:off x="2057400" y="2057400"/>
            <a:ext cx="5334000" cy="1631216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/>
          <a:p>
            <a:r>
              <a:rPr lang="en-US" sz="2000" b="1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?- </a:t>
            </a:r>
            <a:r>
              <a:rPr lang="en-US" sz="2000" b="1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[X|Y] </a:t>
            </a:r>
            <a:r>
              <a:rPr lang="en-US" sz="2000" b="1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= </a:t>
            </a:r>
            <a:r>
              <a:rPr lang="en-US" sz="2000" b="1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[a, b, dc, st, fg].</a:t>
            </a:r>
            <a:br>
              <a:rPr lang="en-US" sz="2000" b="1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</a:br>
            <a:r>
              <a:rPr lang="en-US" sz="2000" b="1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/>
            </a:r>
            <a:br>
              <a:rPr lang="en-US" sz="2000" b="1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</a:br>
            <a:r>
              <a:rPr lang="en-US" sz="2000" b="1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X = a</a:t>
            </a:r>
            <a:r>
              <a:rPr lang="en-US" sz="2000" b="1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/>
            </a:r>
            <a:br>
              <a:rPr lang="en-US" sz="2000" b="1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</a:br>
            <a:r>
              <a:rPr lang="en-US" sz="2000" b="1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Y </a:t>
            </a:r>
            <a:r>
              <a:rPr lang="en-US" sz="2000" b="1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= </a:t>
            </a:r>
            <a:r>
              <a:rPr lang="en-US" sz="2000" b="1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[b, dc, st, fg] </a:t>
            </a:r>
            <a:r>
              <a:rPr lang="en-US" sz="2000" b="1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/>
            </a:r>
            <a:br>
              <a:rPr lang="en-US" sz="2000" b="1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</a:br>
            <a:endParaRPr lang="en-US" sz="200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47888612"/>
      </p:ext>
    </p:extLst>
  </p:cSld>
  <p:clrMapOvr>
    <a:masterClrMapping/>
  </p:clrMapOvr>
  <p:transition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fld id="{D01C4461-00DE-4B3F-AF46-FD2EEA26ED24}" type="slidenum">
              <a:rPr lang="en-US" sz="1400" smtClean="0">
                <a:solidFill>
                  <a:schemeClr val="bg2"/>
                </a:solidFill>
                <a:latin typeface="Arial" pitchFamily="34" charset="0"/>
              </a:rPr>
              <a:pPr/>
              <a:t>23</a:t>
            </a:fld>
            <a:endParaRPr lang="en-US" sz="1400" smtClean="0">
              <a:solidFill>
                <a:schemeClr val="bg2"/>
              </a:solidFill>
              <a:latin typeface="Arial" pitchFamily="34" charset="0"/>
            </a:endParaRPr>
          </a:p>
        </p:txBody>
      </p:sp>
      <p:sp>
        <p:nvSpPr>
          <p:cNvPr id="5222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6. member/2</a:t>
            </a:r>
            <a:endParaRPr lang="en-US"/>
          </a:p>
        </p:txBody>
      </p:sp>
      <p:sp>
        <p:nvSpPr>
          <p:cNvPr id="52229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4572000" y="2193032"/>
            <a:ext cx="4191000" cy="1524000"/>
          </a:xfrm>
        </p:spPr>
        <p:txBody>
          <a:bodyPr/>
          <a:lstStyle/>
          <a:p>
            <a:r>
              <a:rPr lang="en-US" sz="2800" smtClean="0"/>
              <a:t>member(X,L) succeeds if X is an element in the list L</a:t>
            </a:r>
          </a:p>
        </p:txBody>
      </p:sp>
      <p:sp>
        <p:nvSpPr>
          <p:cNvPr id="52230" name="Text Box 7"/>
          <p:cNvSpPr txBox="1">
            <a:spLocks noChangeArrowheads="1"/>
          </p:cNvSpPr>
          <p:nvPr/>
        </p:nvSpPr>
        <p:spPr bwMode="auto">
          <a:xfrm>
            <a:off x="457200" y="1981200"/>
            <a:ext cx="5770984" cy="37856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th-TH" sz="2000" b="1">
                <a:latin typeface="Courier New" pitchFamily="49" charset="0"/>
              </a:rPr>
              <a:t>?- member(1</a:t>
            </a:r>
            <a:r>
              <a:rPr lang="th-TH" sz="2000" b="1" smtClean="0">
                <a:latin typeface="Courier New" pitchFamily="49" charset="0"/>
              </a:rPr>
              <a:t>,</a:t>
            </a:r>
            <a:r>
              <a:rPr lang="en-US" sz="2000" b="1" smtClean="0">
                <a:latin typeface="Courier New" pitchFamily="49" charset="0"/>
              </a:rPr>
              <a:t> </a:t>
            </a:r>
            <a:r>
              <a:rPr lang="th-TH" sz="2000" b="1" smtClean="0">
                <a:latin typeface="Courier New" pitchFamily="49" charset="0"/>
              </a:rPr>
              <a:t>[2,</a:t>
            </a:r>
            <a:r>
              <a:rPr lang="en-US" sz="2000" b="1" smtClean="0">
                <a:latin typeface="Courier New" pitchFamily="49" charset="0"/>
              </a:rPr>
              <a:t> 1,</a:t>
            </a:r>
            <a:r>
              <a:rPr lang="th-TH" sz="2000" b="1" smtClean="0">
                <a:latin typeface="Courier New" pitchFamily="49" charset="0"/>
              </a:rPr>
              <a:t>3</a:t>
            </a:r>
            <a:r>
              <a:rPr lang="th-TH" sz="2000" b="1">
                <a:latin typeface="Courier New" pitchFamily="49" charset="0"/>
              </a:rPr>
              <a:t>]).</a:t>
            </a:r>
            <a:br>
              <a:rPr lang="th-TH" sz="2000" b="1">
                <a:latin typeface="Courier New" pitchFamily="49" charset="0"/>
              </a:rPr>
            </a:br>
            <a:r>
              <a:rPr lang="en-US" sz="2000" b="1" smtClean="0">
                <a:latin typeface="Courier New" pitchFamily="49" charset="0"/>
              </a:rPr>
              <a:t>Y</a:t>
            </a:r>
            <a:r>
              <a:rPr lang="th-TH" sz="2000" b="1" smtClean="0">
                <a:latin typeface="Courier New" pitchFamily="49" charset="0"/>
              </a:rPr>
              <a:t>es</a:t>
            </a:r>
            <a:r>
              <a:rPr lang="en-US" sz="2000" b="1" smtClean="0">
                <a:latin typeface="Courier New" pitchFamily="49" charset="0"/>
              </a:rPr>
              <a:t>.</a:t>
            </a:r>
            <a:r>
              <a:rPr lang="th-TH" sz="2000" b="1">
                <a:latin typeface="Courier New" pitchFamily="49" charset="0"/>
              </a:rPr>
              <a:t/>
            </a:r>
            <a:br>
              <a:rPr lang="th-TH" sz="2000" b="1">
                <a:latin typeface="Courier New" pitchFamily="49" charset="0"/>
              </a:rPr>
            </a:br>
            <a:r>
              <a:rPr lang="th-TH" sz="2000" b="1">
                <a:latin typeface="Courier New" pitchFamily="49" charset="0"/>
              </a:rPr>
              <a:t/>
            </a:r>
            <a:br>
              <a:rPr lang="th-TH" sz="2000" b="1">
                <a:latin typeface="Courier New" pitchFamily="49" charset="0"/>
              </a:rPr>
            </a:br>
            <a:r>
              <a:rPr lang="th-TH" sz="2000" b="1">
                <a:latin typeface="Courier New" pitchFamily="49" charset="0"/>
              </a:rPr>
              <a:t>?- </a:t>
            </a:r>
            <a:r>
              <a:rPr lang="th-TH" sz="2000" b="1" smtClean="0">
                <a:latin typeface="Courier New" pitchFamily="49" charset="0"/>
              </a:rPr>
              <a:t>member(</a:t>
            </a:r>
            <a:r>
              <a:rPr lang="en-US" sz="2000" b="1" smtClean="0">
                <a:latin typeface="Courier New" pitchFamily="49" charset="0"/>
              </a:rPr>
              <a:t>j</a:t>
            </a:r>
            <a:r>
              <a:rPr lang="th-TH" sz="2000" b="1" smtClean="0">
                <a:latin typeface="Courier New" pitchFamily="49" charset="0"/>
              </a:rPr>
              <a:t>,</a:t>
            </a:r>
            <a:r>
              <a:rPr lang="en-US" sz="2000" b="1" smtClean="0">
                <a:latin typeface="Courier New" pitchFamily="49" charset="0"/>
              </a:rPr>
              <a:t> </a:t>
            </a:r>
            <a:r>
              <a:rPr lang="th-TH" sz="2000" b="1" smtClean="0">
                <a:latin typeface="Courier New" pitchFamily="49" charset="0"/>
              </a:rPr>
              <a:t>[</a:t>
            </a:r>
            <a:r>
              <a:rPr lang="th-TH" sz="2000" b="1">
                <a:latin typeface="Courier New" pitchFamily="49" charset="0"/>
              </a:rPr>
              <a:t>a,n,d,y]).</a:t>
            </a:r>
            <a:br>
              <a:rPr lang="th-TH" sz="2000" b="1">
                <a:latin typeface="Courier New" pitchFamily="49" charset="0"/>
              </a:rPr>
            </a:br>
            <a:r>
              <a:rPr lang="en-US" sz="2000" b="1" smtClean="0">
                <a:latin typeface="Courier New" pitchFamily="49" charset="0"/>
              </a:rPr>
              <a:t>No.</a:t>
            </a:r>
            <a:endParaRPr lang="th-TH" sz="2000" b="1">
              <a:latin typeface="Courier New" pitchFamily="49" charset="0"/>
            </a:endParaRPr>
          </a:p>
          <a:p>
            <a:pPr>
              <a:spcBef>
                <a:spcPct val="50000"/>
              </a:spcBef>
            </a:pPr>
            <a:endParaRPr lang="th-TH" sz="2000" b="1">
              <a:latin typeface="Courier New" pitchFamily="49" charset="0"/>
            </a:endParaRPr>
          </a:p>
          <a:p>
            <a:pPr>
              <a:spcBef>
                <a:spcPct val="50000"/>
              </a:spcBef>
            </a:pPr>
            <a:r>
              <a:rPr lang="th-TH" sz="2000" b="1">
                <a:latin typeface="Courier New" pitchFamily="49" charset="0"/>
              </a:rPr>
              <a:t>?- member(X,[j,i,m</a:t>
            </a:r>
            <a:r>
              <a:rPr lang="th-TH" sz="2000" b="1" smtClean="0">
                <a:latin typeface="Courier New" pitchFamily="49" charset="0"/>
              </a:rPr>
              <a:t>]),write</a:t>
            </a:r>
            <a:r>
              <a:rPr lang="en-US" sz="2000" b="1" smtClean="0">
                <a:latin typeface="Courier New" pitchFamily="49" charset="0"/>
              </a:rPr>
              <a:t>ln</a:t>
            </a:r>
            <a:r>
              <a:rPr lang="th-TH" sz="2000" b="1" smtClean="0">
                <a:latin typeface="Courier New" pitchFamily="49" charset="0"/>
              </a:rPr>
              <a:t>(X).</a:t>
            </a:r>
            <a:r>
              <a:rPr lang="th-TH" sz="2000" b="1">
                <a:latin typeface="Courier New" pitchFamily="49" charset="0"/>
              </a:rPr>
              <a:t/>
            </a:r>
            <a:br>
              <a:rPr lang="th-TH" sz="2000" b="1">
                <a:latin typeface="Courier New" pitchFamily="49" charset="0"/>
              </a:rPr>
            </a:br>
            <a:r>
              <a:rPr lang="th-TH" sz="2000" b="1">
                <a:latin typeface="Courier New" pitchFamily="49" charset="0"/>
              </a:rPr>
              <a:t>j</a:t>
            </a:r>
            <a:br>
              <a:rPr lang="th-TH" sz="2000" b="1">
                <a:latin typeface="Courier New" pitchFamily="49" charset="0"/>
              </a:rPr>
            </a:br>
            <a:r>
              <a:rPr lang="th-TH" sz="2000" b="1">
                <a:latin typeface="Courier New" pitchFamily="49" charset="0"/>
              </a:rPr>
              <a:t>i   // F8</a:t>
            </a:r>
            <a:br>
              <a:rPr lang="th-TH" sz="2000" b="1">
                <a:latin typeface="Courier New" pitchFamily="49" charset="0"/>
              </a:rPr>
            </a:br>
            <a:r>
              <a:rPr lang="th-TH" sz="2000" b="1">
                <a:latin typeface="Courier New" pitchFamily="49" charset="0"/>
              </a:rPr>
              <a:t>m   // F8</a:t>
            </a:r>
            <a:br>
              <a:rPr lang="th-TH" sz="2000" b="1">
                <a:latin typeface="Courier New" pitchFamily="49" charset="0"/>
              </a:rPr>
            </a:br>
            <a:r>
              <a:rPr lang="en-US" sz="2000" b="1" smtClean="0">
                <a:latin typeface="Courier New" pitchFamily="49" charset="0"/>
              </a:rPr>
              <a:t>N</a:t>
            </a:r>
            <a:r>
              <a:rPr lang="th-TH" sz="2000" b="1" smtClean="0">
                <a:latin typeface="Courier New" pitchFamily="49" charset="0"/>
              </a:rPr>
              <a:t>o  </a:t>
            </a:r>
            <a:r>
              <a:rPr lang="th-TH" sz="2000" b="1">
                <a:latin typeface="Courier New" pitchFamily="49" charset="0"/>
              </a:rPr>
              <a:t>// F8</a:t>
            </a:r>
          </a:p>
        </p:txBody>
      </p:sp>
      <p:sp>
        <p:nvSpPr>
          <p:cNvPr id="52231" name="Footer Placeholder 3"/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r>
              <a:rPr lang="en-US" sz="1400" smtClean="0">
                <a:solidFill>
                  <a:schemeClr val="bg2"/>
                </a:solidFill>
                <a:latin typeface="Arial" pitchFamily="34" charset="0"/>
              </a:rPr>
              <a:t>240-216 Explo.: Prolog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788024" y="764704"/>
            <a:ext cx="3791744" cy="954107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2800" smtClean="0"/>
              <a:t>a builtin predicate</a:t>
            </a:r>
          </a:p>
          <a:p>
            <a:r>
              <a:rPr lang="en-US" sz="2800" smtClean="0"/>
              <a:t>(but defined in 2 lines)</a:t>
            </a:r>
            <a:endParaRPr lang="th-TH" sz="280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fld id="{2F0D0659-0255-42C9-8B6F-E2E54D634F70}" type="slidenum">
              <a:rPr lang="en-US" sz="1400" smtClean="0">
                <a:solidFill>
                  <a:schemeClr val="bg2"/>
                </a:solidFill>
                <a:latin typeface="Arial" pitchFamily="34" charset="0"/>
              </a:rPr>
              <a:pPr/>
              <a:t>24</a:t>
            </a:fld>
            <a:endParaRPr lang="en-US" sz="1400" smtClean="0">
              <a:solidFill>
                <a:schemeClr val="bg2"/>
              </a:solidFill>
              <a:latin typeface="Arial" pitchFamily="34" charset="0"/>
            </a:endParaRPr>
          </a:p>
        </p:txBody>
      </p:sp>
      <p:sp>
        <p:nvSpPr>
          <p:cNvPr id="5325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7. length/2</a:t>
            </a:r>
            <a:endParaRPr lang="en-US"/>
          </a:p>
        </p:txBody>
      </p:sp>
      <p:sp>
        <p:nvSpPr>
          <p:cNvPr id="5325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4852988"/>
            <a:ext cx="8178800" cy="1243012"/>
          </a:xfrm>
        </p:spPr>
        <p:txBody>
          <a:bodyPr/>
          <a:lstStyle/>
          <a:p>
            <a:r>
              <a:rPr lang="en-US" b="1" smtClean="0">
                <a:latin typeface="Courier New" pitchFamily="49" charset="0"/>
              </a:rPr>
              <a:t>length(X,Y)</a:t>
            </a:r>
            <a:r>
              <a:rPr lang="en-US" smtClean="0"/>
              <a:t> succeeds if </a:t>
            </a:r>
            <a:r>
              <a:rPr lang="en-US" b="1" smtClean="0">
                <a:latin typeface="Courier New" pitchFamily="49" charset="0"/>
              </a:rPr>
              <a:t>Y</a:t>
            </a:r>
            <a:r>
              <a:rPr lang="en-US" smtClean="0"/>
              <a:t> is the length of the list </a:t>
            </a:r>
            <a:r>
              <a:rPr lang="en-US" b="1" smtClean="0">
                <a:latin typeface="Courier New" pitchFamily="49" charset="0"/>
              </a:rPr>
              <a:t>X.</a:t>
            </a:r>
          </a:p>
        </p:txBody>
      </p:sp>
      <p:sp>
        <p:nvSpPr>
          <p:cNvPr id="53254" name="Text Box 10"/>
          <p:cNvSpPr txBox="1">
            <a:spLocks noChangeArrowheads="1"/>
          </p:cNvSpPr>
          <p:nvPr/>
        </p:nvSpPr>
        <p:spPr bwMode="auto">
          <a:xfrm>
            <a:off x="609600" y="2204122"/>
            <a:ext cx="7467600" cy="1616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th-TH" sz="2000" b="1">
                <a:latin typeface="Courier New" pitchFamily="49" charset="0"/>
              </a:rPr>
              <a:t>?- length([a,b,c,d], L), </a:t>
            </a:r>
            <a:r>
              <a:rPr lang="th-TH" sz="2000" b="1" smtClean="0">
                <a:latin typeface="Courier New" pitchFamily="49" charset="0"/>
              </a:rPr>
              <a:t>write</a:t>
            </a:r>
            <a:r>
              <a:rPr lang="en-US" sz="2000" b="1" smtClean="0">
                <a:latin typeface="Courier New" pitchFamily="49" charset="0"/>
              </a:rPr>
              <a:t>ln</a:t>
            </a:r>
            <a:r>
              <a:rPr lang="th-TH" sz="2000" b="1" smtClean="0">
                <a:latin typeface="Courier New" pitchFamily="49" charset="0"/>
              </a:rPr>
              <a:t>(L).</a:t>
            </a:r>
            <a:r>
              <a:rPr lang="th-TH" sz="2000" b="1">
                <a:latin typeface="Courier New" pitchFamily="49" charset="0"/>
              </a:rPr>
              <a:t/>
            </a:r>
            <a:br>
              <a:rPr lang="th-TH" sz="2000" b="1">
                <a:latin typeface="Courier New" pitchFamily="49" charset="0"/>
              </a:rPr>
            </a:br>
            <a:r>
              <a:rPr lang="th-TH" sz="2000">
                <a:latin typeface="Courier New" pitchFamily="49" charset="0"/>
              </a:rPr>
              <a:t>4</a:t>
            </a:r>
            <a:r>
              <a:rPr lang="th-TH" sz="2000" b="1">
                <a:latin typeface="Courier New" pitchFamily="49" charset="0"/>
              </a:rPr>
              <a:t/>
            </a:r>
            <a:br>
              <a:rPr lang="th-TH" sz="2000" b="1">
                <a:latin typeface="Courier New" pitchFamily="49" charset="0"/>
              </a:rPr>
            </a:br>
            <a:r>
              <a:rPr lang="th-TH" sz="2000" b="1">
                <a:latin typeface="Courier New" pitchFamily="49" charset="0"/>
              </a:rPr>
              <a:t/>
            </a:r>
            <a:br>
              <a:rPr lang="th-TH" sz="2000" b="1">
                <a:latin typeface="Courier New" pitchFamily="49" charset="0"/>
              </a:rPr>
            </a:br>
            <a:r>
              <a:rPr lang="th-TH" sz="2000" b="1">
                <a:latin typeface="Courier New" pitchFamily="49" charset="0"/>
              </a:rPr>
              <a:t>?- length([1,2,3], 4).</a:t>
            </a:r>
            <a:br>
              <a:rPr lang="th-TH" sz="2000" b="1">
                <a:latin typeface="Courier New" pitchFamily="49" charset="0"/>
              </a:rPr>
            </a:br>
            <a:r>
              <a:rPr lang="th-TH" sz="2000" b="1">
                <a:latin typeface="Courier New" pitchFamily="49" charset="0"/>
              </a:rPr>
              <a:t>no</a:t>
            </a:r>
          </a:p>
        </p:txBody>
      </p:sp>
      <p:sp>
        <p:nvSpPr>
          <p:cNvPr id="53255" name="Footer Placeholder 3"/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r>
              <a:rPr lang="en-US" sz="1400" smtClean="0">
                <a:solidFill>
                  <a:schemeClr val="bg2"/>
                </a:solidFill>
                <a:latin typeface="Arial" pitchFamily="34" charset="0"/>
              </a:rPr>
              <a:t>240-216 Explo.: Prolog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788024" y="476672"/>
            <a:ext cx="3791744" cy="954107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2800" smtClean="0"/>
              <a:t>a builtin predicate</a:t>
            </a:r>
          </a:p>
          <a:p>
            <a:r>
              <a:rPr lang="en-US" sz="2800" smtClean="0"/>
              <a:t>(but defined in 2 lines)</a:t>
            </a:r>
            <a:endParaRPr lang="th-TH" sz="280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fld id="{30EBAD11-C59A-431A-96BC-58FC26CEECA7}" type="slidenum">
              <a:rPr lang="en-US" sz="1400" smtClean="0">
                <a:solidFill>
                  <a:schemeClr val="bg2"/>
                </a:solidFill>
                <a:latin typeface="Arial" pitchFamily="34" charset="0"/>
              </a:rPr>
              <a:pPr/>
              <a:t>25</a:t>
            </a:fld>
            <a:endParaRPr lang="en-US" sz="1400" smtClean="0">
              <a:solidFill>
                <a:schemeClr val="bg2"/>
              </a:solidFill>
              <a:latin typeface="Arial" pitchFamily="34" charset="0"/>
            </a:endParaRPr>
          </a:p>
        </p:txBody>
      </p:sp>
      <p:sp>
        <p:nvSpPr>
          <p:cNvPr id="4301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8. Arithmetic with </a:t>
            </a:r>
            <a:r>
              <a:rPr lang="en-US" smtClean="0">
                <a:solidFill>
                  <a:srgbClr val="00B0F0"/>
                </a:solidFill>
              </a:rPr>
              <a:t>is</a:t>
            </a:r>
          </a:p>
        </p:txBody>
      </p:sp>
      <p:sp>
        <p:nvSpPr>
          <p:cNvPr id="4301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4114800"/>
            <a:ext cx="7772400" cy="20574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mtClean="0"/>
              <a:t>The general format is: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smtClean="0"/>
              <a:t>	Variable </a:t>
            </a:r>
            <a:r>
              <a:rPr lang="en-US" b="1" smtClean="0">
                <a:solidFill>
                  <a:srgbClr val="CC0000"/>
                </a:solidFill>
              </a:rPr>
              <a:t>is</a:t>
            </a:r>
            <a:r>
              <a:rPr lang="en-US" smtClean="0"/>
              <a:t> expression</a:t>
            </a:r>
          </a:p>
        </p:txBody>
      </p:sp>
      <p:sp>
        <p:nvSpPr>
          <p:cNvPr id="43013" name="Text Box 4"/>
          <p:cNvSpPr txBox="1">
            <a:spLocks noChangeArrowheads="1"/>
          </p:cNvSpPr>
          <p:nvPr/>
        </p:nvSpPr>
        <p:spPr bwMode="auto">
          <a:xfrm>
            <a:off x="1371600" y="2413000"/>
            <a:ext cx="6172200" cy="1168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?-</a:t>
            </a:r>
            <a:r>
              <a:rPr lang="en-US" sz="2000" i="1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b="1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X </a:t>
            </a:r>
            <a:r>
              <a:rPr lang="en-US" sz="2000" b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is</a:t>
            </a:r>
            <a:r>
              <a:rPr lang="en-US" sz="2000" b="1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 1+2*3, </a:t>
            </a:r>
            <a:r>
              <a:rPr lang="en-US" sz="2000" b="1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writeln(X).</a:t>
            </a:r>
            <a:r>
              <a:rPr lang="en-US" sz="2000" b="1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/>
            </a:r>
            <a:br>
              <a:rPr lang="en-US" sz="2000" b="1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</a:br>
            <a:r>
              <a:rPr lang="en-US" sz="2000" b="1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7</a:t>
            </a:r>
          </a:p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yes</a:t>
            </a:r>
            <a:endParaRPr lang="en-US" sz="2000">
              <a:latin typeface="Times New Roman" pitchFamily="18" charset="0"/>
            </a:endParaRPr>
          </a:p>
        </p:txBody>
      </p:sp>
      <p:sp>
        <p:nvSpPr>
          <p:cNvPr id="43014" name="Footer Placeholder 3"/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r>
              <a:rPr lang="en-US" sz="1400" smtClean="0">
                <a:solidFill>
                  <a:schemeClr val="bg2"/>
                </a:solidFill>
                <a:latin typeface="Arial" pitchFamily="34" charset="0"/>
              </a:rPr>
              <a:t>240-216 Explo.: Prolog</a:t>
            </a:r>
          </a:p>
        </p:txBody>
      </p:sp>
    </p:spTree>
    <p:extLst>
      <p:ext uri="{BB962C8B-B14F-4D97-AF65-F5344CB8AC3E}">
        <p14:creationId xmlns:p14="http://schemas.microsoft.com/office/powerpoint/2010/main" val="106192770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fld id="{A8A76D30-6923-4D56-9EAE-7795DE5D7E89}" type="slidenum">
              <a:rPr lang="en-US" sz="1400" smtClean="0">
                <a:solidFill>
                  <a:schemeClr val="bg2"/>
                </a:solidFill>
                <a:latin typeface="Arial" pitchFamily="34" charset="0"/>
              </a:rPr>
              <a:pPr/>
              <a:t>26</a:t>
            </a:fld>
            <a:endParaRPr lang="en-US" sz="1400" smtClean="0">
              <a:solidFill>
                <a:schemeClr val="bg2"/>
              </a:solidFill>
              <a:latin typeface="Arial" pitchFamily="34" charset="0"/>
            </a:endParaRPr>
          </a:p>
        </p:txBody>
      </p:sp>
      <p:sp>
        <p:nvSpPr>
          <p:cNvPr id="4710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9. The </a:t>
            </a:r>
            <a:r>
              <a:rPr lang="en-US"/>
              <a:t>append/3 </a:t>
            </a:r>
            <a:r>
              <a:rPr lang="en-US" smtClean="0"/>
              <a:t>Predicate</a:t>
            </a:r>
          </a:p>
        </p:txBody>
      </p:sp>
      <p:sp>
        <p:nvSpPr>
          <p:cNvPr id="4710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536" y="4929188"/>
            <a:ext cx="8382000" cy="1090612"/>
          </a:xfrm>
        </p:spPr>
        <p:txBody>
          <a:bodyPr/>
          <a:lstStyle/>
          <a:p>
            <a:r>
              <a:rPr lang="en-US" sz="2800" b="1" smtClean="0">
                <a:latin typeface="Courier New" pitchFamily="49" charset="0"/>
              </a:rPr>
              <a:t>append(X,Y,Z)</a:t>
            </a:r>
            <a:r>
              <a:rPr lang="en-US" sz="2800" smtClean="0"/>
              <a:t> means that </a:t>
            </a:r>
            <a:br>
              <a:rPr lang="en-US" sz="2800" smtClean="0"/>
            </a:br>
            <a:r>
              <a:rPr lang="en-US" sz="2800" smtClean="0"/>
              <a:t>the X list 'stuck onto' the Y list == the Z list</a:t>
            </a:r>
            <a:endParaRPr lang="en-US" sz="2800" b="1" smtClean="0">
              <a:latin typeface="Courier New" pitchFamily="49" charset="0"/>
            </a:endParaRPr>
          </a:p>
        </p:txBody>
      </p:sp>
      <p:sp>
        <p:nvSpPr>
          <p:cNvPr id="47109" name="Text Box 4"/>
          <p:cNvSpPr txBox="1">
            <a:spLocks noChangeArrowheads="1"/>
          </p:cNvSpPr>
          <p:nvPr/>
        </p:nvSpPr>
        <p:spPr bwMode="auto">
          <a:xfrm>
            <a:off x="1524000" y="3421449"/>
            <a:ext cx="6629400" cy="10156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?- append([1,2],[3,4],Z), </a:t>
            </a:r>
            <a:r>
              <a:rPr lang="en-US" sz="2000" b="1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writeln(Z).</a:t>
            </a:r>
            <a:r>
              <a:rPr lang="en-US" sz="2000" b="1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/>
            </a:r>
            <a:br>
              <a:rPr lang="en-US" sz="2000" b="1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</a:br>
            <a:r>
              <a:rPr lang="en-US" sz="2000" b="1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[1, 2, 3, 4] </a:t>
            </a:r>
            <a:br>
              <a:rPr lang="en-US" sz="2000" b="1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</a:br>
            <a:r>
              <a:rPr lang="en-US" sz="2000" b="1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Yes</a:t>
            </a:r>
            <a:endParaRPr lang="en-US" sz="2000">
              <a:latin typeface="Times New Roman" pitchFamily="18" charset="0"/>
            </a:endParaRPr>
          </a:p>
        </p:txBody>
      </p:sp>
      <p:sp>
        <p:nvSpPr>
          <p:cNvPr id="47110" name="Text Box 5"/>
          <p:cNvSpPr txBox="1">
            <a:spLocks noChangeArrowheads="1"/>
          </p:cNvSpPr>
          <p:nvPr/>
        </p:nvSpPr>
        <p:spPr bwMode="auto">
          <a:xfrm>
            <a:off x="467544" y="1909985"/>
            <a:ext cx="5784304" cy="1200329"/>
          </a:xfrm>
          <a:prstGeom prst="rect">
            <a:avLst/>
          </a:prstGeom>
          <a:ln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defPPr>
              <a:defRPr lang="en-US"/>
            </a:defPPr>
            <a:lvl1pPr>
              <a:defRPr sz="2400"/>
            </a:lvl1pPr>
            <a:lvl2pPr marL="742950" indent="-285750"/>
            <a:lvl3pPr marL="1143000" indent="-228600"/>
            <a:lvl4pPr marL="1600200" indent="-228600"/>
            <a:lvl5pPr marL="2057400" indent="-228600"/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</a:lvl9pPr>
          </a:lstStyle>
          <a:p>
            <a:r>
              <a:rPr lang="en-US"/>
              <a:t>append([], B, B).</a:t>
            </a:r>
            <a:br>
              <a:rPr lang="en-US"/>
            </a:br>
            <a:r>
              <a:rPr lang="en-US"/>
              <a:t>append([Head|TailA], B, [Head|TailC]) :-</a:t>
            </a:r>
            <a:br>
              <a:rPr lang="en-US"/>
            </a:br>
            <a:r>
              <a:rPr lang="en-US"/>
              <a:t>  append(TailA, B, TailC).</a:t>
            </a:r>
          </a:p>
        </p:txBody>
      </p:sp>
      <p:sp>
        <p:nvSpPr>
          <p:cNvPr id="47111" name="Footer Placeholder 3"/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r>
              <a:rPr lang="en-US" sz="1400" smtClean="0">
                <a:solidFill>
                  <a:schemeClr val="bg2"/>
                </a:solidFill>
                <a:latin typeface="Arial" pitchFamily="34" charset="0"/>
              </a:rPr>
              <a:t>240-216 Explo.: Prolog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523519" y="2279316"/>
            <a:ext cx="2376263" cy="461665"/>
          </a:xfrm>
          <a:prstGeom prst="rect">
            <a:avLst/>
          </a:prstGeom>
          <a:solidFill>
            <a:srgbClr val="66CCFF"/>
          </a:solidFill>
        </p:spPr>
        <p:txBody>
          <a:bodyPr wrap="square" rtlCol="0">
            <a:spAutoFit/>
          </a:bodyPr>
          <a:lstStyle/>
          <a:p>
            <a:r>
              <a:rPr lang="en-US" sz="2400" smtClean="0"/>
              <a:t>1 fact, 1 rule</a:t>
            </a:r>
            <a:endParaRPr lang="en-US" sz="2400"/>
          </a:p>
        </p:txBody>
      </p:sp>
      <p:sp>
        <p:nvSpPr>
          <p:cNvPr id="9" name="TextBox 8"/>
          <p:cNvSpPr txBox="1"/>
          <p:nvPr/>
        </p:nvSpPr>
        <p:spPr>
          <a:xfrm>
            <a:off x="5867997" y="116632"/>
            <a:ext cx="3024482" cy="52322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2800" smtClean="0"/>
              <a:t>a builtin predicate</a:t>
            </a:r>
            <a:endParaRPr lang="th-TH" sz="2800"/>
          </a:p>
        </p:txBody>
      </p:sp>
      <p:sp>
        <p:nvSpPr>
          <p:cNvPr id="10" name="TextBox 9"/>
          <p:cNvSpPr txBox="1"/>
          <p:nvPr/>
        </p:nvSpPr>
        <p:spPr>
          <a:xfrm>
            <a:off x="5796136" y="5877272"/>
            <a:ext cx="3140603" cy="830997"/>
          </a:xfrm>
          <a:prstGeom prst="rect">
            <a:avLst/>
          </a:prstGeom>
          <a:solidFill>
            <a:srgbClr val="66CCFF"/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2400"/>
            </a:lvl1pPr>
          </a:lstStyle>
          <a:p>
            <a:r>
              <a:rPr lang="en-US"/>
              <a:t>Download queries.pdf</a:t>
            </a:r>
          </a:p>
          <a:p>
            <a:r>
              <a:rPr lang="en-US"/>
              <a:t>from web site</a:t>
            </a:r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22597807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fld id="{5507A104-1706-4B71-99F6-B80EE4870F53}" type="slidenum">
              <a:rPr lang="en-US" sz="1400" smtClean="0">
                <a:solidFill>
                  <a:schemeClr val="bg2"/>
                </a:solidFill>
                <a:latin typeface="Arial" pitchFamily="34" charset="0"/>
              </a:rPr>
              <a:pPr/>
              <a:t>27</a:t>
            </a:fld>
            <a:endParaRPr lang="en-US" sz="1400" smtClean="0">
              <a:solidFill>
                <a:schemeClr val="bg2"/>
              </a:solidFill>
              <a:latin typeface="Arial" pitchFamily="34" charset="0"/>
            </a:endParaRPr>
          </a:p>
        </p:txBody>
      </p:sp>
      <p:sp>
        <p:nvSpPr>
          <p:cNvPr id="4813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Other Uses of append/3</a:t>
            </a:r>
          </a:p>
        </p:txBody>
      </p:sp>
      <p:sp>
        <p:nvSpPr>
          <p:cNvPr id="4813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4357688"/>
            <a:ext cx="8178800" cy="1700212"/>
          </a:xfrm>
        </p:spPr>
        <p:txBody>
          <a:bodyPr/>
          <a:lstStyle/>
          <a:p>
            <a:r>
              <a:rPr lang="en-US" b="1" smtClean="0">
                <a:latin typeface="Courier New" pitchFamily="49" charset="0"/>
              </a:rPr>
              <a:t>append/3</a:t>
            </a:r>
            <a:r>
              <a:rPr lang="en-US" smtClean="0"/>
              <a:t> can be called with variables in any of its argument positions.</a:t>
            </a:r>
            <a:endParaRPr lang="en-US" b="1" smtClean="0">
              <a:latin typeface="Courier New" pitchFamily="49" charset="0"/>
            </a:endParaRPr>
          </a:p>
        </p:txBody>
      </p:sp>
      <p:sp>
        <p:nvSpPr>
          <p:cNvPr id="48133" name="Text Box 4"/>
          <p:cNvSpPr txBox="1">
            <a:spLocks noChangeArrowheads="1"/>
          </p:cNvSpPr>
          <p:nvPr/>
        </p:nvSpPr>
        <p:spPr bwMode="auto">
          <a:xfrm>
            <a:off x="1524000" y="2184400"/>
            <a:ext cx="6629400" cy="10156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?- append(X,[3,4],[1,2,3,4</a:t>
            </a:r>
            <a:r>
              <a:rPr lang="en-US" sz="2000" b="1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]), writeln(X).</a:t>
            </a:r>
            <a:r>
              <a:rPr lang="en-US" sz="2000" i="1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/>
            </a:r>
            <a:br>
              <a:rPr lang="en-US" sz="2000" i="1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</a:br>
            <a:r>
              <a:rPr lang="en-US" sz="2000" b="1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[1, 2] </a:t>
            </a:r>
            <a:br>
              <a:rPr lang="en-US" sz="2000" b="1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</a:br>
            <a:r>
              <a:rPr lang="en-US" sz="2000" b="1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Yes</a:t>
            </a:r>
          </a:p>
        </p:txBody>
      </p:sp>
      <p:sp>
        <p:nvSpPr>
          <p:cNvPr id="48134" name="Footer Placeholder 3"/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r>
              <a:rPr lang="en-US" sz="1400" smtClean="0">
                <a:solidFill>
                  <a:schemeClr val="bg2"/>
                </a:solidFill>
                <a:latin typeface="Arial" pitchFamily="34" charset="0"/>
              </a:rPr>
              <a:t>240-216 Explo.: Prolog</a:t>
            </a:r>
          </a:p>
        </p:txBody>
      </p:sp>
    </p:spTree>
    <p:extLst>
      <p:ext uri="{BB962C8B-B14F-4D97-AF65-F5344CB8AC3E}">
        <p14:creationId xmlns:p14="http://schemas.microsoft.com/office/powerpoint/2010/main" val="243485995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fld id="{B639D321-0DE8-4636-9941-B1B3CF7F86E9}" type="slidenum">
              <a:rPr lang="en-US" sz="1400" smtClean="0">
                <a:solidFill>
                  <a:schemeClr val="bg2"/>
                </a:solidFill>
                <a:latin typeface="Arial" pitchFamily="34" charset="0"/>
              </a:rPr>
              <a:pPr/>
              <a:t>28</a:t>
            </a:fld>
            <a:endParaRPr lang="en-US" sz="1400" smtClean="0">
              <a:solidFill>
                <a:schemeClr val="bg2"/>
              </a:solidFill>
              <a:latin typeface="Arial" pitchFamily="34" charset="0"/>
            </a:endParaRPr>
          </a:p>
        </p:txBody>
      </p:sp>
      <p:sp>
        <p:nvSpPr>
          <p:cNvPr id="4915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Multiple Answers</a:t>
            </a:r>
          </a:p>
        </p:txBody>
      </p:sp>
      <p:sp>
        <p:nvSpPr>
          <p:cNvPr id="49156" name="Text Box 3"/>
          <p:cNvSpPr txBox="1">
            <a:spLocks noChangeArrowheads="1"/>
          </p:cNvSpPr>
          <p:nvPr/>
        </p:nvSpPr>
        <p:spPr bwMode="auto">
          <a:xfrm>
            <a:off x="1524000" y="1879600"/>
            <a:ext cx="6629400" cy="4368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?-</a:t>
            </a:r>
            <a:r>
              <a:rPr lang="en-US" sz="2000" i="1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 </a:t>
            </a:r>
            <a:r>
              <a:rPr lang="en-US" sz="2000" b="1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append(X,Y,[1,2,3]).</a:t>
            </a:r>
            <a:br>
              <a:rPr lang="en-US" sz="2000" b="1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</a:br>
            <a:r>
              <a:rPr lang="en-US" sz="2000" b="1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X = []</a:t>
            </a:r>
            <a:br>
              <a:rPr lang="en-US" sz="2000" b="1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</a:br>
            <a:r>
              <a:rPr lang="en-US" sz="2000" b="1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Y = [1, 2, 3]</a:t>
            </a:r>
            <a:br>
              <a:rPr lang="en-US" sz="2000" b="1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</a:br>
            <a:r>
              <a:rPr lang="en-US" sz="2000" b="1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/>
            </a:r>
            <a:br>
              <a:rPr lang="en-US" sz="2000" b="1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</a:br>
            <a:r>
              <a:rPr lang="en-US" sz="2000" b="1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X = [1]</a:t>
            </a:r>
            <a:br>
              <a:rPr lang="en-US" sz="2000" b="1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</a:br>
            <a:r>
              <a:rPr lang="en-US" sz="2000" b="1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Y = [2, 3]</a:t>
            </a:r>
            <a:br>
              <a:rPr lang="en-US" sz="2000" b="1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</a:br>
            <a:r>
              <a:rPr lang="en-US" sz="2000" b="1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/>
            </a:r>
            <a:br>
              <a:rPr lang="en-US" sz="2000" b="1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</a:br>
            <a:r>
              <a:rPr lang="en-US" sz="2000" b="1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X = [1, 2]</a:t>
            </a:r>
            <a:br>
              <a:rPr lang="en-US" sz="2000" b="1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</a:br>
            <a:r>
              <a:rPr lang="en-US" sz="2000" b="1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Y = [3]</a:t>
            </a:r>
            <a:br>
              <a:rPr lang="en-US" sz="2000" b="1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</a:br>
            <a:r>
              <a:rPr lang="en-US" sz="2000" b="1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/>
            </a:r>
            <a:br>
              <a:rPr lang="en-US" sz="2000" b="1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</a:br>
            <a:r>
              <a:rPr lang="en-US" sz="2000" b="1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X = [1, 2, 3]</a:t>
            </a:r>
            <a:br>
              <a:rPr lang="en-US" sz="2000" b="1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</a:br>
            <a:r>
              <a:rPr lang="en-US" sz="2000" b="1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Y = []</a:t>
            </a:r>
            <a:br>
              <a:rPr lang="en-US" sz="2000" b="1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</a:br>
            <a:r>
              <a:rPr lang="en-US" sz="2000" b="1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/>
            </a:r>
            <a:br>
              <a:rPr lang="en-US" sz="2000" b="1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</a:br>
            <a:r>
              <a:rPr lang="en-US" sz="2000" b="1">
                <a:solidFill>
                  <a:srgbClr val="000000"/>
                </a:solidFill>
                <a:latin typeface="Courier New" pitchFamily="49" charset="0"/>
                <a:cs typeface="Times New Roman" pitchFamily="18" charset="0"/>
              </a:rPr>
              <a:t>No</a:t>
            </a:r>
          </a:p>
        </p:txBody>
      </p:sp>
      <p:sp>
        <p:nvSpPr>
          <p:cNvPr id="49157" name="Text Box 4"/>
          <p:cNvSpPr txBox="1">
            <a:spLocks noChangeArrowheads="1"/>
          </p:cNvSpPr>
          <p:nvPr/>
        </p:nvSpPr>
        <p:spPr bwMode="auto">
          <a:xfrm>
            <a:off x="6477000" y="3581400"/>
            <a:ext cx="2270125" cy="579438"/>
          </a:xfrm>
          <a:prstGeom prst="rect">
            <a:avLst/>
          </a:pr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r>
              <a:rPr lang="th-TH"/>
              <a:t>By using F8</a:t>
            </a:r>
          </a:p>
        </p:txBody>
      </p:sp>
      <p:sp>
        <p:nvSpPr>
          <p:cNvPr id="49158" name="Line 5"/>
          <p:cNvSpPr>
            <a:spLocks noChangeShapeType="1"/>
          </p:cNvSpPr>
          <p:nvPr/>
        </p:nvSpPr>
        <p:spPr bwMode="auto">
          <a:xfrm flipH="1" flipV="1">
            <a:off x="3352800" y="3505200"/>
            <a:ext cx="31242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159" name="Line 6"/>
          <p:cNvSpPr>
            <a:spLocks noChangeShapeType="1"/>
          </p:cNvSpPr>
          <p:nvPr/>
        </p:nvSpPr>
        <p:spPr bwMode="auto">
          <a:xfrm flipH="1">
            <a:off x="3352800" y="3886200"/>
            <a:ext cx="31242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160" name="Line 7"/>
          <p:cNvSpPr>
            <a:spLocks noChangeShapeType="1"/>
          </p:cNvSpPr>
          <p:nvPr/>
        </p:nvSpPr>
        <p:spPr bwMode="auto">
          <a:xfrm flipH="1">
            <a:off x="3733800" y="4038600"/>
            <a:ext cx="2743200" cy="1143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161" name="Line 8"/>
          <p:cNvSpPr>
            <a:spLocks noChangeShapeType="1"/>
          </p:cNvSpPr>
          <p:nvPr/>
        </p:nvSpPr>
        <p:spPr bwMode="auto">
          <a:xfrm flipH="1">
            <a:off x="3352800" y="4114800"/>
            <a:ext cx="3124200" cy="1828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162" name="Footer Placeholder 3"/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r>
              <a:rPr lang="en-US" sz="1400" smtClean="0">
                <a:solidFill>
                  <a:schemeClr val="bg2"/>
                </a:solidFill>
                <a:latin typeface="Arial" pitchFamily="34" charset="0"/>
              </a:rPr>
              <a:t>240-216 Explo.: Prolog</a:t>
            </a:r>
          </a:p>
        </p:txBody>
      </p:sp>
    </p:spTree>
    <p:extLst>
      <p:ext uri="{BB962C8B-B14F-4D97-AF65-F5344CB8AC3E}">
        <p14:creationId xmlns:p14="http://schemas.microsoft.com/office/powerpoint/2010/main" val="214369695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fld id="{11B081AD-42E6-4545-B66A-7D69467CADE3}" type="slidenum">
              <a:rPr lang="en-US" sz="1400" smtClean="0">
                <a:solidFill>
                  <a:schemeClr val="bg2"/>
                </a:solidFill>
                <a:latin typeface="Arial" pitchFamily="34" charset="0"/>
              </a:rPr>
              <a:pPr/>
              <a:t>29</a:t>
            </a:fld>
            <a:endParaRPr lang="en-US" sz="1400" smtClean="0">
              <a:solidFill>
                <a:schemeClr val="bg2"/>
              </a:solidFill>
              <a:latin typeface="Arial" pitchFamily="34" charset="0"/>
            </a:endParaRPr>
          </a:p>
        </p:txBody>
      </p:sp>
      <p:sp>
        <p:nvSpPr>
          <p:cNvPr id="5427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10. </a:t>
            </a:r>
            <a:r>
              <a:rPr lang="en-US" b="1" smtClean="0">
                <a:latin typeface="Courier New" pitchFamily="49" charset="0"/>
              </a:rPr>
              <a:t>;</a:t>
            </a:r>
            <a:r>
              <a:rPr lang="en-US" smtClean="0"/>
              <a:t> (OR)</a:t>
            </a:r>
          </a:p>
        </p:txBody>
      </p:sp>
      <p:sp>
        <p:nvSpPr>
          <p:cNvPr id="5427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4313238"/>
            <a:ext cx="8178800" cy="1276002"/>
          </a:xfrm>
        </p:spPr>
        <p:txBody>
          <a:bodyPr/>
          <a:lstStyle/>
          <a:p>
            <a:r>
              <a:rPr lang="en-US" b="1" smtClean="0">
                <a:latin typeface="Courier New" pitchFamily="49" charset="0"/>
              </a:rPr>
              <a:t>;</a:t>
            </a:r>
            <a:r>
              <a:rPr lang="en-US" smtClean="0"/>
              <a:t> succeeds when one of its goals succeeds (</a:t>
            </a:r>
            <a:r>
              <a:rPr lang="en-US" b="1" smtClean="0"/>
              <a:t>or</a:t>
            </a:r>
            <a:r>
              <a:rPr lang="en-US" smtClean="0"/>
              <a:t> both).</a:t>
            </a:r>
          </a:p>
        </p:txBody>
      </p:sp>
      <p:sp>
        <p:nvSpPr>
          <p:cNvPr id="54277" name="Text Box 4"/>
          <p:cNvSpPr txBox="1">
            <a:spLocks noChangeArrowheads="1"/>
          </p:cNvSpPr>
          <p:nvPr/>
        </p:nvSpPr>
        <p:spPr bwMode="auto">
          <a:xfrm>
            <a:off x="1524000" y="1866900"/>
            <a:ext cx="6477000" cy="1200329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400" b="1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?- </a:t>
            </a:r>
            <a:r>
              <a:rPr lang="en-US" sz="2400" b="1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(parentOf(kim, andrew) ; </a:t>
            </a:r>
            <a:r>
              <a:rPr lang="en-US" sz="2400" b="1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/>
            </a:r>
            <a:br>
              <a:rPr lang="en-US" sz="2400" b="1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</a:br>
            <a:r>
              <a:rPr lang="en-US" sz="2400" b="1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    parentOf(kim</a:t>
            </a:r>
            <a:r>
              <a:rPr lang="en-US" sz="2400" b="1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, holly</a:t>
            </a:r>
            <a:r>
              <a:rPr lang="en-US" sz="2400" b="1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)).</a:t>
            </a:r>
            <a:r>
              <a:rPr lang="en-US" sz="2400" b="1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/>
            </a:r>
            <a:br>
              <a:rPr lang="en-US" sz="2400" b="1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</a:br>
            <a:r>
              <a:rPr lang="en-US" sz="2400" b="1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Yes</a:t>
            </a:r>
            <a:endParaRPr lang="en-US" sz="2400">
              <a:latin typeface="Times New Roman" pitchFamily="18" charset="0"/>
            </a:endParaRPr>
          </a:p>
        </p:txBody>
      </p:sp>
      <p:sp>
        <p:nvSpPr>
          <p:cNvPr id="54278" name="Footer Placeholder 3"/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r>
              <a:rPr lang="en-US" sz="1400" smtClean="0">
                <a:solidFill>
                  <a:schemeClr val="bg2"/>
                </a:solidFill>
                <a:latin typeface="Arial" pitchFamily="34" charset="0"/>
              </a:rPr>
              <a:t>240-216 Explo.: Prolog</a:t>
            </a:r>
            <a:endParaRPr lang="en-US" sz="1400" b="1" smtClean="0">
              <a:solidFill>
                <a:schemeClr val="bg2"/>
              </a:solidFill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1. Why Learn Prolog?</a:t>
            </a:r>
          </a:p>
        </p:txBody>
      </p:sp>
      <p:sp>
        <p:nvSpPr>
          <p:cNvPr id="15363" name="Content Placeholder 2"/>
          <p:cNvSpPr>
            <a:spLocks noGrp="1"/>
          </p:cNvSpPr>
          <p:nvPr>
            <p:ph idx="1"/>
          </p:nvPr>
        </p:nvSpPr>
        <p:spPr>
          <a:xfrm>
            <a:off x="457200" y="1885950"/>
            <a:ext cx="8178800" cy="4495378"/>
          </a:xfrm>
        </p:spPr>
        <p:txBody>
          <a:bodyPr/>
          <a:lstStyle/>
          <a:p>
            <a:r>
              <a:rPr lang="en-US" smtClean="0"/>
              <a:t>Very popular in Artificial Intelligence (AI)</a:t>
            </a:r>
          </a:p>
          <a:p>
            <a:r>
              <a:rPr lang="en-US" smtClean="0"/>
              <a:t>Unique features include:</a:t>
            </a:r>
          </a:p>
          <a:p>
            <a:pPr lvl="1"/>
            <a:r>
              <a:rPr lang="en-US" smtClean="0"/>
              <a:t>unification (more powerful than assignment)</a:t>
            </a:r>
          </a:p>
          <a:p>
            <a:pPr lvl="1"/>
            <a:r>
              <a:rPr lang="en-US" smtClean="0"/>
              <a:t>backtracking (builtin search)</a:t>
            </a:r>
          </a:p>
          <a:p>
            <a:pPr lvl="1"/>
            <a:r>
              <a:rPr lang="en-US" smtClean="0"/>
              <a:t>close links to predicate logic</a:t>
            </a:r>
          </a:p>
          <a:p>
            <a:pPr marL="342900" lvl="1" indent="-342900">
              <a:buClr>
                <a:schemeClr val="accent2"/>
              </a:buClr>
              <a:buSzPct val="120000"/>
              <a:buFont typeface="Arial" pitchFamily="34" charset="0"/>
              <a:buChar char="•"/>
            </a:pPr>
            <a:r>
              <a:rPr lang="en-US" sz="3200">
                <a:ea typeface="+mn-ea"/>
                <a:cs typeface="+mn-cs"/>
              </a:rPr>
              <a:t>An engineer must know </a:t>
            </a:r>
            <a:r>
              <a:rPr lang="en-US" sz="3200" i="1" smtClean="0">
                <a:ea typeface="+mn-ea"/>
                <a:cs typeface="+mn-cs"/>
              </a:rPr>
              <a:t>many</a:t>
            </a:r>
            <a:r>
              <a:rPr lang="en-US" sz="3200" smtClean="0">
                <a:ea typeface="+mn-ea"/>
                <a:cs typeface="+mn-cs"/>
              </a:rPr>
              <a:t> tools</a:t>
            </a:r>
            <a:endParaRPr lang="en-US" sz="3200">
              <a:ea typeface="+mn-ea"/>
              <a:cs typeface="+mn-cs"/>
            </a:endParaRPr>
          </a:p>
          <a:p>
            <a:pPr lvl="1"/>
            <a:r>
              <a:rPr lang="en-US" smtClean="0"/>
              <a:t>Prolog is very different from C, Java</a:t>
            </a:r>
          </a:p>
          <a:p>
            <a:pPr lvl="1"/>
            <a:r>
              <a:rPr lang="en-US" i="1" smtClean="0">
                <a:solidFill>
                  <a:srgbClr val="CC0000"/>
                </a:solidFill>
              </a:rPr>
              <a:t>Prolog is a logic programming language</a:t>
            </a:r>
            <a:endParaRPr lang="en-US" smtClean="0"/>
          </a:p>
          <a:p>
            <a:pPr lvl="1"/>
            <a:endParaRPr lang="en-US" smtClean="0"/>
          </a:p>
        </p:txBody>
      </p:sp>
      <p:sp>
        <p:nvSpPr>
          <p:cNvPr id="15364" name="Footer Placeholder 3"/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r>
              <a:rPr lang="en-US" sz="1400" smtClean="0">
                <a:solidFill>
                  <a:schemeClr val="bg2"/>
                </a:solidFill>
                <a:latin typeface="Arial" pitchFamily="34" charset="0"/>
              </a:rPr>
              <a:t>240-216 Explo.: Prolog</a:t>
            </a:r>
          </a:p>
        </p:txBody>
      </p:sp>
      <p:sp>
        <p:nvSpPr>
          <p:cNvPr id="15365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fld id="{FE45C288-61EB-42F0-8D67-5E347F0E6F7F}" type="slidenum">
              <a:rPr lang="en-US" sz="1400" smtClean="0">
                <a:solidFill>
                  <a:schemeClr val="bg2"/>
                </a:solidFill>
                <a:latin typeface="Arial" pitchFamily="34" charset="0"/>
              </a:rPr>
              <a:pPr/>
              <a:t>3</a:t>
            </a:fld>
            <a:endParaRPr lang="en-US" sz="1400" smtClean="0">
              <a:solidFill>
                <a:schemeClr val="bg2"/>
              </a:solidFill>
              <a:latin typeface="Arial" pitchFamily="34" charset="0"/>
            </a:endParaRPr>
          </a:p>
        </p:txBody>
      </p:sp>
    </p:spTree>
  </p:cSld>
  <p:clrMapOvr>
    <a:masterClrMapping/>
  </p:clrMapOvr>
  <p:transition/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fld id="{11B081AD-42E6-4545-B66A-7D69467CADE3}" type="slidenum">
              <a:rPr lang="en-US" sz="1400" smtClean="0">
                <a:solidFill>
                  <a:schemeClr val="bg2"/>
                </a:solidFill>
                <a:latin typeface="Arial" pitchFamily="34" charset="0"/>
              </a:rPr>
              <a:pPr/>
              <a:t>30</a:t>
            </a:fld>
            <a:endParaRPr lang="en-US" sz="1400" smtClean="0">
              <a:solidFill>
                <a:schemeClr val="bg2"/>
              </a:solidFill>
              <a:latin typeface="Arial" pitchFamily="34" charset="0"/>
            </a:endParaRPr>
          </a:p>
        </p:txBody>
      </p:sp>
      <p:sp>
        <p:nvSpPr>
          <p:cNvPr id="5427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11.  The </a:t>
            </a:r>
            <a:r>
              <a:rPr lang="en-US" b="1" smtClean="0">
                <a:latin typeface="Courier New" pitchFamily="49" charset="0"/>
              </a:rPr>
              <a:t>not/1</a:t>
            </a:r>
            <a:r>
              <a:rPr lang="en-US" smtClean="0"/>
              <a:t> Predicate</a:t>
            </a:r>
          </a:p>
        </p:txBody>
      </p:sp>
      <p:sp>
        <p:nvSpPr>
          <p:cNvPr id="5427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4313238"/>
            <a:ext cx="8178800" cy="2163762"/>
          </a:xfrm>
        </p:spPr>
        <p:txBody>
          <a:bodyPr/>
          <a:lstStyle/>
          <a:p>
            <a:r>
              <a:rPr lang="en-US" b="1" smtClean="0">
                <a:latin typeface="Courier New" pitchFamily="49" charset="0"/>
              </a:rPr>
              <a:t>not(</a:t>
            </a:r>
            <a:r>
              <a:rPr lang="en-US" b="1" smtClean="0">
                <a:solidFill>
                  <a:srgbClr val="0070C0"/>
                </a:solidFill>
                <a:latin typeface="Courier New" pitchFamily="49" charset="0"/>
              </a:rPr>
              <a:t>X</a:t>
            </a:r>
            <a:r>
              <a:rPr lang="en-US" b="1" smtClean="0">
                <a:latin typeface="Courier New" pitchFamily="49" charset="0"/>
              </a:rPr>
              <a:t>)</a:t>
            </a:r>
            <a:r>
              <a:rPr lang="en-US" smtClean="0"/>
              <a:t> succeeds when the </a:t>
            </a:r>
            <a:r>
              <a:rPr lang="en-US" b="1" smtClean="0">
                <a:latin typeface="Courier New" pitchFamily="49" charset="0"/>
              </a:rPr>
              <a:t>X</a:t>
            </a:r>
            <a:r>
              <a:rPr lang="en-US" smtClean="0"/>
              <a:t> goal fails.</a:t>
            </a:r>
          </a:p>
          <a:p>
            <a:r>
              <a:rPr lang="en-US" smtClean="0"/>
              <a:t>Only use not/1 when its goal contains no variables. </a:t>
            </a:r>
          </a:p>
          <a:p>
            <a:pPr lvl="1"/>
            <a:r>
              <a:rPr lang="en-US" smtClean="0"/>
              <a:t>use not/1 as a yes/no test</a:t>
            </a:r>
          </a:p>
        </p:txBody>
      </p:sp>
      <p:sp>
        <p:nvSpPr>
          <p:cNvPr id="54277" name="Text Box 4"/>
          <p:cNvSpPr txBox="1">
            <a:spLocks noChangeArrowheads="1"/>
          </p:cNvSpPr>
          <p:nvPr/>
        </p:nvSpPr>
        <p:spPr bwMode="auto">
          <a:xfrm>
            <a:off x="1524000" y="1866900"/>
            <a:ext cx="6477000" cy="21097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?- not( </a:t>
            </a:r>
            <a:r>
              <a:rPr lang="en-US" sz="2400" b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member(4,[1,2,3])</a:t>
            </a:r>
            <a:r>
              <a:rPr lang="en-US" sz="2400" b="1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 ).</a:t>
            </a:r>
            <a:br>
              <a:rPr lang="en-US" sz="2400" b="1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</a:br>
            <a:r>
              <a:rPr lang="en-US" sz="2400" b="1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Yes</a:t>
            </a:r>
            <a:endParaRPr lang="en-US" sz="2400">
              <a:latin typeface="Times New Roman" pitchFamily="18" charset="0"/>
            </a:endParaRPr>
          </a:p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/>
            </a:r>
            <a:br>
              <a:rPr lang="en-US" sz="2400" b="1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</a:br>
            <a:r>
              <a:rPr lang="en-US" sz="2400" b="1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?- not( </a:t>
            </a:r>
            <a:r>
              <a:rPr lang="en-US" sz="2400" b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member(1</a:t>
            </a:r>
            <a:r>
              <a:rPr lang="en-US" sz="2400" b="1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,[2,1,3</a:t>
            </a:r>
            <a:r>
              <a:rPr lang="en-US" sz="2400" b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])</a:t>
            </a:r>
            <a:r>
              <a:rPr lang="en-US" sz="2400" b="1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 ).</a:t>
            </a:r>
            <a:br>
              <a:rPr lang="en-US" sz="2400" b="1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</a:br>
            <a:r>
              <a:rPr lang="en-US" sz="2400" b="1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No</a:t>
            </a:r>
          </a:p>
        </p:txBody>
      </p:sp>
      <p:sp>
        <p:nvSpPr>
          <p:cNvPr id="54278" name="Footer Placeholder 3"/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r>
              <a:rPr lang="en-US" sz="1400" smtClean="0">
                <a:solidFill>
                  <a:schemeClr val="bg2"/>
                </a:solidFill>
                <a:latin typeface="Arial" pitchFamily="34" charset="0"/>
              </a:rPr>
              <a:t>240-216 Explo.: Prolog</a:t>
            </a:r>
          </a:p>
        </p:txBody>
      </p:sp>
    </p:spTree>
    <p:extLst>
      <p:ext uri="{BB962C8B-B14F-4D97-AF65-F5344CB8AC3E}">
        <p14:creationId xmlns:p14="http://schemas.microsoft.com/office/powerpoint/2010/main" val="2352772644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fld id="{11B081AD-42E6-4545-B66A-7D69467CADE3}" type="slidenum">
              <a:rPr lang="en-US" sz="1400" smtClean="0">
                <a:solidFill>
                  <a:schemeClr val="bg2"/>
                </a:solidFill>
                <a:latin typeface="Arial" pitchFamily="34" charset="0"/>
              </a:rPr>
              <a:pPr/>
              <a:t>31</a:t>
            </a:fld>
            <a:endParaRPr lang="en-US" sz="1400" smtClean="0">
              <a:solidFill>
                <a:schemeClr val="bg2"/>
              </a:solidFill>
              <a:latin typeface="Arial" pitchFamily="34" charset="0"/>
            </a:endParaRPr>
          </a:p>
        </p:txBody>
      </p:sp>
      <p:sp>
        <p:nvSpPr>
          <p:cNvPr id="5427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smtClean="0"/>
              <a:t>12.  The </a:t>
            </a:r>
            <a:r>
              <a:rPr lang="en-US" sz="3600" b="1" smtClean="0">
                <a:latin typeface="Courier New" pitchFamily="49" charset="0"/>
              </a:rPr>
              <a:t>findall/3</a:t>
            </a:r>
            <a:r>
              <a:rPr lang="en-US" sz="3600" smtClean="0"/>
              <a:t> Predicate</a:t>
            </a:r>
          </a:p>
        </p:txBody>
      </p:sp>
      <p:sp>
        <p:nvSpPr>
          <p:cNvPr id="5427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4313238"/>
            <a:ext cx="8178800" cy="2163762"/>
          </a:xfrm>
        </p:spPr>
        <p:txBody>
          <a:bodyPr/>
          <a:lstStyle/>
          <a:p>
            <a:r>
              <a:rPr lang="en-US" b="1" smtClean="0">
                <a:latin typeface="Courier New" pitchFamily="49" charset="0"/>
              </a:rPr>
              <a:t>findall(</a:t>
            </a:r>
            <a:r>
              <a:rPr lang="en-US" b="1" smtClean="0">
                <a:solidFill>
                  <a:srgbClr val="0070C0"/>
                </a:solidFill>
                <a:latin typeface="Courier New" pitchFamily="49" charset="0"/>
              </a:rPr>
              <a:t>X, p(X), List</a:t>
            </a:r>
            <a:r>
              <a:rPr lang="en-US" b="1" smtClean="0">
                <a:latin typeface="Courier New" pitchFamily="49" charset="0"/>
              </a:rPr>
              <a:t>)</a:t>
            </a:r>
            <a:r>
              <a:rPr lang="en-US" smtClean="0"/>
              <a:t> fills List with all the possible X values for the predicate p.</a:t>
            </a:r>
          </a:p>
        </p:txBody>
      </p:sp>
      <p:sp>
        <p:nvSpPr>
          <p:cNvPr id="54277" name="Text Box 4"/>
          <p:cNvSpPr txBox="1">
            <a:spLocks noChangeArrowheads="1"/>
          </p:cNvSpPr>
          <p:nvPr/>
        </p:nvSpPr>
        <p:spPr bwMode="auto">
          <a:xfrm>
            <a:off x="1524000" y="1866900"/>
            <a:ext cx="6477000" cy="156966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400" b="1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?- </a:t>
            </a:r>
            <a:r>
              <a:rPr lang="en-US" sz="2400" b="1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findall(Child, </a:t>
            </a:r>
            <a:r>
              <a:rPr lang="en-US" sz="2400" b="1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/>
            </a:r>
            <a:br>
              <a:rPr lang="en-US" sz="2400" b="1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</a:br>
            <a:r>
              <a:rPr lang="en-US" sz="2400" b="1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      </a:t>
            </a:r>
            <a:r>
              <a:rPr lang="en-US" sz="2400" b="1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parentOf(margaret</a:t>
            </a:r>
            <a:r>
              <a:rPr lang="en-US" sz="2400" b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, Child)</a:t>
            </a:r>
            <a:r>
              <a:rPr lang="en-US" sz="2400" b="1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, </a:t>
            </a:r>
            <a:r>
              <a:rPr lang="en-US" sz="2400" b="1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/>
            </a:r>
            <a:br>
              <a:rPr lang="en-US" sz="2400" b="1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</a:br>
            <a:r>
              <a:rPr lang="en-US" sz="2400" b="1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      List).</a:t>
            </a:r>
            <a:r>
              <a:rPr lang="en-US" sz="2400" b="1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/>
            </a:r>
            <a:br>
              <a:rPr lang="en-US" sz="2400" b="1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</a:br>
            <a:r>
              <a:rPr lang="en-US" sz="2400" b="1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List = [kent, kim]</a:t>
            </a:r>
            <a:endParaRPr lang="en-US" sz="2400">
              <a:latin typeface="Times New Roman" pitchFamily="18" charset="0"/>
            </a:endParaRPr>
          </a:p>
        </p:txBody>
      </p:sp>
      <p:sp>
        <p:nvSpPr>
          <p:cNvPr id="54278" name="Footer Placeholder 3"/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r>
              <a:rPr lang="en-US" sz="1400" smtClean="0">
                <a:solidFill>
                  <a:schemeClr val="bg2"/>
                </a:solidFill>
                <a:latin typeface="Arial" pitchFamily="34" charset="0"/>
              </a:rPr>
              <a:t>240-216 Explo.: Prolog</a:t>
            </a:r>
          </a:p>
        </p:txBody>
      </p:sp>
    </p:spTree>
    <p:extLst>
      <p:ext uri="{BB962C8B-B14F-4D97-AF65-F5344CB8AC3E}">
        <p14:creationId xmlns:p14="http://schemas.microsoft.com/office/powerpoint/2010/main" val="3721758863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fld id="{09A7AFB7-9A49-4CD4-981D-2BC675B6EF33}" type="slidenum">
              <a:rPr lang="en-US" sz="1400" smtClean="0">
                <a:solidFill>
                  <a:schemeClr val="bg2"/>
                </a:solidFill>
                <a:latin typeface="Arial" pitchFamily="34" charset="0"/>
              </a:rPr>
              <a:pPr/>
              <a:t>32</a:t>
            </a:fld>
            <a:endParaRPr lang="en-US" sz="1400" smtClean="0">
              <a:solidFill>
                <a:schemeClr val="bg2"/>
              </a:solidFill>
              <a:latin typeface="Arial" pitchFamily="34" charset="0"/>
            </a:endParaRPr>
          </a:p>
        </p:txBody>
      </p:sp>
      <p:sp>
        <p:nvSpPr>
          <p:cNvPr id="5529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smtClean="0"/>
              <a:t>13</a:t>
            </a:r>
            <a:r>
              <a:rPr lang="th-TH" sz="3600" smtClean="0"/>
              <a:t>.  Using Strawberry Prolog</a:t>
            </a:r>
            <a:endParaRPr lang="th-TH" smtClean="0"/>
          </a:p>
        </p:txBody>
      </p:sp>
      <p:sp>
        <p:nvSpPr>
          <p:cNvPr id="5530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th-TH" smtClean="0"/>
              <a:t>Download SB Prolog system from:</a:t>
            </a:r>
          </a:p>
          <a:p>
            <a:pPr lvl="1">
              <a:buFontTx/>
              <a:buNone/>
            </a:pPr>
            <a:r>
              <a:rPr lang="th-TH" sz="2400" smtClean="0">
                <a:latin typeface="Courier New" pitchFamily="49" charset="0"/>
              </a:rPr>
              <a:t>	</a:t>
            </a:r>
            <a:r>
              <a:rPr lang="en-US" sz="2400">
                <a:latin typeface="Courier New" pitchFamily="49" charset="0"/>
              </a:rPr>
              <a:t>https://coe.psu.ac.th/ad/teaching</a:t>
            </a:r>
            <a:r>
              <a:rPr lang="en-US" sz="2400" smtClean="0">
                <a:latin typeface="Courier New" pitchFamily="49" charset="0"/>
              </a:rPr>
              <a:t>/</a:t>
            </a:r>
            <a:br>
              <a:rPr lang="en-US" sz="2400" smtClean="0">
                <a:latin typeface="Courier New" pitchFamily="49" charset="0"/>
              </a:rPr>
            </a:br>
            <a:r>
              <a:rPr lang="en-US" sz="2400" smtClean="0">
                <a:latin typeface="Courier New" pitchFamily="49" charset="0"/>
              </a:rPr>
              <a:t>						LAB/Prolog</a:t>
            </a:r>
            <a:r>
              <a:rPr lang="en-US" sz="2400">
                <a:latin typeface="Courier New" pitchFamily="49" charset="0"/>
              </a:rPr>
              <a:t>/</a:t>
            </a:r>
            <a:endParaRPr lang="th-TH" smtClean="0"/>
          </a:p>
          <a:p>
            <a:r>
              <a:rPr lang="th-TH" smtClean="0"/>
              <a:t>The filename:</a:t>
            </a:r>
          </a:p>
          <a:p>
            <a:pPr lvl="1">
              <a:buFontTx/>
              <a:buNone/>
            </a:pPr>
            <a:r>
              <a:rPr lang="th-TH" sz="2400" smtClean="0">
                <a:latin typeface="Courier New" pitchFamily="49" charset="0"/>
              </a:rPr>
              <a:t>	</a:t>
            </a:r>
            <a:r>
              <a:rPr lang="en-US" sz="2400" smtClean="0">
                <a:latin typeface="Courier New" pitchFamily="49" charset="0"/>
              </a:rPr>
              <a:t>StrawberryProlog_6_1.exe</a:t>
            </a:r>
            <a:endParaRPr lang="th-TH" sz="2400" smtClean="0">
              <a:latin typeface="Courier New" pitchFamily="49" charset="0"/>
            </a:endParaRPr>
          </a:p>
          <a:p>
            <a:pPr lvl="1"/>
            <a:endParaRPr lang="th-TH" sz="2400" smtClean="0">
              <a:latin typeface="Courier New" pitchFamily="49" charset="0"/>
            </a:endParaRPr>
          </a:p>
          <a:p>
            <a:r>
              <a:rPr lang="th-TH" smtClean="0"/>
              <a:t>Read the </a:t>
            </a:r>
            <a:r>
              <a:rPr lang="en-US" sz="2400" smtClean="0">
                <a:latin typeface="Courier New" pitchFamily="49" charset="0"/>
              </a:rPr>
              <a:t>README</a:t>
            </a:r>
            <a:r>
              <a:rPr lang="th-TH" sz="2400" smtClean="0">
                <a:latin typeface="Courier New" pitchFamily="49" charset="0"/>
              </a:rPr>
              <a:t>.txt</a:t>
            </a:r>
            <a:r>
              <a:rPr lang="th-TH" smtClean="0"/>
              <a:t> file</a:t>
            </a:r>
          </a:p>
        </p:txBody>
      </p:sp>
      <p:sp>
        <p:nvSpPr>
          <p:cNvPr id="55302" name="Footer Placeholder 3"/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r>
              <a:rPr lang="en-US" sz="1400" smtClean="0">
                <a:solidFill>
                  <a:schemeClr val="bg2"/>
                </a:solidFill>
                <a:latin typeface="Arial" pitchFamily="34" charset="0"/>
              </a:rPr>
              <a:t>240-216 Explo.: Prolog</a:t>
            </a:r>
          </a:p>
        </p:txBody>
      </p:sp>
    </p:spTree>
  </p:cSld>
  <p:clrMapOvr>
    <a:masterClrMapping/>
  </p:clrMapOvr>
  <p:transition/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fld id="{226236D5-1907-49B8-9522-C0DCEFC13F58}" type="slidenum">
              <a:rPr lang="en-US" sz="1400" smtClean="0">
                <a:solidFill>
                  <a:schemeClr val="bg2"/>
                </a:solidFill>
                <a:latin typeface="Arial" pitchFamily="34" charset="0"/>
              </a:rPr>
              <a:pPr/>
              <a:t>33</a:t>
            </a:fld>
            <a:endParaRPr lang="en-US" sz="1400" smtClean="0">
              <a:solidFill>
                <a:schemeClr val="bg2"/>
              </a:solidFill>
              <a:latin typeface="Arial" pitchFamily="34" charset="0"/>
            </a:endParaRPr>
          </a:p>
        </p:txBody>
      </p:sp>
      <p:sp>
        <p:nvSpPr>
          <p:cNvPr id="6041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14</a:t>
            </a:r>
            <a:r>
              <a:rPr lang="th-TH" smtClean="0"/>
              <a:t>.  More Information</a:t>
            </a:r>
          </a:p>
        </p:txBody>
      </p:sp>
      <p:sp>
        <p:nvSpPr>
          <p:cNvPr id="6042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th-TH" smtClean="0"/>
              <a:t>The Help menu in SB Prolog leads to:</a:t>
            </a:r>
          </a:p>
          <a:p>
            <a:pPr lvl="1"/>
            <a:r>
              <a:rPr lang="th-TH" smtClean="0"/>
              <a:t>a tutorial</a:t>
            </a:r>
          </a:p>
          <a:p>
            <a:pPr lvl="1"/>
            <a:r>
              <a:rPr lang="th-TH" smtClean="0"/>
              <a:t>a Prolog language guide</a:t>
            </a:r>
          </a:p>
          <a:p>
            <a:pPr lvl="1"/>
            <a:r>
              <a:rPr lang="th-TH" smtClean="0"/>
              <a:t>examples</a:t>
            </a:r>
          </a:p>
        </p:txBody>
      </p:sp>
      <p:sp>
        <p:nvSpPr>
          <p:cNvPr id="60422" name="Footer Placeholder 3"/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r>
              <a:rPr lang="en-US" sz="1400" smtClean="0">
                <a:solidFill>
                  <a:schemeClr val="bg2"/>
                </a:solidFill>
                <a:latin typeface="Arial" pitchFamily="34" charset="0"/>
              </a:rPr>
              <a:t>240-216 Explo.: Prolog</a:t>
            </a:r>
          </a:p>
        </p:txBody>
      </p:sp>
    </p:spTree>
  </p:cSld>
  <p:clrMapOvr>
    <a:masterClrMapping/>
  </p:clrMapOvr>
  <p:transition/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fld id="{971E4A1E-2DBD-41AA-924E-27185381CEAD}" type="slidenum">
              <a:rPr lang="en-US" sz="1400" smtClean="0">
                <a:solidFill>
                  <a:schemeClr val="bg2"/>
                </a:solidFill>
                <a:latin typeface="Arial" pitchFamily="34" charset="0"/>
              </a:rPr>
              <a:pPr/>
              <a:t>34</a:t>
            </a:fld>
            <a:endParaRPr lang="en-US" sz="1400" smtClean="0">
              <a:solidFill>
                <a:schemeClr val="bg2"/>
              </a:solidFill>
              <a:latin typeface="Arial" pitchFamily="34" charset="0"/>
            </a:endParaRPr>
          </a:p>
        </p:txBody>
      </p:sp>
      <p:sp>
        <p:nvSpPr>
          <p:cNvPr id="614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97656" y="1643063"/>
            <a:ext cx="8178800" cy="4714875"/>
          </a:xfrm>
        </p:spPr>
        <p:txBody>
          <a:bodyPr/>
          <a:lstStyle/>
          <a:p>
            <a:r>
              <a:rPr lang="th-TH" smtClean="0"/>
              <a:t>SB Prolog’s Web Site:</a:t>
            </a:r>
          </a:p>
          <a:p>
            <a:pPr lvl="1"/>
            <a:r>
              <a:rPr lang="th-TH" sz="2400" smtClean="0">
                <a:latin typeface="Courier New" pitchFamily="49" charset="0"/>
              </a:rPr>
              <a:t>http://www.dobrev.com/</a:t>
            </a:r>
            <a:r>
              <a:rPr lang="en-US" sz="2400" smtClean="0">
                <a:latin typeface="Courier New" pitchFamily="49" charset="0"/>
              </a:rPr>
              <a:t>download</a:t>
            </a:r>
            <a:r>
              <a:rPr lang="th-TH" sz="2400" smtClean="0">
                <a:latin typeface="Courier New" pitchFamily="49" charset="0"/>
              </a:rPr>
              <a:t>.html</a:t>
            </a:r>
          </a:p>
          <a:p>
            <a:pPr lvl="1"/>
            <a:r>
              <a:rPr lang="en-US" smtClean="0"/>
              <a:t>v.</a:t>
            </a:r>
            <a:r>
              <a:rPr lang="en-US" b="1" smtClean="0"/>
              <a:t>6</a:t>
            </a:r>
            <a:r>
              <a:rPr lang="en-US" smtClean="0"/>
              <a:t>.1, and </a:t>
            </a:r>
            <a:r>
              <a:rPr lang="th-TH" smtClean="0"/>
              <a:t>other versions</a:t>
            </a:r>
            <a:br>
              <a:rPr lang="th-TH" smtClean="0"/>
            </a:br>
            <a:endParaRPr lang="en-US" smtClean="0"/>
          </a:p>
          <a:p>
            <a:pPr marL="457200" lvl="1" indent="0">
              <a:buNone/>
            </a:pPr>
            <a:endParaRPr lang="th-TH" smtClean="0"/>
          </a:p>
          <a:p>
            <a:r>
              <a:rPr lang="en-US" smtClean="0"/>
              <a:t>"Learn Prolog Now" (chs 1-6)</a:t>
            </a:r>
            <a:r>
              <a:rPr lang="th-TH" smtClean="0"/>
              <a:t>:</a:t>
            </a:r>
          </a:p>
          <a:p>
            <a:pPr lvl="1"/>
            <a:r>
              <a:rPr lang="en-US" sz="2400">
                <a:latin typeface="Courier New" pitchFamily="49" charset="0"/>
              </a:rPr>
              <a:t>http://www.learnprolognow.org</a:t>
            </a:r>
            <a:r>
              <a:rPr lang="en-US" sz="2400" smtClean="0">
                <a:latin typeface="Courier New" pitchFamily="49" charset="0"/>
              </a:rPr>
              <a:t>/</a:t>
            </a:r>
            <a:endParaRPr lang="th-TH" sz="2000" smtClean="0">
              <a:latin typeface="Courier New" pitchFamily="49" charset="0"/>
            </a:endParaRPr>
          </a:p>
          <a:p>
            <a:endParaRPr lang="th-TH" smtClean="0">
              <a:latin typeface="Courier New" pitchFamily="49" charset="0"/>
            </a:endParaRPr>
          </a:p>
        </p:txBody>
      </p:sp>
      <p:sp>
        <p:nvSpPr>
          <p:cNvPr id="61444" name="Footer Placeholder 3"/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r>
              <a:rPr lang="en-US" sz="1400" smtClean="0">
                <a:solidFill>
                  <a:schemeClr val="bg2"/>
                </a:solidFill>
                <a:latin typeface="Arial" pitchFamily="34" charset="0"/>
              </a:rPr>
              <a:t>240-216 Explo.: Prolog</a:t>
            </a:r>
          </a:p>
        </p:txBody>
      </p:sp>
    </p:spTree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>
          <a:xfrm>
            <a:off x="468313" y="260350"/>
            <a:ext cx="8494712" cy="936625"/>
          </a:xfrm>
        </p:spPr>
        <p:txBody>
          <a:bodyPr/>
          <a:lstStyle/>
          <a:p>
            <a:r>
              <a:rPr lang="en-US" sz="3600" smtClean="0"/>
              <a:t>C Program Compared to Prolog </a:t>
            </a:r>
          </a:p>
        </p:txBody>
      </p:sp>
      <p:sp>
        <p:nvSpPr>
          <p:cNvPr id="16387" name="Content Placeholder 5"/>
          <p:cNvSpPr>
            <a:spLocks noGrp="1"/>
          </p:cNvSpPr>
          <p:nvPr>
            <p:ph sz="half" idx="1"/>
          </p:nvPr>
        </p:nvSpPr>
        <p:spPr>
          <a:xfrm>
            <a:off x="457200" y="1628775"/>
            <a:ext cx="4013200" cy="4171950"/>
          </a:xfrm>
        </p:spPr>
        <p:txBody>
          <a:bodyPr/>
          <a:lstStyle/>
          <a:p>
            <a:r>
              <a:rPr lang="en-US" smtClean="0"/>
              <a:t>void foo(...)</a:t>
            </a:r>
            <a:br>
              <a:rPr lang="en-US" smtClean="0"/>
            </a:br>
            <a:r>
              <a:rPr lang="en-US" smtClean="0"/>
              <a:t>{ ... }</a:t>
            </a:r>
            <a:br>
              <a:rPr lang="en-US" smtClean="0"/>
            </a:br>
            <a:r>
              <a:rPr lang="en-US" smtClean="0"/>
              <a:t/>
            </a:r>
            <a:br>
              <a:rPr lang="en-US" smtClean="0"/>
            </a:br>
            <a:r>
              <a:rPr lang="en-US" smtClean="0"/>
              <a:t>int bar(...)</a:t>
            </a:r>
            <a:br>
              <a:rPr lang="en-US" smtClean="0"/>
            </a:br>
            <a:r>
              <a:rPr lang="en-US" smtClean="0"/>
              <a:t>{  ... }</a:t>
            </a:r>
            <a:br>
              <a:rPr lang="en-US" smtClean="0"/>
            </a:br>
            <a:r>
              <a:rPr lang="en-US" smtClean="0"/>
              <a:t/>
            </a:r>
            <a:br>
              <a:rPr lang="en-US" smtClean="0"/>
            </a:br>
            <a:r>
              <a:rPr lang="en-US" smtClean="0"/>
              <a:t/>
            </a:r>
            <a:br>
              <a:rPr lang="en-US" smtClean="0"/>
            </a:br>
            <a:r>
              <a:rPr lang="en-US" smtClean="0"/>
              <a:t>void main()</a:t>
            </a:r>
            <a:br>
              <a:rPr lang="en-US" smtClean="0"/>
            </a:br>
            <a:r>
              <a:rPr lang="en-US" smtClean="0"/>
              <a:t>{ ... }</a:t>
            </a:r>
          </a:p>
        </p:txBody>
      </p:sp>
      <p:sp>
        <p:nvSpPr>
          <p:cNvPr id="16388" name="Content Placeholder 6"/>
          <p:cNvSpPr>
            <a:spLocks noGrp="1"/>
          </p:cNvSpPr>
          <p:nvPr>
            <p:ph sz="half" idx="2"/>
          </p:nvPr>
        </p:nvSpPr>
        <p:spPr>
          <a:xfrm>
            <a:off x="4622800" y="1712913"/>
            <a:ext cx="4013200" cy="4171950"/>
          </a:xfrm>
        </p:spPr>
        <p:txBody>
          <a:bodyPr/>
          <a:lstStyle/>
          <a:p>
            <a:r>
              <a:rPr lang="en-US" smtClean="0"/>
              <a:t>Prolog predicate</a:t>
            </a:r>
            <a:br>
              <a:rPr lang="en-US" smtClean="0"/>
            </a:br>
            <a:r>
              <a:rPr lang="en-US" smtClean="0"/>
              <a:t>  </a:t>
            </a:r>
            <a:r>
              <a:rPr lang="en-US" sz="2000" smtClean="0"/>
              <a:t>-- made up of facts and rules</a:t>
            </a:r>
            <a:r>
              <a:rPr lang="en-US" smtClean="0"/>
              <a:t/>
            </a:r>
            <a:br>
              <a:rPr lang="en-US" smtClean="0"/>
            </a:br>
            <a:r>
              <a:rPr lang="en-US" smtClean="0"/>
              <a:t/>
            </a:r>
            <a:br>
              <a:rPr lang="en-US" smtClean="0"/>
            </a:br>
            <a:r>
              <a:rPr lang="en-US" smtClean="0"/>
              <a:t>Prolog predicate</a:t>
            </a:r>
            <a:br>
              <a:rPr lang="en-US" smtClean="0"/>
            </a:br>
            <a:r>
              <a:rPr lang="en-US" smtClean="0"/>
              <a:t> </a:t>
            </a:r>
            <a:r>
              <a:rPr lang="en-US" sz="2000" smtClean="0"/>
              <a:t> -- more facts and rules</a:t>
            </a:r>
            <a:r>
              <a:rPr lang="en-US" smtClean="0"/>
              <a:t/>
            </a:r>
            <a:br>
              <a:rPr lang="en-US" smtClean="0"/>
            </a:br>
            <a:r>
              <a:rPr lang="en-US" smtClean="0"/>
              <a:t/>
            </a:r>
            <a:br>
              <a:rPr lang="en-US" smtClean="0"/>
            </a:br>
            <a:r>
              <a:rPr lang="en-US" smtClean="0"/>
              <a:t/>
            </a:r>
            <a:br>
              <a:rPr lang="en-US" smtClean="0"/>
            </a:br>
            <a:r>
              <a:rPr lang="en-US" smtClean="0"/>
              <a:t>?- Prolog query.</a:t>
            </a:r>
          </a:p>
        </p:txBody>
      </p:sp>
      <p:sp>
        <p:nvSpPr>
          <p:cNvPr id="16389" name="Footer Placeholder 3"/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r>
              <a:rPr lang="en-US" sz="1400" smtClean="0">
                <a:solidFill>
                  <a:schemeClr val="bg2"/>
                </a:solidFill>
                <a:latin typeface="Arial" pitchFamily="34" charset="0"/>
              </a:rPr>
              <a:t>240-216 Explo.: Prolog</a:t>
            </a:r>
          </a:p>
        </p:txBody>
      </p:sp>
      <p:sp>
        <p:nvSpPr>
          <p:cNvPr id="16390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fld id="{FC5409A5-A171-43A7-AB07-BDE6BA3D2A47}" type="slidenum">
              <a:rPr lang="en-US" sz="1400" smtClean="0">
                <a:solidFill>
                  <a:schemeClr val="bg2"/>
                </a:solidFill>
                <a:latin typeface="Arial" pitchFamily="34" charset="0"/>
              </a:rPr>
              <a:pPr/>
              <a:t>4</a:t>
            </a:fld>
            <a:endParaRPr lang="en-US" sz="1400" smtClean="0">
              <a:solidFill>
                <a:schemeClr val="bg2"/>
              </a:solidFill>
              <a:latin typeface="Arial" pitchFamily="34" charset="0"/>
            </a:endParaRPr>
          </a:p>
        </p:txBody>
      </p:sp>
      <p:cxnSp>
        <p:nvCxnSpPr>
          <p:cNvPr id="16391" name="Straight Connector 8"/>
          <p:cNvCxnSpPr>
            <a:cxnSpLocks noChangeShapeType="1"/>
          </p:cNvCxnSpPr>
          <p:nvPr/>
        </p:nvCxnSpPr>
        <p:spPr bwMode="auto">
          <a:xfrm>
            <a:off x="4284663" y="1916113"/>
            <a:ext cx="0" cy="4249737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16392" name="TextBox 9"/>
          <p:cNvSpPr txBox="1">
            <a:spLocks noChangeArrowheads="1"/>
          </p:cNvSpPr>
          <p:nvPr/>
        </p:nvSpPr>
        <p:spPr bwMode="auto">
          <a:xfrm>
            <a:off x="827088" y="5818188"/>
            <a:ext cx="3024187" cy="70485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0488" tIns="44450" rIns="90488" bIns="44450">
            <a:spAutoFit/>
          </a:bodyPr>
          <a:lstStyle>
            <a:lvl1pPr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r>
              <a:rPr lang="en-US" sz="2000" b="1">
                <a:solidFill>
                  <a:schemeClr val="bg1"/>
                </a:solidFill>
                <a:latin typeface="Times New Roman" pitchFamily="18" charset="0"/>
              </a:rPr>
              <a:t>Lots of data types: int, char, struct, pointer, ...</a:t>
            </a:r>
          </a:p>
        </p:txBody>
      </p:sp>
      <p:sp>
        <p:nvSpPr>
          <p:cNvPr id="16393" name="TextBox 10"/>
          <p:cNvSpPr txBox="1">
            <a:spLocks noChangeArrowheads="1"/>
          </p:cNvSpPr>
          <p:nvPr/>
        </p:nvSpPr>
        <p:spPr bwMode="auto">
          <a:xfrm>
            <a:off x="5076825" y="5811838"/>
            <a:ext cx="3024188" cy="396875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0488" tIns="44450" rIns="90488" bIns="44450">
            <a:spAutoFit/>
          </a:bodyPr>
          <a:lstStyle>
            <a:lvl1pPr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r>
              <a:rPr lang="en-US" sz="2000" b="1">
                <a:solidFill>
                  <a:schemeClr val="bg1"/>
                </a:solidFill>
                <a:latin typeface="Times New Roman" pitchFamily="18" charset="0"/>
              </a:rPr>
              <a:t>Data types: term, list</a:t>
            </a:r>
          </a:p>
        </p:txBody>
      </p:sp>
    </p:spTree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2. Example (parents.pro)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971600" y="1405518"/>
            <a:ext cx="6912768" cy="5040560"/>
          </a:xfrm>
          <a:solidFill>
            <a:schemeClr val="bg1"/>
          </a:solidFill>
        </p:spPr>
        <p:txBody>
          <a:bodyPr/>
          <a:lstStyle/>
          <a:p>
            <a:pPr marL="0" indent="0">
              <a:buNone/>
            </a:pPr>
            <a:r>
              <a:rPr lang="en-US" sz="1400" b="1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% </a:t>
            </a:r>
            <a:r>
              <a:rPr lang="en-US" sz="1400" b="1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parentOf/2 </a:t>
            </a:r>
            <a:r>
              <a:rPr lang="en-US" sz="1400" b="1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predicate (made of 6 </a:t>
            </a:r>
            <a:r>
              <a:rPr lang="en-US" sz="1400" b="1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facts, 0 rules)</a:t>
            </a:r>
            <a:endParaRPr lang="en-US" sz="1400" b="1">
              <a:solidFill>
                <a:srgbClr val="00B050"/>
              </a:solidFill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sz="1400" b="1" smtClean="0">
                <a:latin typeface="Courier New" pitchFamily="49" charset="0"/>
                <a:cs typeface="Courier New" pitchFamily="49" charset="0"/>
              </a:rPr>
              <a:t>parentOf(kim,holly</a:t>
            </a:r>
            <a:r>
              <a:rPr lang="en-US" sz="1400" b="1">
                <a:latin typeface="Courier New" pitchFamily="49" charset="0"/>
                <a:cs typeface="Courier New" pitchFamily="49" charset="0"/>
              </a:rPr>
              <a:t>).     </a:t>
            </a:r>
            <a:r>
              <a:rPr lang="en-US" sz="1400" b="1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% </a:t>
            </a:r>
            <a:r>
              <a:rPr lang="en-US" sz="1400" b="1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e.g. kim </a:t>
            </a:r>
            <a:r>
              <a:rPr lang="en-US" sz="1400" b="1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is the </a:t>
            </a:r>
            <a:r>
              <a:rPr lang="en-US" sz="1400" b="1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parent </a:t>
            </a:r>
            <a:r>
              <a:rPr lang="en-US" sz="1400" b="1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of holly</a:t>
            </a:r>
          </a:p>
          <a:p>
            <a:pPr marL="0" indent="0">
              <a:buNone/>
            </a:pPr>
            <a:r>
              <a:rPr lang="en-US" sz="1400" b="1" smtClean="0">
                <a:latin typeface="Courier New" pitchFamily="49" charset="0"/>
                <a:cs typeface="Courier New" pitchFamily="49" charset="0"/>
              </a:rPr>
              <a:t>parentOf(margaret,kim</a:t>
            </a:r>
            <a:r>
              <a:rPr lang="en-US" sz="1400" b="1">
                <a:latin typeface="Courier New" pitchFamily="49" charset="0"/>
                <a:cs typeface="Courier New" pitchFamily="49" charset="0"/>
              </a:rPr>
              <a:t>).</a:t>
            </a:r>
          </a:p>
          <a:p>
            <a:pPr marL="0" indent="0">
              <a:buNone/>
            </a:pPr>
            <a:r>
              <a:rPr lang="en-US" sz="1400" b="1" smtClean="0">
                <a:latin typeface="Courier New" pitchFamily="49" charset="0"/>
                <a:cs typeface="Courier New" pitchFamily="49" charset="0"/>
              </a:rPr>
              <a:t>parentOf(margaret,kent</a:t>
            </a:r>
            <a:r>
              <a:rPr lang="en-US" sz="1400" b="1">
                <a:latin typeface="Courier New" pitchFamily="49" charset="0"/>
                <a:cs typeface="Courier New" pitchFamily="49" charset="0"/>
              </a:rPr>
              <a:t>).</a:t>
            </a:r>
          </a:p>
          <a:p>
            <a:pPr marL="0" indent="0">
              <a:buNone/>
            </a:pPr>
            <a:r>
              <a:rPr lang="en-US" sz="1400" b="1" smtClean="0">
                <a:latin typeface="Courier New" pitchFamily="49" charset="0"/>
                <a:cs typeface="Courier New" pitchFamily="49" charset="0"/>
              </a:rPr>
              <a:t>parentOf(esther,margaret</a:t>
            </a:r>
            <a:r>
              <a:rPr lang="en-US" sz="1400" b="1">
                <a:latin typeface="Courier New" pitchFamily="49" charset="0"/>
                <a:cs typeface="Courier New" pitchFamily="49" charset="0"/>
              </a:rPr>
              <a:t>).</a:t>
            </a:r>
          </a:p>
          <a:p>
            <a:pPr marL="0" indent="0">
              <a:buNone/>
            </a:pPr>
            <a:r>
              <a:rPr lang="en-US" sz="1400" b="1" smtClean="0">
                <a:latin typeface="Courier New" pitchFamily="49" charset="0"/>
                <a:cs typeface="Courier New" pitchFamily="49" charset="0"/>
              </a:rPr>
              <a:t>parentOf(herbert,margaret</a:t>
            </a:r>
            <a:r>
              <a:rPr lang="en-US" sz="1400" b="1">
                <a:latin typeface="Courier New" pitchFamily="49" charset="0"/>
                <a:cs typeface="Courier New" pitchFamily="49" charset="0"/>
              </a:rPr>
              <a:t>).</a:t>
            </a:r>
          </a:p>
          <a:p>
            <a:pPr marL="0" indent="0">
              <a:buNone/>
            </a:pPr>
            <a:r>
              <a:rPr lang="en-US" sz="1400" b="1" smtClean="0">
                <a:latin typeface="Courier New" pitchFamily="49" charset="0"/>
                <a:cs typeface="Courier New" pitchFamily="49" charset="0"/>
              </a:rPr>
              <a:t>parentOf(herbert,jean</a:t>
            </a:r>
            <a:r>
              <a:rPr lang="en-US" sz="1400" b="1">
                <a:latin typeface="Courier New" pitchFamily="49" charset="0"/>
                <a:cs typeface="Courier New" pitchFamily="49" charset="0"/>
              </a:rPr>
              <a:t>).</a:t>
            </a:r>
          </a:p>
          <a:p>
            <a:pPr marL="0" indent="0">
              <a:buNone/>
            </a:pPr>
            <a:endParaRPr lang="en-US" sz="1400" b="1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sz="1400" b="1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% livesAt/3 predicate (made of </a:t>
            </a:r>
            <a:r>
              <a:rPr lang="en-US" sz="1400" b="1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8 facts, 0 rules)</a:t>
            </a:r>
            <a:endParaRPr lang="en-US" sz="1400" b="1">
              <a:solidFill>
                <a:srgbClr val="00B050"/>
              </a:solidFill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sz="1400" b="1">
                <a:latin typeface="Courier New" pitchFamily="49" charset="0"/>
                <a:cs typeface="Courier New" pitchFamily="49" charset="0"/>
              </a:rPr>
              <a:t>livesAt(margaret, 9, "Bar Lane").</a:t>
            </a:r>
          </a:p>
          <a:p>
            <a:pPr marL="0" indent="0">
              <a:buNone/>
            </a:pPr>
            <a:r>
              <a:rPr lang="en-US" sz="1400" b="1">
                <a:latin typeface="Courier New" pitchFamily="49" charset="0"/>
                <a:cs typeface="Courier New" pitchFamily="49" charset="0"/>
              </a:rPr>
              <a:t>livesAt(kim, 37, "Foo Street").</a:t>
            </a:r>
          </a:p>
          <a:p>
            <a:pPr marL="0" indent="0">
              <a:buNone/>
            </a:pPr>
            <a:r>
              <a:rPr lang="en-US" sz="1400" b="1">
                <a:latin typeface="Courier New" pitchFamily="49" charset="0"/>
                <a:cs typeface="Courier New" pitchFamily="49" charset="0"/>
              </a:rPr>
              <a:t>livesAt(holly, 37, "Foo Street").</a:t>
            </a:r>
          </a:p>
          <a:p>
            <a:pPr marL="0" indent="0">
              <a:buNone/>
            </a:pPr>
            <a:r>
              <a:rPr lang="en-US" sz="1400" b="1">
                <a:latin typeface="Courier New" pitchFamily="49" charset="0"/>
                <a:cs typeface="Courier New" pitchFamily="49" charset="0"/>
              </a:rPr>
              <a:t>livesAt(esther, 9, "Bar Lane").</a:t>
            </a:r>
          </a:p>
          <a:p>
            <a:pPr marL="0" indent="0">
              <a:buNone/>
            </a:pPr>
            <a:r>
              <a:rPr lang="en-US" sz="1400" b="1">
                <a:latin typeface="Courier New" pitchFamily="49" charset="0"/>
                <a:cs typeface="Courier New" pitchFamily="49" charset="0"/>
              </a:rPr>
              <a:t>livesAt(herbert, 23, "PSU Village").</a:t>
            </a:r>
          </a:p>
          <a:p>
            <a:pPr marL="0" indent="0">
              <a:buNone/>
            </a:pPr>
            <a:r>
              <a:rPr lang="en-US" sz="1400" b="1">
                <a:latin typeface="Courier New" pitchFamily="49" charset="0"/>
                <a:cs typeface="Courier New" pitchFamily="49" charset="0"/>
              </a:rPr>
              <a:t>livesAt(kent, 9, "Bar Lane").</a:t>
            </a:r>
          </a:p>
          <a:p>
            <a:pPr marL="0" indent="0">
              <a:buNone/>
            </a:pPr>
            <a:r>
              <a:rPr lang="en-US" sz="1400" b="1">
                <a:latin typeface="Courier New" pitchFamily="49" charset="0"/>
                <a:cs typeface="Courier New" pitchFamily="49" charset="0"/>
              </a:rPr>
              <a:t>livesAt(bill, 23, "PSU Village").</a:t>
            </a:r>
          </a:p>
          <a:p>
            <a:pPr marL="0" indent="0">
              <a:buNone/>
            </a:pPr>
            <a:r>
              <a:rPr lang="en-US" sz="1400" b="1">
                <a:latin typeface="Courier New" pitchFamily="49" charset="0"/>
                <a:cs typeface="Courier New" pitchFamily="49" charset="0"/>
              </a:rPr>
              <a:t>livesAt(john, 9, "Bar Lane</a:t>
            </a:r>
            <a:r>
              <a:rPr lang="en-US" sz="1400" b="1" smtClean="0">
                <a:latin typeface="Courier New" pitchFamily="49" charset="0"/>
                <a:cs typeface="Courier New" pitchFamily="49" charset="0"/>
              </a:rPr>
              <a:t>").</a:t>
            </a:r>
            <a:endParaRPr lang="en-US" sz="1400" b="1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endParaRPr lang="en-US" sz="1400" b="1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sz="1400" b="1">
                <a:latin typeface="Courier New" pitchFamily="49" charset="0"/>
                <a:cs typeface="Courier New" pitchFamily="49" charset="0"/>
              </a:rPr>
              <a:t>?- </a:t>
            </a:r>
            <a:r>
              <a:rPr lang="en-US" sz="1400" b="1" smtClean="0">
                <a:latin typeface="Courier New" pitchFamily="49" charset="0"/>
                <a:cs typeface="Courier New" pitchFamily="49" charset="0"/>
              </a:rPr>
              <a:t>parentOf(margaret</a:t>
            </a:r>
            <a:r>
              <a:rPr lang="en-US" sz="1400" b="1">
                <a:latin typeface="Courier New" pitchFamily="49" charset="0"/>
                <a:cs typeface="Courier New" pitchFamily="49" charset="0"/>
              </a:rPr>
              <a:t>, kent).</a:t>
            </a:r>
          </a:p>
          <a:p>
            <a:pPr marL="0" indent="0">
              <a:buNone/>
            </a:pPr>
            <a:endParaRPr lang="en-US" sz="1400" b="1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endParaRPr lang="en-US" sz="1400" b="1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endParaRPr lang="en-US" sz="1400" b="1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13084C4E-C5DB-422A-96A5-2352F666417F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6588224" y="3140968"/>
            <a:ext cx="1702133" cy="156966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2400" b="1" smtClean="0"/>
              <a:t>terms</a:t>
            </a:r>
            <a:r>
              <a:rPr lang="en-US" sz="2400" smtClean="0"/>
              <a:t> are</a:t>
            </a:r>
          </a:p>
          <a:p>
            <a:r>
              <a:rPr lang="en-US" sz="2400" smtClean="0"/>
              <a:t>the data</a:t>
            </a:r>
          </a:p>
          <a:p>
            <a:r>
              <a:rPr lang="en-US" sz="2400" smtClean="0"/>
              <a:t>inside facts</a:t>
            </a:r>
          </a:p>
          <a:p>
            <a:r>
              <a:rPr lang="en-US" sz="2400" smtClean="0"/>
              <a:t>(and rules)</a:t>
            </a:r>
            <a:endParaRPr lang="en-US" sz="2400"/>
          </a:p>
        </p:txBody>
      </p:sp>
      <p:cxnSp>
        <p:nvCxnSpPr>
          <p:cNvPr id="11" name="Straight Arrow Connector 10"/>
          <p:cNvCxnSpPr>
            <a:stCxn id="9" idx="1"/>
          </p:cNvCxnSpPr>
          <p:nvPr/>
        </p:nvCxnSpPr>
        <p:spPr bwMode="auto">
          <a:xfrm flipH="1">
            <a:off x="4427984" y="3925798"/>
            <a:ext cx="2160240" cy="29529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3" name="Straight Arrow Connector 12"/>
          <p:cNvCxnSpPr/>
          <p:nvPr/>
        </p:nvCxnSpPr>
        <p:spPr bwMode="auto">
          <a:xfrm flipH="1" flipV="1">
            <a:off x="3779912" y="2708920"/>
            <a:ext cx="2808312" cy="1032212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4" name="TextBox 13"/>
          <p:cNvSpPr txBox="1"/>
          <p:nvPr/>
        </p:nvSpPr>
        <p:spPr>
          <a:xfrm>
            <a:off x="6588223" y="5805264"/>
            <a:ext cx="1210588" cy="46166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2400" smtClean="0"/>
              <a:t>a query</a:t>
            </a:r>
            <a:endParaRPr lang="en-US" sz="2400"/>
          </a:p>
        </p:txBody>
      </p:sp>
      <p:cxnSp>
        <p:nvCxnSpPr>
          <p:cNvPr id="16" name="Straight Arrow Connector 15"/>
          <p:cNvCxnSpPr>
            <a:stCxn id="14" idx="1"/>
          </p:cNvCxnSpPr>
          <p:nvPr/>
        </p:nvCxnSpPr>
        <p:spPr bwMode="auto">
          <a:xfrm flipH="1">
            <a:off x="4211960" y="6036097"/>
            <a:ext cx="2376263" cy="129207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0" name="Text Box 5"/>
          <p:cNvSpPr txBox="1">
            <a:spLocks noChangeArrowheads="1"/>
          </p:cNvSpPr>
          <p:nvPr/>
        </p:nvSpPr>
        <p:spPr bwMode="auto">
          <a:xfrm>
            <a:off x="3275856" y="260647"/>
            <a:ext cx="5454891" cy="461665"/>
          </a:xfrm>
          <a:prstGeom prst="rect">
            <a:avLst/>
          </a:prstGeom>
          <a:solidFill>
            <a:srgbClr val="66CCFF"/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2400"/>
            </a:lvl1pPr>
          </a:lstStyle>
          <a:p>
            <a:r>
              <a:rPr lang="en-US"/>
              <a:t>download this file from the lab website</a:t>
            </a:r>
            <a:endParaRPr lang="th-TH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240-216 Explo.: Prolog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6992139"/>
      </p:ext>
    </p:extLst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Kinds of Terms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A term can be simple:</a:t>
            </a:r>
          </a:p>
          <a:p>
            <a:pPr lvl="1"/>
            <a:r>
              <a:rPr lang="en-US" smtClean="0"/>
              <a:t>a number,  e.g. 321, 4.5</a:t>
            </a:r>
          </a:p>
          <a:p>
            <a:pPr lvl="1"/>
            <a:r>
              <a:rPr lang="en-US" smtClean="0"/>
              <a:t>a word,  e.g. kim, holly</a:t>
            </a:r>
          </a:p>
          <a:p>
            <a:pPr lvl="1"/>
            <a:r>
              <a:rPr lang="en-US" smtClean="0"/>
              <a:t>a string,  e.g., "Foo Lane", 'hello andrew'</a:t>
            </a:r>
          </a:p>
          <a:p>
            <a:pPr lvl="1"/>
            <a:r>
              <a:rPr lang="en-US" smtClean="0"/>
              <a:t>a variable, e.g. </a:t>
            </a:r>
            <a:r>
              <a:rPr lang="en-US" b="1" smtClean="0"/>
              <a:t>X</a:t>
            </a:r>
            <a:r>
              <a:rPr lang="en-US" smtClean="0"/>
              <a:t>, </a:t>
            </a:r>
            <a:r>
              <a:rPr lang="en-US" b="1" smtClean="0"/>
              <a:t>K</a:t>
            </a:r>
            <a:r>
              <a:rPr lang="en-US" smtClean="0"/>
              <a:t>im, </a:t>
            </a:r>
            <a:r>
              <a:rPr lang="en-US" b="1" smtClean="0"/>
              <a:t>F</a:t>
            </a:r>
            <a:r>
              <a:rPr lang="en-US" smtClean="0"/>
              <a:t>oo, </a:t>
            </a:r>
            <a:r>
              <a:rPr lang="en-US" b="1" smtClean="0"/>
              <a:t>_</a:t>
            </a:r>
          </a:p>
          <a:p>
            <a:endParaRPr lang="en-US"/>
          </a:p>
          <a:p>
            <a:r>
              <a:rPr lang="en-US" smtClean="0"/>
              <a:t>A term can be compound:</a:t>
            </a:r>
          </a:p>
          <a:p>
            <a:pPr lvl="1"/>
            <a:r>
              <a:rPr lang="en-US" smtClean="0"/>
              <a:t>a bit like a struct or record 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240-216 Explo.: Prolog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B7F1215F-6296-49DE-9408-66A42F5855CD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3845138"/>
      </p:ext>
    </p:extLst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352" y="145193"/>
            <a:ext cx="1203574" cy="14115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3554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fld id="{2B56CFC0-7A62-4760-AB6A-F04805520436}" type="slidenum">
              <a:rPr lang="en-US" sz="1400" smtClean="0">
                <a:solidFill>
                  <a:schemeClr val="bg2"/>
                </a:solidFill>
                <a:latin typeface="Arial" pitchFamily="34" charset="0"/>
              </a:rPr>
              <a:pPr/>
              <a:t>7</a:t>
            </a:fld>
            <a:endParaRPr lang="en-US" sz="1400" smtClean="0">
              <a:solidFill>
                <a:schemeClr val="bg2"/>
              </a:solidFill>
              <a:latin typeface="Arial" pitchFamily="34" charset="0"/>
            </a:endParaRPr>
          </a:p>
        </p:txBody>
      </p:sp>
      <p:sp>
        <p:nvSpPr>
          <p:cNvPr id="2355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 3.  Executing Prolog</a:t>
            </a:r>
          </a:p>
        </p:txBody>
      </p:sp>
      <p:sp>
        <p:nvSpPr>
          <p:cNvPr id="23556" name="Text Box 5"/>
          <p:cNvSpPr txBox="1">
            <a:spLocks noChangeArrowheads="1"/>
          </p:cNvSpPr>
          <p:nvPr/>
        </p:nvSpPr>
        <p:spPr bwMode="auto">
          <a:xfrm>
            <a:off x="3946673" y="153963"/>
            <a:ext cx="3649663" cy="466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r>
              <a:rPr lang="th-TH" sz="2400"/>
              <a:t>more details in section </a:t>
            </a:r>
            <a:r>
              <a:rPr lang="th-TH" sz="2400" smtClean="0"/>
              <a:t>1</a:t>
            </a:r>
            <a:r>
              <a:rPr lang="en-US" sz="2400" smtClean="0"/>
              <a:t>1</a:t>
            </a:r>
            <a:endParaRPr lang="th-TH" sz="2400"/>
          </a:p>
        </p:txBody>
      </p:sp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1412776"/>
            <a:ext cx="6398590" cy="53190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41650" y="4509120"/>
            <a:ext cx="1210588" cy="46166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2400" smtClean="0"/>
              <a:t>a query</a:t>
            </a:r>
            <a:endParaRPr lang="en-US" sz="2400"/>
          </a:p>
        </p:txBody>
      </p:sp>
      <p:cxnSp>
        <p:nvCxnSpPr>
          <p:cNvPr id="4" name="Straight Arrow Connector 3"/>
          <p:cNvCxnSpPr>
            <a:stCxn id="8" idx="2"/>
          </p:cNvCxnSpPr>
          <p:nvPr/>
        </p:nvCxnSpPr>
        <p:spPr bwMode="auto">
          <a:xfrm>
            <a:off x="646944" y="4970785"/>
            <a:ext cx="605294" cy="762471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1" name="TextBox 10"/>
          <p:cNvSpPr txBox="1"/>
          <p:nvPr/>
        </p:nvSpPr>
        <p:spPr>
          <a:xfrm>
            <a:off x="7590428" y="2204864"/>
            <a:ext cx="938783" cy="46166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2400" smtClean="0"/>
              <a:t>result</a:t>
            </a:r>
            <a:endParaRPr lang="en-US" sz="2400"/>
          </a:p>
        </p:txBody>
      </p:sp>
      <p:cxnSp>
        <p:nvCxnSpPr>
          <p:cNvPr id="6" name="Straight Arrow Connector 5"/>
          <p:cNvCxnSpPr>
            <a:stCxn id="11" idx="1"/>
          </p:cNvCxnSpPr>
          <p:nvPr/>
        </p:nvCxnSpPr>
        <p:spPr bwMode="auto">
          <a:xfrm flipH="1">
            <a:off x="5436096" y="2435697"/>
            <a:ext cx="2154332" cy="489247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4" name="TextBox 13"/>
          <p:cNvSpPr txBox="1"/>
          <p:nvPr/>
        </p:nvSpPr>
        <p:spPr>
          <a:xfrm>
            <a:off x="6470988" y="4890355"/>
            <a:ext cx="2121093" cy="1200329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2400" smtClean="0"/>
              <a:t>only 1 query</a:t>
            </a:r>
          </a:p>
          <a:p>
            <a:r>
              <a:rPr lang="en-US" sz="2400" smtClean="0"/>
              <a:t>must be</a:t>
            </a:r>
          </a:p>
          <a:p>
            <a:r>
              <a:rPr lang="en-US" sz="2400" smtClean="0"/>
              <a:t>uncommented</a:t>
            </a:r>
            <a:endParaRPr lang="en-US" sz="2400"/>
          </a:p>
        </p:txBody>
      </p:sp>
      <p:cxnSp>
        <p:nvCxnSpPr>
          <p:cNvPr id="9" name="Straight Arrow Connector 8"/>
          <p:cNvCxnSpPr>
            <a:stCxn id="14" idx="1"/>
          </p:cNvCxnSpPr>
          <p:nvPr/>
        </p:nvCxnSpPr>
        <p:spPr bwMode="auto">
          <a:xfrm flipH="1">
            <a:off x="3491880" y="5490520"/>
            <a:ext cx="2979108" cy="45876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3" name="Text Box 5"/>
          <p:cNvSpPr txBox="1">
            <a:spLocks noChangeArrowheads="1"/>
          </p:cNvSpPr>
          <p:nvPr/>
        </p:nvSpPr>
        <p:spPr bwMode="auto">
          <a:xfrm>
            <a:off x="5279806" y="3429000"/>
            <a:ext cx="3348224" cy="830997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r>
              <a:rPr lang="en-US" sz="2400" smtClean="0"/>
              <a:t>My parents.pro file;</a:t>
            </a:r>
          </a:p>
          <a:p>
            <a:r>
              <a:rPr lang="en-US" sz="2400" smtClean="0"/>
              <a:t>download from website</a:t>
            </a:r>
            <a:endParaRPr lang="th-TH" sz="2400"/>
          </a:p>
        </p:txBody>
      </p:sp>
      <p:cxnSp>
        <p:nvCxnSpPr>
          <p:cNvPr id="5" name="Straight Arrow Connector 4"/>
          <p:cNvCxnSpPr/>
          <p:nvPr/>
        </p:nvCxnSpPr>
        <p:spPr bwMode="auto">
          <a:xfrm flipH="1" flipV="1">
            <a:off x="3946673" y="3717032"/>
            <a:ext cx="1333133" cy="127466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240-216 Explo.: Prolog</a:t>
            </a:r>
            <a:endParaRPr 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fld id="{9A2E1860-ABD1-463F-A26D-9064E7E4276B}" type="slidenum">
              <a:rPr lang="en-US" sz="1400" smtClean="0">
                <a:solidFill>
                  <a:schemeClr val="bg2"/>
                </a:solidFill>
                <a:latin typeface="Arial" pitchFamily="34" charset="0"/>
              </a:rPr>
              <a:pPr/>
              <a:t>8</a:t>
            </a:fld>
            <a:endParaRPr lang="en-US" sz="1400" smtClean="0">
              <a:solidFill>
                <a:schemeClr val="bg2"/>
              </a:solidFill>
              <a:latin typeface="Arial" pitchFamily="34" charset="0"/>
            </a:endParaRP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mtClean="0"/>
              <a:t>Use a </a:t>
            </a:r>
            <a:r>
              <a:rPr lang="en-US" b="1" smtClean="0">
                <a:solidFill>
                  <a:srgbClr val="0070C0"/>
                </a:solidFill>
              </a:rPr>
              <a:t>query</a:t>
            </a:r>
            <a:r>
              <a:rPr lang="en-US" smtClean="0">
                <a:solidFill>
                  <a:srgbClr val="0070C0"/>
                </a:solidFill>
              </a:rPr>
              <a:t> </a:t>
            </a:r>
            <a:r>
              <a:rPr lang="en-US" smtClean="0"/>
              <a:t>to execute Prolog code.</a:t>
            </a:r>
          </a:p>
          <a:p>
            <a:pPr lvl="1">
              <a:lnSpc>
                <a:spcPct val="90000"/>
              </a:lnSpc>
            </a:pPr>
            <a:r>
              <a:rPr lang="en-US" smtClean="0"/>
              <a:t>a query starts with "?-"</a:t>
            </a:r>
            <a:br>
              <a:rPr lang="en-US" smtClean="0"/>
            </a:br>
            <a:endParaRPr lang="en-US" b="1" smtClean="0">
              <a:latin typeface="Courier New" pitchFamily="49" charset="0"/>
            </a:endParaRPr>
          </a:p>
          <a:p>
            <a:pPr>
              <a:lnSpc>
                <a:spcPct val="90000"/>
              </a:lnSpc>
            </a:pPr>
            <a:r>
              <a:rPr lang="en-US" smtClean="0"/>
              <a:t>In SB Prolog: </a:t>
            </a:r>
          </a:p>
          <a:p>
            <a:pPr lvl="1">
              <a:lnSpc>
                <a:spcPct val="90000"/>
              </a:lnSpc>
            </a:pPr>
            <a:r>
              <a:rPr lang="en-US" smtClean="0"/>
              <a:t>use F5 (or Run|Run) to execute the query</a:t>
            </a:r>
          </a:p>
          <a:p>
            <a:pPr lvl="1">
              <a:lnSpc>
                <a:spcPct val="90000"/>
              </a:lnSpc>
            </a:pPr>
            <a:r>
              <a:rPr lang="en-US" smtClean="0"/>
              <a:t>the output appears in the Output window</a:t>
            </a:r>
          </a:p>
          <a:p>
            <a:endParaRPr lang="th-TH" smtClean="0"/>
          </a:p>
        </p:txBody>
      </p:sp>
      <p:sp>
        <p:nvSpPr>
          <p:cNvPr id="24580" name="Footer Placeholder 3"/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r>
              <a:rPr lang="en-US" sz="1400" smtClean="0">
                <a:solidFill>
                  <a:schemeClr val="bg2"/>
                </a:solidFill>
                <a:latin typeface="Arial" pitchFamily="34" charset="0"/>
              </a:rPr>
              <a:t>240-216 Explo.: Prolog</a:t>
            </a:r>
          </a:p>
        </p:txBody>
      </p:sp>
    </p:spTree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fld id="{5300EC82-8E1A-45BC-BA09-88DAF2591349}" type="slidenum">
              <a:rPr lang="en-US" sz="1400" smtClean="0">
                <a:solidFill>
                  <a:schemeClr val="bg2"/>
                </a:solidFill>
                <a:latin typeface="Arial" pitchFamily="34" charset="0"/>
              </a:rPr>
              <a:pPr/>
              <a:t>9</a:t>
            </a:fld>
            <a:endParaRPr lang="en-US" sz="1400" smtClean="0">
              <a:solidFill>
                <a:schemeClr val="bg2"/>
              </a:solidFill>
              <a:latin typeface="Arial" pitchFamily="34" charset="0"/>
            </a:endParaRPr>
          </a:p>
        </p:txBody>
      </p:sp>
      <p:sp>
        <p:nvSpPr>
          <p:cNvPr id="25603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76200"/>
            <a:ext cx="7772400" cy="1104900"/>
          </a:xfrm>
        </p:spPr>
        <p:txBody>
          <a:bodyPr/>
          <a:lstStyle/>
          <a:p>
            <a:r>
              <a:rPr lang="en-US" smtClean="0"/>
              <a:t>3.1. Simple Queries</a:t>
            </a:r>
          </a:p>
        </p:txBody>
      </p:sp>
      <p:sp>
        <p:nvSpPr>
          <p:cNvPr id="25604" name="Rectangle 9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1">
              <a:buFont typeface="Tahoma" pitchFamily="34" charset="0"/>
              <a:buNone/>
            </a:pPr>
            <a:r>
              <a:rPr lang="en-US" smtClean="0"/>
              <a:t>?- parentOf(margaret, kent).</a:t>
            </a:r>
          </a:p>
          <a:p>
            <a:pPr lvl="1">
              <a:buFont typeface="Tahoma" pitchFamily="34" charset="0"/>
              <a:buNone/>
            </a:pPr>
            <a:r>
              <a:rPr lang="en-US" smtClean="0"/>
              <a:t>Yes    // printed in the Output window</a:t>
            </a:r>
          </a:p>
          <a:p>
            <a:pPr lvl="1">
              <a:buFont typeface="Tahoma" pitchFamily="34" charset="0"/>
              <a:buNone/>
            </a:pPr>
            <a:endParaRPr lang="en-US" smtClean="0"/>
          </a:p>
          <a:p>
            <a:pPr lvl="1">
              <a:buFont typeface="Tahoma" pitchFamily="34" charset="0"/>
              <a:buNone/>
            </a:pPr>
            <a:r>
              <a:rPr lang="en-US" smtClean="0"/>
              <a:t>?- parentOf(fred, pebbles).</a:t>
            </a:r>
          </a:p>
          <a:p>
            <a:pPr lvl="1">
              <a:buFont typeface="Tahoma" pitchFamily="34" charset="0"/>
              <a:buNone/>
            </a:pPr>
            <a:r>
              <a:rPr lang="en-US" smtClean="0"/>
              <a:t>No</a:t>
            </a:r>
          </a:p>
        </p:txBody>
      </p:sp>
      <p:sp>
        <p:nvSpPr>
          <p:cNvPr id="25605" name="Footer Placeholder 3"/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r>
              <a:rPr lang="en-US" sz="1400" smtClean="0">
                <a:solidFill>
                  <a:schemeClr val="bg2"/>
                </a:solidFill>
                <a:latin typeface="Arial" pitchFamily="34" charset="0"/>
              </a:rPr>
              <a:t>240-216 Explo.: Prolog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ontemporary Portrait">
  <a:themeElements>
    <a:clrScheme name="Contemporary Portrait 2">
      <a:dk1>
        <a:srgbClr val="000000"/>
      </a:dk1>
      <a:lt1>
        <a:srgbClr val="FFFFFF"/>
      </a:lt1>
      <a:dk2>
        <a:srgbClr val="000000"/>
      </a:dk2>
      <a:lt2>
        <a:srgbClr val="5E574E"/>
      </a:lt2>
      <a:accent1>
        <a:srgbClr val="FF6600"/>
      </a:accent1>
      <a:accent2>
        <a:srgbClr val="FFCC00"/>
      </a:accent2>
      <a:accent3>
        <a:srgbClr val="FFFFFF"/>
      </a:accent3>
      <a:accent4>
        <a:srgbClr val="000000"/>
      </a:accent4>
      <a:accent5>
        <a:srgbClr val="FFB8AA"/>
      </a:accent5>
      <a:accent6>
        <a:srgbClr val="E7B900"/>
      </a:accent6>
      <a:hlink>
        <a:srgbClr val="996633"/>
      </a:hlink>
      <a:folHlink>
        <a:srgbClr val="808000"/>
      </a:folHlink>
    </a:clrScheme>
    <a:fontScheme name="Contemporary Portrait">
      <a:majorFont>
        <a:latin typeface="Arial Black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</a:objectDefaults>
  <a:extraClrSchemeLst>
    <a:extraClrScheme>
      <a:clrScheme name="Contemporary Portrait 1">
        <a:dk1>
          <a:srgbClr val="5E574E"/>
        </a:dk1>
        <a:lt1>
          <a:srgbClr val="FFFFCC"/>
        </a:lt1>
        <a:dk2>
          <a:srgbClr val="000000"/>
        </a:dk2>
        <a:lt2>
          <a:srgbClr val="FFCC00"/>
        </a:lt2>
        <a:accent1>
          <a:srgbClr val="CC9900"/>
        </a:accent1>
        <a:accent2>
          <a:srgbClr val="FF6600"/>
        </a:accent2>
        <a:accent3>
          <a:srgbClr val="AAAAAA"/>
        </a:accent3>
        <a:accent4>
          <a:srgbClr val="DADAAE"/>
        </a:accent4>
        <a:accent5>
          <a:srgbClr val="E2CAAA"/>
        </a:accent5>
        <a:accent6>
          <a:srgbClr val="E75C00"/>
        </a:accent6>
        <a:hlink>
          <a:srgbClr val="FF00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ntemporary Portrait 2">
        <a:dk1>
          <a:srgbClr val="000000"/>
        </a:dk1>
        <a:lt1>
          <a:srgbClr val="FFFFFF"/>
        </a:lt1>
        <a:dk2>
          <a:srgbClr val="000000"/>
        </a:dk2>
        <a:lt2>
          <a:srgbClr val="5E574E"/>
        </a:lt2>
        <a:accent1>
          <a:srgbClr val="FF6600"/>
        </a:accent1>
        <a:accent2>
          <a:srgbClr val="FFCC00"/>
        </a:accent2>
        <a:accent3>
          <a:srgbClr val="FFFFFF"/>
        </a:accent3>
        <a:accent4>
          <a:srgbClr val="000000"/>
        </a:accent4>
        <a:accent5>
          <a:srgbClr val="FFB8AA"/>
        </a:accent5>
        <a:accent6>
          <a:srgbClr val="E7B900"/>
        </a:accent6>
        <a:hlink>
          <a:srgbClr val="996633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temporary Portrait 3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temporary Portrait 4">
        <a:dk1>
          <a:srgbClr val="000000"/>
        </a:dk1>
        <a:lt1>
          <a:srgbClr val="FFFFFF"/>
        </a:lt1>
        <a:dk2>
          <a:srgbClr val="800000"/>
        </a:dk2>
        <a:lt2>
          <a:srgbClr val="5E574E"/>
        </a:lt2>
        <a:accent1>
          <a:srgbClr val="FF6600"/>
        </a:accent1>
        <a:accent2>
          <a:srgbClr val="FFCC00"/>
        </a:accent2>
        <a:accent3>
          <a:srgbClr val="FFFFFF"/>
        </a:accent3>
        <a:accent4>
          <a:srgbClr val="000000"/>
        </a:accent4>
        <a:accent5>
          <a:srgbClr val="FFB8AA"/>
        </a:accent5>
        <a:accent6>
          <a:srgbClr val="E7B900"/>
        </a:accent6>
        <a:hlink>
          <a:srgbClr val="FF0000"/>
        </a:hlink>
        <a:folHlink>
          <a:srgbClr val="FFFF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temporary Portrait 5">
        <a:dk1>
          <a:srgbClr val="000066"/>
        </a:dk1>
        <a:lt1>
          <a:srgbClr val="FFFFFF"/>
        </a:lt1>
        <a:dk2>
          <a:srgbClr val="0000FF"/>
        </a:dk2>
        <a:lt2>
          <a:srgbClr val="000000"/>
        </a:lt2>
        <a:accent1>
          <a:srgbClr val="0066FF"/>
        </a:accent1>
        <a:accent2>
          <a:srgbClr val="33CCCC"/>
        </a:accent2>
        <a:accent3>
          <a:srgbClr val="FFFFFF"/>
        </a:accent3>
        <a:accent4>
          <a:srgbClr val="000056"/>
        </a:accent4>
        <a:accent5>
          <a:srgbClr val="AAB8FF"/>
        </a:accent5>
        <a:accent6>
          <a:srgbClr val="2DB9B9"/>
        </a:accent6>
        <a:hlink>
          <a:srgbClr val="FF00FF"/>
        </a:hlink>
        <a:folHlink>
          <a:srgbClr val="9933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temporary Portrait 6">
        <a:dk1>
          <a:srgbClr val="000000"/>
        </a:dk1>
        <a:lt1>
          <a:srgbClr val="FFFFFF"/>
        </a:lt1>
        <a:dk2>
          <a:srgbClr val="000066"/>
        </a:dk2>
        <a:lt2>
          <a:srgbClr val="FFCC00"/>
        </a:lt2>
        <a:accent1>
          <a:srgbClr val="0066FF"/>
        </a:accent1>
        <a:accent2>
          <a:srgbClr val="33CCCC"/>
        </a:accent2>
        <a:accent3>
          <a:srgbClr val="AAAAB8"/>
        </a:accent3>
        <a:accent4>
          <a:srgbClr val="DADADA"/>
        </a:accent4>
        <a:accent5>
          <a:srgbClr val="AAB8FF"/>
        </a:accent5>
        <a:accent6>
          <a:srgbClr val="2DB9B9"/>
        </a:accent6>
        <a:hlink>
          <a:srgbClr val="FF00FF"/>
        </a:hlink>
        <a:folHlink>
          <a:srgbClr val="9933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ntemporary Portrait 7">
        <a:dk1>
          <a:srgbClr val="5E574E"/>
        </a:dk1>
        <a:lt1>
          <a:srgbClr val="FFFFCC"/>
        </a:lt1>
        <a:dk2>
          <a:srgbClr val="800000"/>
        </a:dk2>
        <a:lt2>
          <a:srgbClr val="FFCC00"/>
        </a:lt2>
        <a:accent1>
          <a:srgbClr val="CC9900"/>
        </a:accent1>
        <a:accent2>
          <a:srgbClr val="FF6600"/>
        </a:accent2>
        <a:accent3>
          <a:srgbClr val="C0AAAA"/>
        </a:accent3>
        <a:accent4>
          <a:srgbClr val="DADAAE"/>
        </a:accent4>
        <a:accent5>
          <a:srgbClr val="E2CAAA"/>
        </a:accent5>
        <a:accent6>
          <a:srgbClr val="E75C00"/>
        </a:accent6>
        <a:hlink>
          <a:srgbClr val="FF00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Designs\Contemporary Portrait.pot</Template>
  <TotalTime>2252</TotalTime>
  <Words>1285</Words>
  <Application>Microsoft Office PowerPoint</Application>
  <PresentationFormat>On-screen Show (4:3)</PresentationFormat>
  <Paragraphs>318</Paragraphs>
  <Slides>34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34</vt:i4>
      </vt:variant>
    </vt:vector>
  </HeadingPairs>
  <TitlesOfParts>
    <vt:vector size="35" baseType="lpstr">
      <vt:lpstr>Contemporary Portrait</vt:lpstr>
      <vt:lpstr>240-216 Explo. CoE Tech.</vt:lpstr>
      <vt:lpstr>PowerPoint Presentation</vt:lpstr>
      <vt:lpstr>1. Why Learn Prolog?</vt:lpstr>
      <vt:lpstr>C Program Compared to Prolog </vt:lpstr>
      <vt:lpstr>2. Example (parents.pro)</vt:lpstr>
      <vt:lpstr>Kinds of Terms</vt:lpstr>
      <vt:lpstr> 3.  Executing Prolog</vt:lpstr>
      <vt:lpstr>PowerPoint Presentation</vt:lpstr>
      <vt:lpstr>3.1. Simple Queries</vt:lpstr>
      <vt:lpstr>Executing a Query</vt:lpstr>
      <vt:lpstr>3.2. Queries With Variables</vt:lpstr>
      <vt:lpstr>Executing a Query</vt:lpstr>
      <vt:lpstr>3.3. Conjunctions</vt:lpstr>
      <vt:lpstr>PowerPoint Presentation</vt:lpstr>
      <vt:lpstr>3.4. Multiple Solutions</vt:lpstr>
      <vt:lpstr>How Multiple Solns Work?</vt:lpstr>
      <vt:lpstr>4.  Rules</vt:lpstr>
      <vt:lpstr>Example</vt:lpstr>
      <vt:lpstr>5.  Lists</vt:lpstr>
      <vt:lpstr>Examples</vt:lpstr>
      <vt:lpstr>List Notation With Tail</vt:lpstr>
      <vt:lpstr>PowerPoint Presentation</vt:lpstr>
      <vt:lpstr>6. member/2</vt:lpstr>
      <vt:lpstr>7. length/2</vt:lpstr>
      <vt:lpstr>8. Arithmetic with is</vt:lpstr>
      <vt:lpstr>9. The append/3 Predicate</vt:lpstr>
      <vt:lpstr>Other Uses of append/3</vt:lpstr>
      <vt:lpstr>Multiple Answers</vt:lpstr>
      <vt:lpstr>10. ; (OR)</vt:lpstr>
      <vt:lpstr>11.  The not/1 Predicate</vt:lpstr>
      <vt:lpstr>12.  The findall/3 Predicate</vt:lpstr>
      <vt:lpstr>13.  Using Strawberry Prolog</vt:lpstr>
      <vt:lpstr>14.  More Information</vt:lpstr>
      <vt:lpstr>PowerPoint Presentation</vt:lpstr>
    </vt:vector>
  </TitlesOfParts>
  <Company>IDA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Computer Engineering Lab II</dc:title>
  <dc:creator>Ad</dc:creator>
  <cp:lastModifiedBy>Optipex</cp:lastModifiedBy>
  <cp:revision>113</cp:revision>
  <cp:lastPrinted>2015-03-20T08:57:33Z</cp:lastPrinted>
  <dcterms:created xsi:type="dcterms:W3CDTF">1999-03-05T00:05:22Z</dcterms:created>
  <dcterms:modified xsi:type="dcterms:W3CDTF">2025-06-20T03:08:12Z</dcterms:modified>
</cp:coreProperties>
</file>