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256" r:id="rId2"/>
    <p:sldId id="257" r:id="rId3"/>
    <p:sldId id="291" r:id="rId4"/>
    <p:sldId id="258" r:id="rId5"/>
    <p:sldId id="259" r:id="rId6"/>
    <p:sldId id="260" r:id="rId7"/>
    <p:sldId id="270" r:id="rId8"/>
    <p:sldId id="271" r:id="rId9"/>
    <p:sldId id="294" r:id="rId10"/>
    <p:sldId id="295" r:id="rId11"/>
    <p:sldId id="296" r:id="rId12"/>
    <p:sldId id="297" r:id="rId13"/>
    <p:sldId id="298" r:id="rId14"/>
    <p:sldId id="261" r:id="rId15"/>
    <p:sldId id="262" r:id="rId16"/>
    <p:sldId id="268" r:id="rId17"/>
    <p:sldId id="269" r:id="rId18"/>
    <p:sldId id="292" r:id="rId19"/>
    <p:sldId id="293" r:id="rId20"/>
    <p:sldId id="299" r:id="rId21"/>
    <p:sldId id="272" r:id="rId22"/>
    <p:sldId id="302" r:id="rId23"/>
    <p:sldId id="273" r:id="rId24"/>
    <p:sldId id="274" r:id="rId25"/>
    <p:sldId id="300" r:id="rId26"/>
    <p:sldId id="275" r:id="rId27"/>
    <p:sldId id="277" r:id="rId28"/>
    <p:sldId id="279" r:id="rId29"/>
    <p:sldId id="278" r:id="rId30"/>
    <p:sldId id="285" r:id="rId31"/>
    <p:sldId id="280" r:id="rId32"/>
    <p:sldId id="301" r:id="rId33"/>
    <p:sldId id="281" r:id="rId34"/>
    <p:sldId id="282" r:id="rId35"/>
    <p:sldId id="290" r:id="rId36"/>
    <p:sldId id="283" r:id="rId37"/>
    <p:sldId id="304" r:id="rId38"/>
    <p:sldId id="305" r:id="rId39"/>
    <p:sldId id="284" r:id="rId40"/>
    <p:sldId id="306" r:id="rId41"/>
    <p:sldId id="286" r:id="rId42"/>
    <p:sldId id="288" r:id="rId43"/>
    <p:sldId id="307" r:id="rId44"/>
    <p:sldId id="287" r:id="rId45"/>
    <p:sldId id="303" r:id="rId46"/>
  </p:sldIdLst>
  <p:sldSz cx="9144000" cy="6858000" type="screen4x3"/>
  <p:notesSz cx="6669088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4" autoAdjust="0"/>
    <p:restoredTop sz="86386" autoAdjust="0"/>
  </p:normalViewPr>
  <p:slideViewPr>
    <p:cSldViewPr>
      <p:cViewPr varScale="1">
        <p:scale>
          <a:sx n="81" d="100"/>
          <a:sy n="81" d="100"/>
        </p:scale>
        <p:origin x="-9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668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862"/>
    </p:cViewPr>
  </p:sorterViewPr>
  <p:notesViewPr>
    <p:cSldViewPr>
      <p:cViewPr>
        <p:scale>
          <a:sx n="100" d="100"/>
          <a:sy n="100" d="100"/>
        </p:scale>
        <p:origin x="60" y="3498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240463" y="9536113"/>
            <a:ext cx="3587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27" tIns="44715" rIns="91027" bIns="44715" anchor="ctr">
            <a:spAutoFit/>
          </a:bodyPr>
          <a:lstStyle/>
          <a:p>
            <a:pPr algn="r" defTabSz="920750"/>
            <a:fld id="{4AA339D2-376E-4515-BB10-124330C37AA8}" type="slidenum">
              <a:rPr lang="en-US" sz="1200"/>
              <a:pPr algn="r" defTabSz="920750"/>
              <a:t>‹#›</a:t>
            </a:fld>
            <a:endParaRPr lang="th-TH" sz="1200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76200" y="9569450"/>
            <a:ext cx="2225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6" tIns="45992" rIns="91986" bIns="45992">
            <a:spAutoFit/>
          </a:bodyPr>
          <a:lstStyle>
            <a:lvl1pPr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/>
              <a:t>241-211 OOP</a:t>
            </a:r>
            <a:r>
              <a:rPr lang="th-TH" sz="1200" smtClean="0"/>
              <a:t> (Java): Style</a:t>
            </a:r>
            <a:r>
              <a:rPr lang="en-US" sz="1200" smtClean="0"/>
              <a:t>/16</a:t>
            </a:r>
            <a:endParaRPr lang="th-TH" sz="1200" smtClean="0"/>
          </a:p>
        </p:txBody>
      </p:sp>
    </p:spTree>
    <p:extLst>
      <p:ext uri="{BB962C8B-B14F-4D97-AF65-F5344CB8AC3E}">
        <p14:creationId xmlns:p14="http://schemas.microsoft.com/office/powerpoint/2010/main" val="687691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9963" y="4714875"/>
            <a:ext cx="4729162" cy="445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27" tIns="44715" rIns="91027" bIns="44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5672905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4191000"/>
            <a:ext cx="7467600" cy="20955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th-TH" smtClean="0">
                <a:effectLst/>
              </a:rPr>
              <a:t>to give guidelines for good Java coding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I use these guidelines when marking projects, exams, etc. </a:t>
            </a: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2546350" y="2590800"/>
            <a:ext cx="3919538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16.</a:t>
            </a:r>
            <a:r>
              <a:rPr lang="th-TH" sz="3600"/>
              <a:t> Coding Style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785813"/>
            <a:ext cx="1473200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Grp="1" noChangeArrowheads="1"/>
          </p:cNvSpPr>
          <p:nvPr/>
        </p:nvSpPr>
        <p:spPr>
          <a:xfrm>
            <a:off x="522016" y="620688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9782" y="1484784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code is bad because a person who looks at a class </a:t>
            </a:r>
            <a:r>
              <a:rPr lang="th-TH" i="1" smtClean="0">
                <a:solidFill>
                  <a:schemeClr val="tx2"/>
                </a:solidFill>
                <a:effectLst/>
              </a:rPr>
              <a:t>will need to check every line of code</a:t>
            </a:r>
            <a:r>
              <a:rPr lang="th-TH" smtClean="0">
                <a:effectLst/>
              </a:rPr>
              <a:t> to find out where x is used.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use of globals often means that a student is not sure how to change variables or objects inside Java </a:t>
            </a:r>
            <a:r>
              <a:rPr lang="th-TH" smtClean="0">
                <a:effectLst/>
              </a:rPr>
              <a:t>methods</a:t>
            </a:r>
            <a:endParaRPr lang="th-TH" smtClean="0">
              <a:effectLst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b="1" smtClean="0">
                <a:solidFill>
                  <a:schemeClr val="accent4"/>
                </a:solidFill>
                <a:effectLst/>
              </a:rPr>
              <a:t>Good</a:t>
            </a:r>
            <a:r>
              <a:rPr lang="th-TH" smtClean="0">
                <a:effectLst/>
              </a:rPr>
              <a:t> Code: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void calcX()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int x </a:t>
            </a:r>
            <a:r>
              <a:rPr lang="en-US" sz="2000" smtClean="0">
                <a:effectLst/>
                <a:latin typeface="Courier New" pitchFamily="49" charset="0"/>
              </a:rPr>
              <a:t>=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x </a:t>
            </a:r>
            <a:r>
              <a:rPr lang="en-US" sz="2000" smtClean="0">
                <a:effectLst/>
                <a:latin typeface="Courier New" pitchFamily="49" charset="0"/>
              </a:rPr>
              <a:t>=</a:t>
            </a:r>
            <a:r>
              <a:rPr lang="th-TH" sz="2000" smtClean="0">
                <a:effectLst/>
                <a:latin typeface="Courier New" pitchFamily="49" charset="0"/>
              </a:rPr>
              <a:t> addX(x,</a:t>
            </a:r>
            <a:r>
              <a:rPr lang="en-US" sz="2000" smtClean="0">
                <a:effectLst/>
                <a:latin typeface="Courier New" pitchFamily="49" charset="0"/>
              </a:rPr>
              <a:t>5</a:t>
            </a:r>
            <a:r>
              <a:rPr lang="th-TH" sz="2000" smtClean="0">
                <a:effectLst/>
                <a:latin typeface="Courier New" pitchFamily="49" charset="0"/>
              </a:rPr>
              <a:t>);  // x gets new value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System.out.println(“x= “ + x);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private int addX(int x, int y)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return x+y; }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302500" y="64008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257800" y="1009650"/>
            <a:ext cx="1697038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global x </a:t>
            </a:r>
          </a:p>
          <a:p>
            <a:r>
              <a:rPr lang="th-TH"/>
              <a:t>has gone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2971800" y="1524000"/>
            <a:ext cx="2286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286500" y="5105400"/>
            <a:ext cx="2112963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x in addX() is a</a:t>
            </a:r>
          </a:p>
          <a:p>
            <a:r>
              <a:rPr lang="th-TH" b="1"/>
              <a:t>copy</a:t>
            </a:r>
            <a:r>
              <a:rPr lang="th-TH"/>
              <a:t> of the x in</a:t>
            </a:r>
          </a:p>
          <a:p>
            <a:r>
              <a:rPr lang="th-TH"/>
              <a:t>calcX()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 flipV="1">
            <a:off x="4716463" y="4581525"/>
            <a:ext cx="1608137" cy="1133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391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code is better since </a:t>
            </a:r>
            <a:r>
              <a:rPr lang="th-TH" sz="2400" smtClean="0">
                <a:effectLst/>
                <a:latin typeface="Courier New" pitchFamily="49" charset="0"/>
              </a:rPr>
              <a:t>x</a:t>
            </a:r>
            <a:r>
              <a:rPr lang="th-TH" smtClean="0">
                <a:effectLst/>
              </a:rPr>
              <a:t> is local to the method that uses it, and is passed as a parameter to the other method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Note how </a:t>
            </a:r>
            <a:r>
              <a:rPr lang="th-TH" sz="2400" smtClean="0">
                <a:effectLst/>
                <a:latin typeface="Courier New" pitchFamily="49" charset="0"/>
              </a:rPr>
              <a:t>x</a:t>
            </a:r>
            <a:r>
              <a:rPr lang="th-TH" smtClean="0">
                <a:effectLst/>
              </a:rPr>
              <a:t> is updated by using </a:t>
            </a:r>
            <a:r>
              <a:rPr lang="th-TH" sz="2400" smtClean="0">
                <a:effectLst/>
                <a:latin typeface="Courier New" pitchFamily="49" charset="0"/>
              </a:rPr>
              <a:t>return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 following code will </a:t>
            </a:r>
            <a:r>
              <a:rPr lang="th-TH" b="1" smtClean="0">
                <a:solidFill>
                  <a:schemeClr val="tx2"/>
                </a:solidFill>
                <a:effectLst/>
              </a:rPr>
              <a:t>not</a:t>
            </a:r>
            <a:r>
              <a:rPr lang="th-TH" smtClean="0">
                <a:effectLst/>
              </a:rPr>
              <a:t> change </a:t>
            </a:r>
            <a:r>
              <a:rPr lang="th-TH" sz="2400" smtClean="0">
                <a:effectLst/>
                <a:latin typeface="Courier New" pitchFamily="49" charset="0"/>
              </a:rPr>
              <a:t>x</a:t>
            </a:r>
            <a:r>
              <a:rPr lang="th-TH" smtClean="0">
                <a:effectLst/>
              </a:rPr>
              <a:t> in </a:t>
            </a:r>
            <a:r>
              <a:rPr lang="th-TH" sz="2400" smtClean="0">
                <a:effectLst/>
                <a:latin typeface="Courier New" pitchFamily="49" charset="0"/>
              </a:rPr>
              <a:t>calcX()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	private void addX(int x, int y)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	{ x = x+y; }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b="1" smtClean="0">
                <a:solidFill>
                  <a:schemeClr val="accent4"/>
                </a:solidFill>
                <a:effectLst/>
              </a:rPr>
              <a:t>Good</a:t>
            </a:r>
            <a:r>
              <a:rPr lang="th-TH" smtClean="0">
                <a:effectLst/>
              </a:rPr>
              <a:t> code with objects:</a:t>
            </a:r>
          </a:p>
          <a:p>
            <a:pPr lvl="1">
              <a:buFontTx/>
              <a:buNone/>
            </a:pPr>
            <a:r>
              <a:rPr lang="th-TH" smtClean="0">
                <a:effectLst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public void calcMatrix()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Matrix m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= new Matrix();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processMatrix(m1);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m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.print();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en-US" sz="2000" smtClean="0">
              <a:effectLst/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smtClean="0">
                <a:effectLst/>
                <a:latin typeface="Courier New" pitchFamily="49" charset="0"/>
              </a:rPr>
              <a:t>private void processMatrix(Matrix m)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// change m (really m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) }</a:t>
            </a:r>
          </a:p>
          <a:p>
            <a:pPr lvl="1"/>
            <a:endParaRPr lang="th-TH" sz="2400" smtClean="0">
              <a:effectLst/>
            </a:endParaRPr>
          </a:p>
        </p:txBody>
      </p:sp>
      <p:sp>
        <p:nvSpPr>
          <p:cNvPr id="14339" name="Text Box 1027"/>
          <p:cNvSpPr txBox="1">
            <a:spLocks noChangeArrowheads="1"/>
          </p:cNvSpPr>
          <p:nvPr/>
        </p:nvSpPr>
        <p:spPr bwMode="auto">
          <a:xfrm>
            <a:off x="6537325" y="2578100"/>
            <a:ext cx="2334293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objects are</a:t>
            </a:r>
          </a:p>
          <a:p>
            <a:r>
              <a:rPr lang="th-TH"/>
              <a:t>passed using</a:t>
            </a:r>
          </a:p>
          <a:p>
            <a:r>
              <a:rPr lang="th-TH" smtClean="0"/>
              <a:t>call</a:t>
            </a:r>
            <a:r>
              <a:rPr lang="en-US"/>
              <a:t>-</a:t>
            </a:r>
            <a:r>
              <a:rPr lang="th-TH" smtClean="0"/>
              <a:t>by</a:t>
            </a:r>
            <a:r>
              <a:rPr lang="en-US" smtClean="0"/>
              <a:t>-</a:t>
            </a:r>
            <a:r>
              <a:rPr lang="th-TH" smtClean="0"/>
              <a:t>reference</a:t>
            </a:r>
            <a:r>
              <a:rPr lang="th-TH"/>
              <a:t>,</a:t>
            </a:r>
          </a:p>
          <a:p>
            <a:r>
              <a:rPr lang="th-TH"/>
              <a:t>so do not need</a:t>
            </a:r>
          </a:p>
          <a:p>
            <a:r>
              <a:rPr lang="th-TH"/>
              <a:t>to be returned</a:t>
            </a:r>
          </a:p>
        </p:txBody>
      </p:sp>
      <p:sp>
        <p:nvSpPr>
          <p:cNvPr id="14340" name="Line 1028"/>
          <p:cNvSpPr>
            <a:spLocks noChangeShapeType="1"/>
          </p:cNvSpPr>
          <p:nvPr/>
        </p:nvSpPr>
        <p:spPr bwMode="auto">
          <a:xfrm flipH="1" flipV="1">
            <a:off x="4284663" y="3500438"/>
            <a:ext cx="2268537" cy="614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1.7</a:t>
            </a:r>
            <a:r>
              <a:rPr lang="th-TH" smtClean="0">
                <a:effectLst/>
              </a:rPr>
              <a:t>. Get and Set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844824"/>
            <a:ext cx="7772400" cy="4479776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Private data which will be accessible outside an object should be given </a:t>
            </a:r>
            <a:r>
              <a:rPr lang="th-TH" sz="2000" smtClean="0">
                <a:effectLst/>
                <a:latin typeface="Courier New" pitchFamily="49" charset="0"/>
              </a:rPr>
              <a:t>set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and </a:t>
            </a:r>
            <a:r>
              <a:rPr lang="th-TH" sz="2000" smtClean="0">
                <a:effectLst/>
                <a:latin typeface="Courier New" pitchFamily="49" charset="0"/>
              </a:rPr>
              <a:t>get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methods</a:t>
            </a:r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class BankAccount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private double balance;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double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getBalance</a:t>
            </a:r>
            <a:r>
              <a:rPr lang="th-TH" sz="2000" smtClean="0">
                <a:effectLst/>
                <a:latin typeface="Courier New" pitchFamily="49" charset="0"/>
              </a:rPr>
              <a:t>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 return balance;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void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setBalance</a:t>
            </a:r>
            <a:r>
              <a:rPr lang="th-TH" sz="2000" smtClean="0">
                <a:effectLst/>
                <a:latin typeface="Courier New" pitchFamily="49" charset="0"/>
              </a:rPr>
              <a:t>(double b)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balance = b;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method names must be </a:t>
            </a:r>
            <a:r>
              <a:rPr lang="th-TH" sz="1800" smtClean="0">
                <a:effectLst/>
                <a:latin typeface="Courier New" pitchFamily="49" charset="0"/>
              </a:rPr>
              <a:t>set&lt;Variable&gt;</a:t>
            </a:r>
            <a:r>
              <a:rPr lang="th-TH" smtClean="0">
                <a:effectLst/>
              </a:rPr>
              <a:t> and </a:t>
            </a:r>
            <a:r>
              <a:rPr lang="th-TH" sz="1800" smtClean="0">
                <a:effectLst/>
                <a:latin typeface="Courier New" pitchFamily="49" charset="0"/>
              </a:rPr>
              <a:t>get&lt;Variable&gt;</a:t>
            </a:r>
            <a:r>
              <a:rPr lang="th-TH" smtClean="0">
                <a:effectLst/>
              </a:rPr>
              <a:t>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Only include a </a:t>
            </a:r>
            <a:r>
              <a:rPr lang="th-TH" sz="2000" smtClean="0">
                <a:effectLst/>
                <a:latin typeface="Courier New" pitchFamily="49" charset="0"/>
              </a:rPr>
              <a:t>set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method if the variable needs to be changed.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1.8</a:t>
            </a:r>
            <a:r>
              <a:rPr lang="th-TH" smtClean="0">
                <a:effectLst/>
              </a:rPr>
              <a:t>. Change Data Locally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Methods that change data should be in the class where the data is declared.</a:t>
            </a:r>
          </a:p>
          <a:p>
            <a:pPr>
              <a:buFont typeface="Arial" charset="0"/>
              <a:buChar char="•"/>
            </a:pPr>
            <a:r>
              <a:rPr lang="th-TH" b="1" i="1" smtClean="0">
                <a:solidFill>
                  <a:srgbClr val="FF0000"/>
                </a:solidFill>
                <a:effectLst/>
              </a:rPr>
              <a:t>Bad</a:t>
            </a:r>
            <a:r>
              <a:rPr lang="th-TH" smtClean="0">
                <a:solidFill>
                  <a:srgbClr val="FF0000"/>
                </a:solidFill>
                <a:effectLst/>
              </a:rPr>
              <a:t> </a:t>
            </a:r>
            <a:r>
              <a:rPr lang="th-TH" smtClean="0">
                <a:effectLst/>
              </a:rPr>
              <a:t>code: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static void main(String args[])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BankAccount myacc = new BankAccount();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double bal = myacc.getBalance();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bal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= bal *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1.15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;</a:t>
            </a:r>
            <a:r>
              <a:rPr lang="th-TH" sz="2000" smtClean="0">
                <a:effectLst/>
                <a:latin typeface="Courier New" pitchFamily="49" charset="0"/>
              </a:rPr>
              <a:t>   // calculate interest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myacc.setBalance(bal);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2987824" y="6019799"/>
            <a:ext cx="369524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smtClean="0">
                <a:latin typeface="Courier New" pitchFamily="49" charset="0"/>
                <a:cs typeface="Courier New" pitchFamily="49" charset="0"/>
              </a:rPr>
              <a:t>bal</a:t>
            </a:r>
            <a:r>
              <a:rPr lang="en-US" sz="1800" smtClean="0"/>
              <a:t> </a:t>
            </a:r>
            <a:r>
              <a:rPr lang="th-TH" smtClean="0"/>
              <a:t>change </a:t>
            </a:r>
            <a:r>
              <a:rPr lang="en-US" smtClean="0"/>
              <a:t>is </a:t>
            </a:r>
            <a:r>
              <a:rPr lang="th-TH" smtClean="0"/>
              <a:t>done </a:t>
            </a:r>
            <a:r>
              <a:rPr lang="th-TH"/>
              <a:t>in main()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b="1" smtClean="0">
                <a:solidFill>
                  <a:schemeClr val="accent4"/>
                </a:solidFill>
                <a:effectLst/>
              </a:rPr>
              <a:t>Good</a:t>
            </a:r>
            <a:r>
              <a:rPr lang="th-TH" smtClean="0">
                <a:effectLst/>
              </a:rPr>
              <a:t> code (in </a:t>
            </a:r>
            <a:r>
              <a:rPr lang="th-TH" sz="2400" smtClean="0">
                <a:effectLst/>
                <a:latin typeface="Courier New" pitchFamily="49" charset="0"/>
              </a:rPr>
              <a:t>BankAccount</a:t>
            </a:r>
            <a:r>
              <a:rPr lang="th-TH" smtClean="0">
                <a:effectLst/>
              </a:rPr>
              <a:t>):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public void applyInterest(double interest)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bal = bal * interest; }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mtClean="0">
                <a:effectLst/>
              </a:rPr>
              <a:t>in </a:t>
            </a:r>
            <a:r>
              <a:rPr lang="th-TH" sz="2400" smtClean="0">
                <a:effectLst/>
                <a:latin typeface="Courier New" pitchFamily="49" charset="0"/>
              </a:rPr>
              <a:t>main()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BankAccount myacc = new BankAccount();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myacc.applyInterest(</a:t>
            </a:r>
            <a:r>
              <a:rPr lang="en-US" sz="2000" smtClean="0">
                <a:effectLst/>
                <a:latin typeface="Courier New" pitchFamily="49" charset="0"/>
              </a:rPr>
              <a:t>1.15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endParaRPr lang="th-TH" sz="2400" smtClean="0">
              <a:effectLst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581400" y="5257800"/>
            <a:ext cx="315503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smtClean="0">
                <a:latin typeface="Courier New" pitchFamily="49" charset="0"/>
                <a:cs typeface="Courier New" pitchFamily="49" charset="0"/>
              </a:rPr>
              <a:t>bal</a:t>
            </a:r>
            <a:r>
              <a:rPr lang="en-US" sz="1800" smtClean="0"/>
              <a:t> </a:t>
            </a:r>
            <a:r>
              <a:rPr lang="th-TH" smtClean="0"/>
              <a:t>change </a:t>
            </a:r>
            <a:r>
              <a:rPr lang="th-TH"/>
              <a:t>done in </a:t>
            </a:r>
            <a:endParaRPr lang="en-US" smtClean="0"/>
          </a:p>
          <a:p>
            <a:r>
              <a:rPr lang="th-TH" smtClean="0"/>
              <a:t>the </a:t>
            </a:r>
            <a:r>
              <a:rPr lang="en-US" smtClean="0"/>
              <a:t>BankAccount </a:t>
            </a:r>
            <a:r>
              <a:rPr lang="th-TH" smtClean="0"/>
              <a:t>object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1.9</a:t>
            </a:r>
            <a:r>
              <a:rPr lang="th-TH" smtClean="0">
                <a:effectLst/>
              </a:rPr>
              <a:t>. Classes in Files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a class is longer than 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 pages of code then it should be saved in its own Java text file.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There should not be more than </a:t>
            </a:r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 classes in a single Java text file.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Having multiple files makes it easier to find code, and (re-)compilation is quicker.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357313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 use Windows Grep to search for text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inside</a:t>
            </a:r>
            <a:r>
              <a:rPr lang="th-TH" smtClean="0">
                <a:effectLst/>
              </a:rPr>
              <a:t> multiple files (and directories)</a:t>
            </a:r>
          </a:p>
          <a:p>
            <a:pPr lvl="1"/>
            <a:r>
              <a:rPr lang="th-TH" smtClean="0">
                <a:effectLst/>
              </a:rPr>
              <a:t>free from </a:t>
            </a:r>
            <a:r>
              <a:rPr lang="th-TH" sz="2400" smtClean="0">
                <a:effectLst/>
                <a:latin typeface="Courier New" pitchFamily="49" charset="0"/>
              </a:rPr>
              <a:t>http://www.wingrep.com</a:t>
            </a:r>
            <a:endParaRPr lang="th-TH" smtClean="0">
              <a:effectLst/>
            </a:endParaRP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2946400"/>
            <a:ext cx="4100513" cy="383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905000"/>
            <a:ext cx="6477000" cy="4114800"/>
          </a:xfrm>
        </p:spPr>
        <p:txBody>
          <a:bodyPr/>
          <a:lstStyle/>
          <a:p>
            <a:pPr>
              <a:spcBef>
                <a:spcPct val="15000"/>
              </a:spcBef>
              <a:spcAft>
                <a:spcPct val="10000"/>
              </a:spcAft>
              <a:buFont typeface="Monotype Sorts" pitchFamily="2" charset="2"/>
              <a:buNone/>
            </a:pP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Class-related Guidelines</a:t>
            </a:r>
          </a:p>
          <a:p>
            <a:pPr>
              <a:spcBef>
                <a:spcPct val="15000"/>
              </a:spcBef>
              <a:spcAft>
                <a:spcPct val="10000"/>
              </a:spcAft>
              <a:buFont typeface="Monotype Sorts" pitchFamily="2" charset="2"/>
              <a:buNone/>
            </a:pP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Method-related Guidelines</a:t>
            </a:r>
          </a:p>
          <a:p>
            <a:pPr>
              <a:spcBef>
                <a:spcPct val="15000"/>
              </a:spcBef>
              <a:spcAft>
                <a:spcPct val="10000"/>
              </a:spcAft>
              <a:buFont typeface="Monotype Sorts" pitchFamily="2" charset="2"/>
              <a:buNone/>
            </a:pPr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Comment-related Guidelines</a:t>
            </a:r>
          </a:p>
          <a:p>
            <a:pPr>
              <a:spcBef>
                <a:spcPct val="15000"/>
              </a:spcBef>
              <a:spcAft>
                <a:spcPct val="10000"/>
              </a:spcAft>
              <a:buFont typeface="Monotype Sorts" pitchFamily="2" charset="2"/>
              <a:buNone/>
            </a:pPr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Layout-related Guidelines</a:t>
            </a:r>
          </a:p>
          <a:p>
            <a:pPr>
              <a:spcBef>
                <a:spcPct val="15000"/>
              </a:spcBef>
              <a:spcAft>
                <a:spcPct val="10000"/>
              </a:spcAft>
              <a:buFont typeface="Monotype Sorts" pitchFamily="2" charset="2"/>
              <a:buNone/>
            </a:pP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	 More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 Method-related Guidelines</a:t>
            </a:r>
          </a:p>
        </p:txBody>
      </p:sp>
      <p:sp>
        <p:nvSpPr>
          <p:cNvPr id="21507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2.1.  Method Names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2.2.  Method Visibility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2.3.  Method Length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2.4.  Keep Anonymous Classes Small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2.1</a:t>
            </a:r>
            <a:r>
              <a:rPr lang="th-TH" smtClean="0">
                <a:effectLst/>
              </a:rPr>
              <a:t>. Method Names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method name should have the form </a:t>
            </a:r>
            <a:r>
              <a:rPr lang="th-TH" sz="2000" smtClean="0">
                <a:effectLst/>
                <a:latin typeface="Courier New" pitchFamily="49" charset="0"/>
              </a:rPr>
              <a:t>verbNoun(…)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e.g. </a:t>
            </a:r>
            <a:r>
              <a:rPr lang="th-TH" sz="2000" smtClean="0">
                <a:effectLst/>
                <a:latin typeface="Courier New" pitchFamily="49" charset="0"/>
              </a:rPr>
              <a:t>makeGraph()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printFile()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Comments should not ‘echo’ the method name: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private void makeGraph()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// make the graph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{ ... }</a:t>
            </a:r>
            <a:endParaRPr lang="th-TH" smtClean="0">
              <a:effectLst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160517" y="4003154"/>
            <a:ext cx="1952625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useless since</a:t>
            </a:r>
          </a:p>
          <a:p>
            <a:r>
              <a:rPr lang="th-TH"/>
              <a:t>it adds no new</a:t>
            </a:r>
          </a:p>
          <a:p>
            <a:r>
              <a:rPr lang="th-TH"/>
              <a:t>information</a:t>
            </a: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 flipV="1">
            <a:off x="4067944" y="4221088"/>
            <a:ext cx="2108448" cy="2202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2.2</a:t>
            </a:r>
            <a:r>
              <a:rPr lang="th-TH" smtClean="0">
                <a:effectLst/>
              </a:rPr>
              <a:t>. Method Visibility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idx="1"/>
          </p:nvPr>
        </p:nvSpPr>
        <p:spPr>
          <a:xfrm>
            <a:off x="838200" y="21336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Methods should be </a:t>
            </a:r>
            <a:r>
              <a:rPr lang="th-TH" sz="2000" smtClean="0">
                <a:effectLst/>
                <a:latin typeface="Courier New" pitchFamily="49" charset="0"/>
              </a:rPr>
              <a:t>private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unless they will be called from outside the object.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In basic Java programming, you will not need to use the </a:t>
            </a:r>
            <a:r>
              <a:rPr lang="th-TH" sz="2000" smtClean="0">
                <a:effectLst/>
                <a:latin typeface="Courier New" pitchFamily="49" charset="0"/>
              </a:rPr>
              <a:t>protected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keyword.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2.3</a:t>
            </a:r>
            <a:r>
              <a:rPr lang="th-TH" smtClean="0">
                <a:effectLst/>
              </a:rPr>
              <a:t>. Method Length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No method should be longer than 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 page of print-out</a:t>
            </a:r>
          </a:p>
          <a:p>
            <a:pPr lvl="1"/>
            <a:r>
              <a:rPr lang="th-TH" smtClean="0">
                <a:effectLst/>
              </a:rPr>
              <a:t>e.g. large constructor methods are bad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No method should be smaller than </a:t>
            </a: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 lines</a:t>
            </a:r>
          </a:p>
          <a:p>
            <a:pPr lvl="1"/>
            <a:r>
              <a:rPr lang="th-TH" i="1" smtClean="0">
                <a:solidFill>
                  <a:schemeClr val="tx2"/>
                </a:solidFill>
                <a:effectLst/>
              </a:rPr>
              <a:t>except</a:t>
            </a:r>
            <a:r>
              <a:rPr lang="th-TH" smtClean="0">
                <a:effectLst/>
              </a:rPr>
              <a:t> for </a:t>
            </a:r>
            <a:r>
              <a:rPr lang="th-TH" sz="2400" smtClean="0">
                <a:effectLst/>
                <a:latin typeface="Courier New" pitchFamily="49" charset="0"/>
              </a:rPr>
              <a:t>main()</a:t>
            </a:r>
            <a:r>
              <a:rPr lang="th-TH" smtClean="0">
                <a:effectLst/>
              </a:rPr>
              <a:t> which should be as small as possible 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ffectLst/>
              </a:rPr>
              <a:t>2.4</a:t>
            </a:r>
            <a:r>
              <a:rPr lang="th-TH" sz="4000" smtClean="0">
                <a:effectLst/>
              </a:rPr>
              <a:t>. Keep Anonymous Classes Small</a:t>
            </a:r>
            <a:endParaRPr lang="th-TH" smtClean="0">
              <a:effectLst/>
            </a:endParaRP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An anonymous class inside a method should be less than </a:t>
            </a:r>
            <a:r>
              <a:rPr lang="en-US" smtClean="0">
                <a:effectLst/>
              </a:rPr>
              <a:t>10</a:t>
            </a:r>
            <a:r>
              <a:rPr lang="th-TH" smtClean="0">
                <a:effectLst/>
              </a:rPr>
              <a:t> lines long.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</a:t>
            </a:r>
            <a:r>
              <a:rPr lang="th-TH" smtClean="0">
                <a:effectLst/>
              </a:rPr>
              <a:t>separate handler class is better style for large size listener code.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 Comment-related Guidelines</a:t>
            </a: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3.1.  Project Details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3.2.  Project Overview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3.3.  Class/Method Comments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3.4.  Other People’s Code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3.5.  Line Comments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3.6.  Comment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3.1</a:t>
            </a:r>
            <a:r>
              <a:rPr lang="th-TH" smtClean="0">
                <a:effectLst/>
              </a:rPr>
              <a:t>. Project Details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top-level class is your program must start with </a:t>
            </a:r>
            <a:r>
              <a:rPr lang="th-TH" i="1" smtClean="0">
                <a:solidFill>
                  <a:schemeClr val="tx2"/>
                </a:solidFill>
                <a:effectLst/>
              </a:rPr>
              <a:t>project details</a:t>
            </a:r>
            <a:r>
              <a:rPr lang="th-TH" smtClean="0">
                <a:effectLst/>
              </a:rPr>
              <a:t>:</a:t>
            </a:r>
          </a:p>
          <a:p>
            <a:pPr lvl="1"/>
            <a:r>
              <a:rPr lang="th-TH" smtClean="0">
                <a:effectLst/>
              </a:rPr>
              <a:t>subject number, subject name</a:t>
            </a:r>
          </a:p>
          <a:p>
            <a:pPr lvl="1"/>
            <a:r>
              <a:rPr lang="th-TH" smtClean="0">
                <a:effectLst/>
              </a:rPr>
              <a:t>project title</a:t>
            </a:r>
          </a:p>
          <a:p>
            <a:pPr lvl="1"/>
            <a:r>
              <a:rPr lang="th-TH" smtClean="0">
                <a:effectLst/>
              </a:rPr>
              <a:t>student name, student number, student e-mail</a:t>
            </a:r>
          </a:p>
          <a:p>
            <a:pPr lvl="1"/>
            <a:r>
              <a:rPr lang="th-TH" smtClean="0">
                <a:effectLst/>
              </a:rPr>
              <a:t>date when project finished (submitted)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3.2</a:t>
            </a:r>
            <a:r>
              <a:rPr lang="th-TH" smtClean="0">
                <a:effectLst/>
              </a:rPr>
              <a:t>. Project Overview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52600"/>
            <a:ext cx="815144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top-level class is your program must include an </a:t>
            </a:r>
            <a:r>
              <a:rPr lang="th-TH" i="1" smtClean="0">
                <a:solidFill>
                  <a:schemeClr val="tx2"/>
                </a:solidFill>
                <a:effectLst/>
              </a:rPr>
              <a:t>overview</a:t>
            </a:r>
            <a:r>
              <a:rPr lang="th-TH" smtClean="0">
                <a:effectLst/>
              </a:rPr>
              <a:t> of the project. 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About </a:t>
            </a:r>
            <a:r>
              <a:rPr lang="en-US" smtClean="0">
                <a:effectLst/>
              </a:rPr>
              <a:t>1/2</a:t>
            </a:r>
            <a:r>
              <a:rPr lang="th-TH" smtClean="0">
                <a:effectLst/>
              </a:rPr>
              <a:t> - 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 page of text, made up of:</a:t>
            </a:r>
          </a:p>
          <a:p>
            <a:pPr lvl="1"/>
            <a:r>
              <a:rPr lang="en-US" smtClean="0">
                <a:effectLst/>
              </a:rPr>
              <a:t>3-5</a:t>
            </a:r>
            <a:r>
              <a:rPr lang="th-TH" smtClean="0">
                <a:effectLst/>
              </a:rPr>
              <a:t> lines explaining the project;</a:t>
            </a:r>
          </a:p>
          <a:p>
            <a:pPr lvl="1"/>
            <a:r>
              <a:rPr lang="th-TH" smtClean="0">
                <a:effectLst/>
              </a:rPr>
              <a:t>lines </a:t>
            </a:r>
            <a:r>
              <a:rPr lang="th-TH" smtClean="0">
                <a:effectLst/>
              </a:rPr>
              <a:t>explaining how to compile and </a:t>
            </a:r>
            <a:r>
              <a:rPr lang="en-US" smtClean="0">
                <a:effectLst/>
              </a:rPr>
              <a:t>run </a:t>
            </a:r>
            <a:r>
              <a:rPr lang="th-TH" smtClean="0">
                <a:effectLst/>
              </a:rPr>
              <a:t>the program</a:t>
            </a:r>
            <a:r>
              <a:rPr lang="en-US" smtClean="0">
                <a:effectLst/>
              </a:rPr>
              <a:t>;</a:t>
            </a:r>
          </a:p>
          <a:p>
            <a:pPr lvl="1"/>
            <a:r>
              <a:rPr lang="th-TH" smtClean="0"/>
              <a:t>lines </a:t>
            </a:r>
            <a:r>
              <a:rPr lang="th-TH"/>
              <a:t>explaining program input </a:t>
            </a:r>
            <a:r>
              <a:rPr lang="th-TH"/>
              <a:t>and </a:t>
            </a:r>
            <a:r>
              <a:rPr lang="th-TH" smtClean="0"/>
              <a:t>output</a:t>
            </a:r>
            <a:endParaRPr lang="th-TH"/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3.3</a:t>
            </a:r>
            <a:r>
              <a:rPr lang="th-TH" smtClean="0">
                <a:effectLst/>
              </a:rPr>
              <a:t>. Class/Method Comments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Each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class</a:t>
            </a:r>
            <a:r>
              <a:rPr lang="th-TH" smtClean="0">
                <a:effectLst/>
              </a:rPr>
              <a:t> must start with </a:t>
            </a:r>
            <a:r>
              <a:rPr lang="en-US" smtClean="0">
                <a:effectLst/>
              </a:rPr>
              <a:t>5-15</a:t>
            </a:r>
            <a:r>
              <a:rPr lang="th-TH" smtClean="0">
                <a:effectLst/>
              </a:rPr>
              <a:t> lines explaining what it does.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Each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complex method</a:t>
            </a:r>
            <a:r>
              <a:rPr lang="th-TH" smtClean="0">
                <a:effectLst/>
              </a:rPr>
              <a:t> should have </a:t>
            </a:r>
            <a:r>
              <a:rPr lang="en-US" smtClean="0">
                <a:effectLst/>
              </a:rPr>
              <a:t>1-5</a:t>
            </a:r>
            <a:r>
              <a:rPr lang="th-TH" smtClean="0">
                <a:effectLst/>
              </a:rPr>
              <a:t> lines of comments at the beginning, saying what it does.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3.4</a:t>
            </a:r>
            <a:r>
              <a:rPr lang="th-TH" smtClean="0">
                <a:effectLst/>
              </a:rPr>
              <a:t>. Other People’s Code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you use (or modify) someone’s code, then you must include comments giving:</a:t>
            </a:r>
          </a:p>
          <a:p>
            <a:pPr lvl="1"/>
            <a:r>
              <a:rPr lang="th-TH" smtClean="0">
                <a:effectLst/>
              </a:rPr>
              <a:t>the name of the original class/method;</a:t>
            </a:r>
          </a:p>
          <a:p>
            <a:pPr lvl="1"/>
            <a:r>
              <a:rPr lang="th-TH" smtClean="0">
                <a:effectLst/>
              </a:rPr>
              <a:t>the author’s name;</a:t>
            </a:r>
          </a:p>
          <a:p>
            <a:pPr lvl="1"/>
            <a:r>
              <a:rPr lang="th-TH" smtClean="0">
                <a:effectLst/>
              </a:rPr>
              <a:t>where the class/method is from (e.g. a URL);</a:t>
            </a:r>
          </a:p>
          <a:p>
            <a:pPr lvl="1"/>
            <a:r>
              <a:rPr lang="th-TH" smtClean="0">
                <a:effectLst/>
              </a:rPr>
              <a:t>when you obtained (downloaded) the class/method;</a:t>
            </a:r>
          </a:p>
          <a:p>
            <a:pPr lvl="1"/>
            <a:r>
              <a:rPr lang="th-TH" i="1" smtClean="0">
                <a:solidFill>
                  <a:schemeClr val="tx2"/>
                </a:solidFill>
                <a:effectLst/>
              </a:rPr>
              <a:t>how</a:t>
            </a:r>
            <a:r>
              <a:rPr lang="th-TH" smtClean="0">
                <a:effectLst/>
              </a:rPr>
              <a:t> you modified the class/method</a:t>
            </a: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 Class-related Guidelines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899592" y="1844824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1.1.  Class Names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1.2.  Object Names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1.3.  Class Data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1.4.  Static for Constants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1.5.  Initializing Variables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1.6.  Few Global Variables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1.7.  Get and Set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1.8.  Change Date Locally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th-TH" smtClean="0">
                <a:effectLst/>
              </a:rPr>
              <a:t>1.9.  Classes in Files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3.5</a:t>
            </a:r>
            <a:r>
              <a:rPr lang="th-TH" smtClean="0">
                <a:effectLst/>
              </a:rPr>
              <a:t>. Line Comments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Complex pieces of code inside a method should be commented with</a:t>
            </a:r>
            <a:r>
              <a:rPr lang="th-TH" sz="2400" smtClean="0">
                <a:effectLst/>
                <a:latin typeface="Courier New" pitchFamily="49" charset="0"/>
              </a:rPr>
              <a:t> </a:t>
            </a:r>
            <a:r>
              <a:rPr lang="en-US" sz="2400" smtClean="0">
                <a:effectLst/>
                <a:latin typeface="Courier New" pitchFamily="49" charset="0"/>
              </a:rPr>
              <a:t>//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// calculate the Von Krotsberg value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double vk = x * (y-1) * (y-1);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Put the comment on a line above the code, or following the code on the same line.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3.6</a:t>
            </a:r>
            <a:r>
              <a:rPr lang="th-TH" smtClean="0">
                <a:effectLst/>
              </a:rPr>
              <a:t>. Comment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Do not surround a comment with lots of rubbish. e.g.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/******************************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******++++++++++++++++++*******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******   method getBalance() **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*******************************/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public int getBalance()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 return balance; )</a:t>
            </a:r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268841" y="4489698"/>
            <a:ext cx="222528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most (all) of this</a:t>
            </a:r>
          </a:p>
          <a:p>
            <a:r>
              <a:rPr lang="th-TH" smtClean="0"/>
              <a:t>can </a:t>
            </a:r>
            <a:r>
              <a:rPr lang="th-TH"/>
              <a:t>be deleted</a:t>
            </a:r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 flipH="1" flipV="1">
            <a:off x="6360916" y="3861048"/>
            <a:ext cx="609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Layout-related Guidelines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4.1</a:t>
            </a:r>
            <a:r>
              <a:rPr lang="th-TH" smtClean="0">
                <a:effectLst/>
              </a:rPr>
              <a:t>.  Avoid the “Tab” Key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4.2</a:t>
            </a:r>
            <a:r>
              <a:rPr lang="th-TH" smtClean="0">
                <a:effectLst/>
              </a:rPr>
              <a:t>.  Use Good Code Layout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4.3</a:t>
            </a:r>
            <a:r>
              <a:rPr lang="th-TH" smtClean="0">
                <a:effectLst/>
              </a:rPr>
              <a:t>.  Wrap-around Lines</a:t>
            </a:r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4.4.   Use a Java code Formatter (perhaps)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4.5</a:t>
            </a:r>
            <a:r>
              <a:rPr lang="th-TH" smtClean="0">
                <a:effectLst/>
              </a:rPr>
              <a:t>.  Don’t Waste Trees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4.6</a:t>
            </a:r>
            <a:r>
              <a:rPr lang="th-TH" smtClean="0">
                <a:effectLst/>
              </a:rPr>
              <a:t>.  Print-out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4.1</a:t>
            </a:r>
            <a:r>
              <a:rPr lang="th-TH" smtClean="0">
                <a:effectLst/>
              </a:rPr>
              <a:t>. Avoid the “Tab” Key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Do not tab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to indent </a:t>
            </a:r>
            <a:r>
              <a:rPr lang="th-TH" smtClean="0">
                <a:effectLst/>
              </a:rPr>
              <a:t>code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private int foo()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	if (x &lt; 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			if (y &gt; </a:t>
            </a:r>
            <a:r>
              <a:rPr lang="en-US" sz="2400" smtClean="0">
                <a:effectLst/>
                <a:latin typeface="Courier New" pitchFamily="49" charset="0"/>
              </a:rPr>
              <a:t>4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				if ( z != </a:t>
            </a:r>
            <a:r>
              <a:rPr lang="en-US" sz="2400" smtClean="0">
                <a:effectLst/>
                <a:latin typeface="Courier New" pitchFamily="49" charset="0"/>
              </a:rPr>
              <a:t>5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					x = 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;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				: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010400" y="2990850"/>
            <a:ext cx="1841500" cy="15525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code</a:t>
            </a:r>
          </a:p>
          <a:p>
            <a:r>
              <a:rPr lang="th-TH"/>
              <a:t>disappears</a:t>
            </a:r>
          </a:p>
          <a:p>
            <a:r>
              <a:rPr lang="th-TH"/>
              <a:t>off the screen</a:t>
            </a:r>
          </a:p>
          <a:p>
            <a:r>
              <a:rPr lang="th-TH"/>
              <a:t>and print-out</a:t>
            </a: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34822" name="Line 8"/>
          <p:cNvSpPr>
            <a:spLocks noChangeShapeType="1"/>
          </p:cNvSpPr>
          <p:nvPr/>
        </p:nvSpPr>
        <p:spPr bwMode="auto">
          <a:xfrm flipV="1">
            <a:off x="2224881" y="3727882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975518" y="3521075"/>
            <a:ext cx="1249363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Tab key </a:t>
            </a:r>
          </a:p>
          <a:p>
            <a:r>
              <a:rPr lang="th-TH">
                <a:solidFill>
                  <a:srgbClr val="000000"/>
                </a:solidFill>
              </a:rPr>
              <a:t>pressed</a:t>
            </a:r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>
            <a:off x="3612417" y="4608635"/>
            <a:ext cx="115929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3600" b="1">
                <a:solidFill>
                  <a:srgbClr val="FF0000"/>
                </a:solidFill>
              </a:rPr>
              <a:t>BAD</a:t>
            </a:r>
            <a:endParaRPr lang="th-TH" sz="360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Instead, </a:t>
            </a:r>
            <a:r>
              <a:rPr lang="th-TH" smtClean="0">
                <a:effectLst/>
              </a:rPr>
              <a:t>use </a:t>
            </a:r>
            <a:r>
              <a:rPr lang="th-TH" i="1" smtClean="0">
                <a:solidFill>
                  <a:schemeClr val="tx2"/>
                </a:solidFill>
                <a:effectLst/>
              </a:rPr>
              <a:t>two</a:t>
            </a:r>
            <a:r>
              <a:rPr lang="th-TH" smtClean="0">
                <a:effectLst/>
              </a:rPr>
              <a:t> spaces for </a:t>
            </a:r>
            <a:r>
              <a:rPr lang="en-US" smtClean="0">
                <a:effectLst/>
              </a:rPr>
              <a:t>a "</a:t>
            </a:r>
            <a:r>
              <a:rPr lang="th-TH" smtClean="0">
                <a:effectLst/>
              </a:rPr>
              <a:t>tab</a:t>
            </a:r>
            <a:r>
              <a:rPr lang="en-US" smtClean="0">
                <a:effectLst/>
              </a:rPr>
              <a:t>"</a:t>
            </a:r>
            <a:r>
              <a:rPr lang="th-TH" smtClean="0">
                <a:effectLst/>
              </a:rPr>
              <a:t>: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int foo()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  if (x &lt; 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     if (y &gt; </a:t>
            </a:r>
            <a:r>
              <a:rPr lang="en-US" sz="2400" smtClean="0">
                <a:effectLst/>
                <a:latin typeface="Courier New" pitchFamily="49" charset="0"/>
              </a:rPr>
              <a:t>4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       if ( z != </a:t>
            </a:r>
            <a:r>
              <a:rPr lang="en-US" sz="2400" smtClean="0">
                <a:effectLst/>
                <a:latin typeface="Courier New" pitchFamily="49" charset="0"/>
              </a:rPr>
              <a:t>5</a:t>
            </a:r>
            <a:r>
              <a:rPr lang="th-TH" sz="2400" smtClean="0">
                <a:effectLst/>
                <a:latin typeface="Courier New" pitchFamily="49" charset="0"/>
              </a:rPr>
              <a:t>) {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         x = 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>;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           :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}</a:t>
            </a: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35844" name="Line 6"/>
          <p:cNvSpPr>
            <a:spLocks noChangeShapeType="1"/>
          </p:cNvSpPr>
          <p:nvPr/>
        </p:nvSpPr>
        <p:spPr bwMode="auto">
          <a:xfrm flipV="1">
            <a:off x="899928" y="3947746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52400" y="4191000"/>
            <a:ext cx="1452563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space key </a:t>
            </a:r>
          </a:p>
          <a:p>
            <a:r>
              <a:rPr lang="th-TH">
                <a:solidFill>
                  <a:srgbClr val="000000"/>
                </a:solidFill>
              </a:rPr>
              <a:t>pressed</a:t>
            </a: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3347864" y="4602162"/>
            <a:ext cx="1438214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3200" b="1">
                <a:solidFill>
                  <a:schemeClr val="accent4"/>
                </a:solidFill>
              </a:rPr>
              <a:t>GOOD</a:t>
            </a:r>
            <a:endParaRPr lang="th-TH" sz="3200">
              <a:solidFill>
                <a:schemeClr val="accent4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4.2</a:t>
            </a:r>
            <a:r>
              <a:rPr lang="th-TH" smtClean="0">
                <a:effectLst/>
              </a:rPr>
              <a:t>. Use Good Code Layout</a:t>
            </a:r>
          </a:p>
        </p:txBody>
      </p:sp>
      <p:sp>
        <p:nvSpPr>
          <p:cNvPr id="36866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b="1" i="1" smtClean="0">
                <a:solidFill>
                  <a:srgbClr val="FF0000"/>
                </a:solidFill>
                <a:effectLst/>
              </a:rPr>
              <a:t>Bad</a:t>
            </a:r>
            <a:r>
              <a:rPr lang="th-TH" smtClean="0">
                <a:solidFill>
                  <a:srgbClr val="FF0000"/>
                </a:solidFill>
                <a:effectLst/>
              </a:rPr>
              <a:t> </a:t>
            </a:r>
            <a:r>
              <a:rPr lang="th-TH" smtClean="0">
                <a:effectLst/>
              </a:rPr>
              <a:t>layout example:</a:t>
            </a:r>
          </a:p>
          <a:p>
            <a:pPr lvl="1">
              <a:buFontTx/>
              <a:buNone/>
            </a:pPr>
            <a:r>
              <a:rPr lang="th-TH" smtClean="0">
                <a:effectLst/>
              </a:rPr>
              <a:t>	</a:t>
            </a:r>
            <a:r>
              <a:rPr lang="th-TH" sz="2400" smtClean="0">
                <a:effectLst/>
                <a:latin typeface="Courier New" pitchFamily="49" charset="0"/>
              </a:rPr>
              <a:t>if (x&lt;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>) x++; else {y++; x--}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Look in text books for examples of good layout (or in my </a:t>
            </a:r>
            <a:r>
              <a:rPr lang="en-US" smtClean="0">
                <a:effectLst/>
              </a:rPr>
              <a:t>code examples</a:t>
            </a:r>
            <a:r>
              <a:rPr lang="th-TH" smtClean="0">
                <a:effectLst/>
              </a:rPr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4.3</a:t>
            </a:r>
            <a:r>
              <a:rPr lang="th-TH" smtClean="0">
                <a:effectLst/>
              </a:rPr>
              <a:t>.  Wrap-around Lines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wrap-around line</a:t>
            </a:r>
            <a:r>
              <a:rPr lang="th-TH" smtClean="0">
                <a:effectLst/>
              </a:rPr>
              <a:t> is a very long line of code that goes off the right edge of the screen and starts again on the next line</a:t>
            </a:r>
            <a:r>
              <a:rPr lang="th-TH" smtClean="0">
                <a:effectLst/>
              </a:rPr>
              <a:t>.</a:t>
            </a:r>
            <a:r>
              <a:rPr lang="en-US" smtClean="0">
                <a:effectLst/>
              </a:rPr>
              <a:t> They are </a:t>
            </a:r>
            <a:r>
              <a:rPr lang="en-US" b="1" smtClean="0">
                <a:solidFill>
                  <a:srgbClr val="FF0000"/>
                </a:solidFill>
                <a:effectLst/>
              </a:rPr>
              <a:t>BAD</a:t>
            </a:r>
            <a:r>
              <a:rPr lang="en-US" smtClean="0">
                <a:effectLst/>
              </a:rPr>
              <a:t>.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These lines are hard to read, and when the code is printed, the wrap-around part may not appear.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Reformat the line to be several shorter lines.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61937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4.4.  Use a Java code Formatter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 sometimes use a source code formatter called </a:t>
            </a:r>
            <a:r>
              <a:rPr lang="en-US" i="1" smtClean="0">
                <a:effectLst/>
              </a:rPr>
              <a:t>jacobe</a:t>
            </a:r>
            <a:r>
              <a:rPr lang="en-US" smtClean="0">
                <a:effectLst/>
              </a:rPr>
              <a:t> to help me format Java code.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 free version for Windows is available at:</a:t>
            </a:r>
          </a:p>
          <a:p>
            <a:pPr lvl="1"/>
            <a:r>
              <a:rPr lang="en-US" sz="2000" smtClean="0">
                <a:effectLst/>
                <a:latin typeface="Courier New" pitchFamily="49" charset="0"/>
              </a:rPr>
              <a:t>http://www.tiobe.com/jacobe.htm</a:t>
            </a: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i="1" smtClean="0">
                <a:solidFill>
                  <a:schemeClr val="tx2"/>
                </a:solidFill>
                <a:effectLst/>
              </a:rPr>
              <a:t>But</a:t>
            </a:r>
            <a:r>
              <a:rPr lang="en-US" smtClean="0">
                <a:effectLst/>
              </a:rPr>
              <a:t>, changing its default output requires the editing of a large configuration file.</a:t>
            </a: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7143750" y="1143000"/>
            <a:ext cx="157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i="1"/>
              <a:t>(perhaps)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13" y="1343025"/>
            <a:ext cx="7154862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4.5</a:t>
            </a:r>
            <a:r>
              <a:rPr lang="th-TH" smtClean="0">
                <a:effectLst/>
              </a:rPr>
              <a:t>. Don</a:t>
            </a:r>
            <a:r>
              <a:rPr lang="en-US" smtClean="0">
                <a:effectLst/>
              </a:rPr>
              <a:t>'</a:t>
            </a:r>
            <a:r>
              <a:rPr lang="th-TH" smtClean="0">
                <a:effectLst/>
              </a:rPr>
              <a:t>t Waste Trees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Print two pages of code onto a single sheet of A</a:t>
            </a:r>
            <a:r>
              <a:rPr lang="en-US" smtClean="0">
                <a:effectLst/>
              </a:rPr>
              <a:t>4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this will half the amount of paper you use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FinePrint is a printer driver that will do this for most printers</a:t>
            </a:r>
          </a:p>
          <a:p>
            <a:pPr lvl="1"/>
            <a:r>
              <a:rPr lang="th-TH" smtClean="0">
                <a:effectLst/>
              </a:rPr>
              <a:t>get it from </a:t>
            </a:r>
            <a:r>
              <a:rPr lang="th-TH" sz="2000" smtClean="0">
                <a:effectLst/>
                <a:latin typeface="Courier New" pitchFamily="49" charset="0"/>
              </a:rPr>
              <a:t>http://www.fineprint.com</a:t>
            </a:r>
            <a:endParaRPr lang="th-TH" smtClean="0">
              <a:effectLst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1.1</a:t>
            </a:r>
            <a:r>
              <a:rPr lang="th-TH" smtClean="0">
                <a:effectLst/>
              </a:rPr>
              <a:t>. Class Names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idx="1"/>
          </p:nvPr>
        </p:nvSpPr>
        <p:spPr>
          <a:xfrm>
            <a:off x="688975" y="2028825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class name should be a </a:t>
            </a:r>
            <a:r>
              <a:rPr lang="th-TH" i="1" smtClean="0">
                <a:solidFill>
                  <a:schemeClr val="tx2"/>
                </a:solidFill>
                <a:effectLst/>
              </a:rPr>
              <a:t>noun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 noun is often a </a:t>
            </a:r>
            <a:r>
              <a:rPr lang="en-US" smtClean="0">
                <a:effectLst/>
              </a:rPr>
              <a:t>"type-of-thing"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word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e.g. Plane, Car, Database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long names may use several words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e.g. JumboJet, Toyota, StudentDb</a:t>
            </a: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7150100" y="2809875"/>
            <a:ext cx="1765300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starts with</a:t>
            </a:r>
          </a:p>
          <a:p>
            <a:r>
              <a:rPr lang="th-TH"/>
              <a:t>an uppercase</a:t>
            </a:r>
          </a:p>
          <a:p>
            <a:r>
              <a:rPr lang="th-TH"/>
              <a:t>letter</a:t>
            </a:r>
          </a:p>
        </p:txBody>
      </p:sp>
      <p:sp>
        <p:nvSpPr>
          <p:cNvPr id="5125" name="Line 1029"/>
          <p:cNvSpPr>
            <a:spLocks noChangeShapeType="1"/>
          </p:cNvSpPr>
          <p:nvPr/>
        </p:nvSpPr>
        <p:spPr bwMode="auto">
          <a:xfrm flipH="1">
            <a:off x="5337175" y="3248025"/>
            <a:ext cx="1752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030"/>
          <p:cNvSpPr txBox="1">
            <a:spLocks noChangeArrowheads="1"/>
          </p:cNvSpPr>
          <p:nvPr/>
        </p:nvSpPr>
        <p:spPr bwMode="auto">
          <a:xfrm>
            <a:off x="7013575" y="4724400"/>
            <a:ext cx="1765300" cy="15525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each word</a:t>
            </a:r>
          </a:p>
          <a:p>
            <a:r>
              <a:rPr lang="th-TH"/>
              <a:t>starts with</a:t>
            </a:r>
          </a:p>
          <a:p>
            <a:r>
              <a:rPr lang="th-TH"/>
              <a:t>an uppercase</a:t>
            </a:r>
          </a:p>
          <a:p>
            <a:r>
              <a:rPr lang="th-TH"/>
              <a:t>letter</a:t>
            </a:r>
          </a:p>
        </p:txBody>
      </p:sp>
      <p:sp>
        <p:nvSpPr>
          <p:cNvPr id="5127" name="Line 1031"/>
          <p:cNvSpPr>
            <a:spLocks noChangeShapeType="1"/>
          </p:cNvSpPr>
          <p:nvPr/>
        </p:nvSpPr>
        <p:spPr bwMode="auto">
          <a:xfrm flipH="1" flipV="1">
            <a:off x="6022975" y="4924425"/>
            <a:ext cx="990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08050"/>
            <a:ext cx="59817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4.6</a:t>
            </a:r>
            <a:r>
              <a:rPr lang="th-TH" smtClean="0">
                <a:effectLst/>
              </a:rPr>
              <a:t>. Print-out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15752" y="2060848"/>
            <a:ext cx="8071048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In Windows, programs should be </a:t>
            </a:r>
            <a:r>
              <a:rPr lang="en-US" smtClean="0">
                <a:effectLst/>
              </a:rPr>
              <a:t>types </a:t>
            </a:r>
            <a:r>
              <a:rPr lang="th-TH" smtClean="0">
                <a:effectLst/>
              </a:rPr>
              <a:t>using </a:t>
            </a:r>
            <a:r>
              <a:rPr lang="en-US" b="1" smtClean="0">
                <a:effectLst/>
              </a:rPr>
              <a:t>10</a:t>
            </a:r>
            <a:r>
              <a:rPr lang="th-TH" b="1" smtClean="0">
                <a:effectLst/>
              </a:rPr>
              <a:t> point Courier New</a:t>
            </a:r>
            <a:r>
              <a:rPr lang="th-TH" smtClean="0">
                <a:effectLst/>
              </a:rPr>
              <a:t>. e.g.:</a:t>
            </a:r>
          </a:p>
          <a:p>
            <a:pPr lvl="1">
              <a:buFontTx/>
              <a:buNone/>
            </a:pPr>
            <a:r>
              <a:rPr lang="th-TH" smtClean="0">
                <a:effectLst/>
                <a:latin typeface="Courier New" pitchFamily="49" charset="0"/>
              </a:rPr>
              <a:t>		</a:t>
            </a:r>
            <a:r>
              <a:rPr lang="th-TH" sz="2000" smtClean="0">
                <a:effectLst/>
                <a:latin typeface="Courier New" pitchFamily="49" charset="0"/>
              </a:rPr>
              <a:t>hello from Andrew</a:t>
            </a:r>
            <a:endParaRPr lang="th-TH" smtClean="0">
              <a:effectLst/>
              <a:latin typeface="Courier New" pitchFamily="49" charset="0"/>
            </a:endParaRPr>
          </a:p>
          <a:p>
            <a:pPr lvl="1"/>
            <a:endParaRPr lang="th-TH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Print in pure black and white (i.e. no grey scales)</a:t>
            </a:r>
          </a:p>
          <a:p>
            <a:pPr lvl="1"/>
            <a:r>
              <a:rPr lang="th-TH" smtClean="0">
                <a:effectLst/>
              </a:rPr>
              <a:t>colour is </a:t>
            </a:r>
            <a:r>
              <a:rPr lang="th-TH" smtClean="0">
                <a:effectLst/>
              </a:rPr>
              <a:t>acceptable</a:t>
            </a:r>
            <a:r>
              <a:rPr lang="th-TH" smtClean="0">
                <a:effectLst/>
              </a:rPr>
              <a:t>, but not required</a:t>
            </a: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your text editor allows it, include the date, time, and page numbers in the print-out.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 use the </a:t>
            </a:r>
            <a:r>
              <a:rPr lang="en-US" smtClean="0">
                <a:effectLst/>
                <a:cs typeface="Angsana New" pitchFamily="18" charset="-34"/>
              </a:rPr>
              <a:t>Notepad++</a:t>
            </a:r>
            <a:r>
              <a:rPr lang="th-TH" smtClean="0">
                <a:effectLst/>
              </a:rPr>
              <a:t> text editor, free from </a:t>
            </a:r>
            <a:r>
              <a:rPr lang="en-US" sz="2000" smtClean="0">
                <a:effectLst/>
                <a:latin typeface="Courier New" pitchFamily="49" charset="0"/>
              </a:rPr>
              <a:t>http://notepad-plus-plus.org/</a:t>
            </a:r>
            <a:endParaRPr lang="th-TH" sz="2400" smtClean="0">
              <a:effectLst/>
              <a:latin typeface="Courier New" pitchFamily="49" charset="0"/>
              <a:cs typeface="Angsana New" pitchFamily="18" charset="-34"/>
            </a:endParaRPr>
          </a:p>
          <a:p>
            <a:pPr lvl="1">
              <a:buFont typeface="Arial" charset="0"/>
              <a:buChar char="•"/>
            </a:pPr>
            <a:r>
              <a:rPr lang="en-GB" sz="2400" smtClean="0">
                <a:effectLst/>
                <a:cs typeface="Angsana New" pitchFamily="18" charset="-34"/>
              </a:rPr>
              <a:t>has a Thai language pack</a:t>
            </a:r>
            <a:endParaRPr lang="th-TH" sz="2400" smtClean="0">
              <a:effectLst/>
              <a:cs typeface="Angsana New" pitchFamily="18" charset="-34"/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692150"/>
            <a:ext cx="6265862" cy="579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Do </a:t>
            </a:r>
            <a:r>
              <a:rPr lang="th-TH" b="1" smtClean="0">
                <a:effectLst/>
              </a:rPr>
              <a:t>not</a:t>
            </a:r>
            <a:r>
              <a:rPr lang="th-TH" smtClean="0">
                <a:effectLst/>
              </a:rPr>
              <a:t> write on the print-out using a pen or pencil.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Do </a:t>
            </a:r>
            <a:r>
              <a:rPr lang="th-TH" b="1" smtClean="0">
                <a:effectLst/>
              </a:rPr>
              <a:t>not</a:t>
            </a:r>
            <a:r>
              <a:rPr lang="th-TH" smtClean="0">
                <a:effectLst/>
              </a:rPr>
              <a:t> put the print-out in a plastic envelope and/or binder.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b="1" smtClean="0"/>
              <a:t>Do</a:t>
            </a:r>
            <a:r>
              <a:rPr lang="en-US" smtClean="0"/>
              <a:t> s</a:t>
            </a:r>
            <a:r>
              <a:rPr lang="th-TH" smtClean="0">
                <a:effectLst/>
              </a:rPr>
              <a:t>taple </a:t>
            </a:r>
            <a:r>
              <a:rPr lang="th-TH" smtClean="0">
                <a:effectLst/>
              </a:rPr>
              <a:t>the pages of the print-out together at the top-left hand corner.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 More Information</a:t>
            </a:r>
          </a:p>
        </p:txBody>
      </p:sp>
      <p:sp>
        <p:nvSpPr>
          <p:cNvPr id="471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great book on coding style (for any language, not just Java):</a:t>
            </a:r>
          </a:p>
          <a:p>
            <a:pPr lvl="1"/>
            <a:r>
              <a:rPr lang="th-TH" i="1" smtClean="0">
                <a:solidFill>
                  <a:schemeClr val="accent1"/>
                </a:solidFill>
                <a:effectLst/>
              </a:rPr>
              <a:t>Code Complete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Steve McConnell</a:t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Microsoft Press, 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nd ed., </a:t>
            </a:r>
            <a:r>
              <a:rPr lang="en-US" smtClean="0">
                <a:effectLst/>
              </a:rPr>
              <a:t>2004</a:t>
            </a:r>
            <a:br>
              <a:rPr lang="en-US" smtClean="0">
                <a:effectLst/>
              </a:rPr>
            </a:b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http://cc</a:t>
            </a:r>
            <a:r>
              <a:rPr lang="en-US" sz="2000" smtClean="0">
                <a:effectLst/>
                <a:latin typeface="Courier New" pitchFamily="49" charset="0"/>
                <a:cs typeface="Angsana New" pitchFamily="18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e.com/</a:t>
            </a:r>
            <a:endParaRPr lang="th-TH" smtClean="0">
              <a:effectLst/>
            </a:endParaRPr>
          </a:p>
        </p:txBody>
      </p:sp>
      <p:pic>
        <p:nvPicPr>
          <p:cNvPr id="4710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7" y="2708275"/>
            <a:ext cx="2153122" cy="2631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1.2</a:t>
            </a:r>
            <a:r>
              <a:rPr lang="th-TH" smtClean="0">
                <a:effectLst/>
              </a:rPr>
              <a:t>.  Object Names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An object name should be a </a:t>
            </a:r>
            <a:r>
              <a:rPr lang="th-TH" i="1" smtClean="0">
                <a:solidFill>
                  <a:schemeClr val="tx2"/>
                </a:solidFill>
                <a:effectLst/>
              </a:rPr>
              <a:t>noun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 noun is often the </a:t>
            </a:r>
            <a:r>
              <a:rPr lang="en-US" smtClean="0">
                <a:effectLst/>
              </a:rPr>
              <a:t>class </a:t>
            </a:r>
            <a:r>
              <a:rPr lang="th-TH" smtClean="0">
                <a:effectLst/>
              </a:rPr>
              <a:t>word </a:t>
            </a:r>
            <a:r>
              <a:rPr lang="th-TH" smtClean="0">
                <a:effectLst/>
              </a:rPr>
              <a:t>and a number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e.g. plane</a:t>
            </a: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 car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, database</a:t>
            </a:r>
            <a:r>
              <a:rPr lang="en-US" smtClean="0">
                <a:effectLst/>
              </a:rPr>
              <a:t>5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but try to use names with more meaning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e.g. andrewDb, coeCar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 flipH="1" flipV="1">
            <a:off x="4226779" y="3973562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 flipH="1" flipV="1">
            <a:off x="4683979" y="3059162"/>
            <a:ext cx="1295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5903179" y="3973562"/>
            <a:ext cx="1612900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starts with</a:t>
            </a:r>
          </a:p>
          <a:p>
            <a:r>
              <a:rPr lang="th-TH"/>
              <a:t>a lowercase</a:t>
            </a:r>
          </a:p>
          <a:p>
            <a:r>
              <a:rPr lang="th-TH"/>
              <a:t>letter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1.3</a:t>
            </a:r>
            <a:r>
              <a:rPr lang="th-TH" smtClean="0">
                <a:effectLst/>
              </a:rPr>
              <a:t>. Class Data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Always define data as </a:t>
            </a:r>
            <a:r>
              <a:rPr lang="th-TH" sz="2000" smtClean="0">
                <a:effectLst/>
                <a:latin typeface="Courier New" pitchFamily="49" charset="0"/>
              </a:rPr>
              <a:t>private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e.g. 	</a:t>
            </a:r>
            <a:r>
              <a:rPr lang="th-TH" sz="2000" smtClean="0">
                <a:effectLst/>
                <a:latin typeface="Courier New" pitchFamily="49" charset="0"/>
              </a:rPr>
              <a:t>private int x;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Avoid the keywords </a:t>
            </a:r>
            <a:r>
              <a:rPr lang="th-TH" sz="2000" smtClean="0">
                <a:effectLst/>
                <a:latin typeface="Courier New" pitchFamily="49" charset="0"/>
              </a:rPr>
              <a:t>public</a:t>
            </a:r>
            <a:r>
              <a:rPr lang="th-TH" sz="24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protected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Always include a visibility keyword</a:t>
            </a:r>
          </a:p>
          <a:p>
            <a:pPr lvl="1"/>
            <a:r>
              <a:rPr lang="th-TH" smtClean="0">
                <a:effectLst/>
              </a:rPr>
              <a:t>e.g.</a:t>
            </a:r>
            <a:r>
              <a:rPr lang="th-TH" smtClean="0">
                <a:effectLst/>
                <a:latin typeface="Courier New" pitchFamily="49" charset="0"/>
              </a:rPr>
              <a:t>   </a:t>
            </a:r>
            <a:r>
              <a:rPr lang="th-TH" sz="2000" smtClean="0">
                <a:effectLst/>
                <a:latin typeface="Courier New" pitchFamily="49" charset="0"/>
              </a:rPr>
              <a:t>int </a:t>
            </a:r>
            <a:r>
              <a:rPr lang="th-TH" sz="2000" smtClean="0">
                <a:effectLst/>
                <a:latin typeface="Courier New" pitchFamily="49" charset="0"/>
              </a:rPr>
              <a:t>x</a:t>
            </a:r>
            <a:r>
              <a:rPr lang="en-US" sz="2000" smtClean="0">
                <a:effectLst/>
                <a:latin typeface="Courier New" pitchFamily="49" charset="0"/>
              </a:rPr>
              <a:t>;</a:t>
            </a:r>
            <a:r>
              <a:rPr lang="th-TH" sz="2400" smtClean="0">
                <a:effectLst/>
                <a:latin typeface="Courier New" pitchFamily="49" charset="0"/>
              </a:rPr>
              <a:t>  </a:t>
            </a:r>
            <a:r>
              <a:rPr lang="th-TH" sz="2400" smtClean="0">
                <a:effectLst/>
              </a:rPr>
              <a:t>// </a:t>
            </a:r>
            <a:r>
              <a:rPr lang="th-TH" sz="2400" b="1" smtClean="0">
                <a:solidFill>
                  <a:srgbClr val="FF0000"/>
                </a:solidFill>
                <a:effectLst/>
              </a:rPr>
              <a:t>bad</a:t>
            </a:r>
            <a:r>
              <a:rPr lang="th-TH" sz="2400" smtClean="0">
                <a:effectLst/>
              </a:rPr>
              <a:t>: </a:t>
            </a:r>
            <a:r>
              <a:rPr lang="th-TH" sz="2400" smtClean="0">
                <a:effectLst/>
              </a:rPr>
              <a:t>unclear</a:t>
            </a:r>
            <a:endParaRPr lang="th-TH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1.4</a:t>
            </a:r>
            <a:r>
              <a:rPr lang="th-TH" smtClean="0">
                <a:effectLst/>
              </a:rPr>
              <a:t>.  Static for Constants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010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Only use </a:t>
            </a:r>
            <a:r>
              <a:rPr lang="th-TH" sz="2000" smtClean="0">
                <a:effectLst/>
                <a:latin typeface="Courier New" pitchFamily="49" charset="0"/>
              </a:rPr>
              <a:t>static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to declare constants: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private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static</a:t>
            </a:r>
            <a:r>
              <a:rPr lang="th-TH" sz="2000" smtClean="0">
                <a:effectLst/>
                <a:latin typeface="Courier New" pitchFamily="49" charset="0"/>
              </a:rPr>
              <a:t> final int MAXLEN = </a:t>
            </a:r>
            <a:r>
              <a:rPr lang="en-US" sz="2000" smtClean="0">
                <a:effectLst/>
                <a:latin typeface="Courier New" pitchFamily="49" charset="0"/>
              </a:rPr>
              <a:t>120;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always write </a:t>
            </a:r>
            <a:r>
              <a:rPr lang="th-TH" sz="2000" smtClean="0">
                <a:effectLst/>
                <a:latin typeface="Courier New" pitchFamily="49" charset="0"/>
              </a:rPr>
              <a:t>static final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always write the constant name in </a:t>
            </a:r>
            <a:r>
              <a:rPr lang="en-US" smtClean="0">
                <a:effectLst/>
              </a:rPr>
              <a:t>all </a:t>
            </a:r>
            <a:r>
              <a:rPr lang="th-TH" smtClean="0">
                <a:effectLst/>
              </a:rPr>
              <a:t>uppercase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(Almost) n</a:t>
            </a:r>
            <a:r>
              <a:rPr lang="th-TH" smtClean="0">
                <a:effectLst/>
              </a:rPr>
              <a:t>ever </a:t>
            </a:r>
            <a:r>
              <a:rPr lang="th-TH" smtClean="0">
                <a:effectLst/>
              </a:rPr>
              <a:t>use </a:t>
            </a:r>
            <a:r>
              <a:rPr lang="th-TH" sz="2000" smtClean="0">
                <a:effectLst/>
                <a:latin typeface="Courier New" pitchFamily="49" charset="0"/>
              </a:rPr>
              <a:t>static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with methods </a:t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(</a:t>
            </a:r>
            <a:r>
              <a:rPr lang="th-TH" i="1" smtClean="0">
                <a:solidFill>
                  <a:schemeClr val="tx2"/>
                </a:solidFill>
                <a:effectLst/>
              </a:rPr>
              <a:t>except</a:t>
            </a:r>
            <a:r>
              <a:rPr lang="th-TH" smtClean="0">
                <a:effectLst/>
              </a:rPr>
              <a:t> for </a:t>
            </a:r>
            <a:r>
              <a:rPr lang="th-TH" sz="2400" smtClean="0">
                <a:effectLst/>
                <a:latin typeface="Courier New" pitchFamily="49" charset="0"/>
              </a:rPr>
              <a:t>main()</a:t>
            </a:r>
            <a:r>
              <a:rPr lang="th-TH" smtClean="0">
                <a:effectLst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1.5</a:t>
            </a:r>
            <a:r>
              <a:rPr lang="th-TH" smtClean="0">
                <a:effectLst/>
              </a:rPr>
              <a:t>. Initializing Variables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00808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Global objects and variables should be initialised inside a method (often the constructor):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private int counter;  // global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public Matrix()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 counter </a:t>
            </a:r>
            <a:r>
              <a:rPr lang="en-US" sz="2400" smtClean="0">
                <a:effectLst/>
                <a:latin typeface="Courier New" pitchFamily="49" charset="0"/>
              </a:rPr>
              <a:t>=</a:t>
            </a:r>
            <a:r>
              <a:rPr lang="th-TH" sz="2400" smtClean="0">
                <a:effectLst/>
                <a:latin typeface="Courier New" pitchFamily="49" charset="0"/>
              </a:rPr>
              <a:t> </a:t>
            </a:r>
            <a:r>
              <a:rPr lang="en-US" sz="2400" smtClean="0">
                <a:effectLst/>
                <a:latin typeface="Courier New" pitchFamily="49" charset="0"/>
              </a:rPr>
              <a:t>0</a:t>
            </a:r>
            <a:r>
              <a:rPr lang="th-TH" sz="2400" smtClean="0">
                <a:effectLst/>
                <a:latin typeface="Courier New" pitchFamily="49" charset="0"/>
              </a:rPr>
              <a:t>;  </a:t>
            </a:r>
            <a:r>
              <a:rPr lang="en-US">
                <a:latin typeface="Courier New" pitchFamily="49" charset="0"/>
              </a:rPr>
              <a:t>}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may</a:t>
            </a:r>
            <a:r>
              <a:rPr lang="th-TH" smtClean="0">
                <a:effectLst/>
              </a:rPr>
              <a:t> be okay to initialise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simple</a:t>
            </a:r>
            <a:r>
              <a:rPr lang="th-TH" smtClean="0">
                <a:effectLst/>
              </a:rPr>
              <a:t> global variables (e.g. </a:t>
            </a:r>
            <a:r>
              <a:rPr lang="th-TH" sz="2400" smtClean="0">
                <a:effectLst/>
                <a:latin typeface="Courier New" pitchFamily="49" charset="0"/>
              </a:rPr>
              <a:t>int</a:t>
            </a:r>
            <a:r>
              <a:rPr lang="th-TH" smtClean="0">
                <a:effectLst/>
              </a:rPr>
              <a:t>s, </a:t>
            </a:r>
            <a:r>
              <a:rPr lang="th-TH" sz="2400" smtClean="0">
                <a:effectLst/>
                <a:latin typeface="Courier New" pitchFamily="49" charset="0"/>
              </a:rPr>
              <a:t>double</a:t>
            </a:r>
            <a:r>
              <a:rPr lang="th-TH" smtClean="0">
                <a:effectLst/>
              </a:rPr>
              <a:t>s) globally: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private int counter </a:t>
            </a:r>
            <a:r>
              <a:rPr lang="en-US" sz="2400" smtClean="0">
                <a:effectLst/>
                <a:latin typeface="Courier New" pitchFamily="49" charset="0"/>
              </a:rPr>
              <a:t>=</a:t>
            </a:r>
            <a:r>
              <a:rPr lang="th-TH" sz="2400" smtClean="0">
                <a:effectLst/>
                <a:latin typeface="Courier New" pitchFamily="49" charset="0"/>
              </a:rPr>
              <a:t> </a:t>
            </a:r>
            <a:r>
              <a:rPr lang="en-US" sz="2400" smtClean="0">
                <a:effectLst/>
                <a:latin typeface="Courier New" pitchFamily="49" charset="0"/>
              </a:rPr>
              <a:t>0</a:t>
            </a:r>
            <a:r>
              <a:rPr lang="th-TH" sz="2400" smtClean="0">
                <a:effectLst/>
                <a:latin typeface="Courier New" pitchFamily="49" charset="0"/>
              </a:rPr>
              <a:t>;  // global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1.6</a:t>
            </a:r>
            <a:r>
              <a:rPr lang="th-TH" smtClean="0">
                <a:effectLst/>
              </a:rPr>
              <a:t>.  Few Global Variables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Keep the number of global variables in a class to a minimum.</a:t>
            </a:r>
          </a:p>
          <a:p>
            <a:pPr>
              <a:buFont typeface="Arial" charset="0"/>
              <a:buChar char="•"/>
            </a:pPr>
            <a:r>
              <a:rPr lang="th-TH" b="1" i="1" smtClean="0">
                <a:solidFill>
                  <a:srgbClr val="FF0000"/>
                </a:solidFill>
                <a:effectLst/>
              </a:rPr>
              <a:t>Bad</a:t>
            </a:r>
            <a:r>
              <a:rPr lang="th-TH" smtClean="0">
                <a:solidFill>
                  <a:srgbClr val="FF0000"/>
                </a:solidFill>
                <a:effectLst/>
              </a:rPr>
              <a:t> </a:t>
            </a:r>
            <a:r>
              <a:rPr lang="th-TH" smtClean="0">
                <a:effectLst/>
              </a:rPr>
              <a:t>Code: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private int x;  // global in class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public void calc()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 </a:t>
            </a:r>
            <a:r>
              <a:rPr lang="en-US" sz="2400" smtClean="0">
                <a:effectLst/>
                <a:latin typeface="Courier New" pitchFamily="49" charset="0"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x </a:t>
            </a:r>
            <a:r>
              <a:rPr lang="en-US" sz="2400" smtClean="0">
                <a:effectLst/>
                <a:latin typeface="Courier New" pitchFamily="49" charset="0"/>
              </a:rPr>
              <a:t>=</a:t>
            </a:r>
            <a:r>
              <a:rPr lang="th-TH" sz="2400" smtClean="0">
                <a:effectLst/>
                <a:latin typeface="Courier New" pitchFamily="49" charset="0"/>
              </a:rPr>
              <a:t> </a:t>
            </a:r>
            <a:r>
              <a:rPr lang="en-US" sz="2400" smtClean="0">
                <a:effectLst/>
                <a:latin typeface="Courier New" pitchFamily="49" charset="0"/>
              </a:rPr>
              <a:t>0</a:t>
            </a:r>
            <a:r>
              <a:rPr lang="th-TH" sz="2400" smtClean="0">
                <a:effectLst/>
                <a:latin typeface="Courier New" pitchFamily="49" charset="0"/>
              </a:rPr>
              <a:t>; bar(</a:t>
            </a:r>
            <a:r>
              <a:rPr lang="en-US" sz="2400" smtClean="0">
                <a:effectLst/>
                <a:latin typeface="Courier New" pitchFamily="49" charset="0"/>
              </a:rPr>
              <a:t>5</a:t>
            </a:r>
            <a:r>
              <a:rPr lang="th-TH" sz="2400" smtClean="0">
                <a:effectLst/>
                <a:latin typeface="Courier New" pitchFamily="49" charset="0"/>
              </a:rPr>
              <a:t>); 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  System.out.println(x); }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private void bar(int y)</a:t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{ x = x + y; }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3025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874</TotalTime>
  <Pages>17</Pages>
  <Words>1356</Words>
  <Application>Microsoft Office PowerPoint</Application>
  <PresentationFormat>On-screen Show (4:3)</PresentationFormat>
  <Paragraphs>307</Paragraphs>
  <Slides>45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Flow</vt:lpstr>
      <vt:lpstr>PowerPoint Presentation</vt:lpstr>
      <vt:lpstr>Overview</vt:lpstr>
      <vt:lpstr>1.  Class-related Guidelines</vt:lpstr>
      <vt:lpstr>1.1. Class Names</vt:lpstr>
      <vt:lpstr>1.2.  Object Names</vt:lpstr>
      <vt:lpstr>1.3. Class Data</vt:lpstr>
      <vt:lpstr>1.4.  Static for Constants</vt:lpstr>
      <vt:lpstr>1.5. Initializing Variables</vt:lpstr>
      <vt:lpstr>1.6.  Few Global Variables</vt:lpstr>
      <vt:lpstr>PowerPoint Presentation</vt:lpstr>
      <vt:lpstr>PowerPoint Presentation</vt:lpstr>
      <vt:lpstr>PowerPoint Presentation</vt:lpstr>
      <vt:lpstr>PowerPoint Presentation</vt:lpstr>
      <vt:lpstr>1.7. Get and Set</vt:lpstr>
      <vt:lpstr>PowerPoint Presentation</vt:lpstr>
      <vt:lpstr>1.8. Change Data Locally</vt:lpstr>
      <vt:lpstr>PowerPoint Presentation</vt:lpstr>
      <vt:lpstr>1.9. Classes in Files</vt:lpstr>
      <vt:lpstr>PowerPoint Presentation</vt:lpstr>
      <vt:lpstr>2.  Method-related Guidelines</vt:lpstr>
      <vt:lpstr>2.1. Method Names</vt:lpstr>
      <vt:lpstr>2.2. Method Visibility</vt:lpstr>
      <vt:lpstr>2.3. Method Length</vt:lpstr>
      <vt:lpstr>2.4. Keep Anonymous Classes Small</vt:lpstr>
      <vt:lpstr>3.  Comment-related Guidelines</vt:lpstr>
      <vt:lpstr>3.1. Project Details</vt:lpstr>
      <vt:lpstr>3.2. Project Overview</vt:lpstr>
      <vt:lpstr>3.3. Class/Method Comments</vt:lpstr>
      <vt:lpstr>3.4. Other People’s Code</vt:lpstr>
      <vt:lpstr>3.5. Line Comments</vt:lpstr>
      <vt:lpstr>3.6. Comment Style</vt:lpstr>
      <vt:lpstr>4. Layout-related Guidelines</vt:lpstr>
      <vt:lpstr>4.1. Avoid the “Tab” Key</vt:lpstr>
      <vt:lpstr>PowerPoint Presentation</vt:lpstr>
      <vt:lpstr>4.2. Use Good Code Layout</vt:lpstr>
      <vt:lpstr>4.3.  Wrap-around Lines</vt:lpstr>
      <vt:lpstr>4.4.  Use a Java code Formatter</vt:lpstr>
      <vt:lpstr>PowerPoint Presentation</vt:lpstr>
      <vt:lpstr>4.5. Don't Waste Trees</vt:lpstr>
      <vt:lpstr>PowerPoint Presentation</vt:lpstr>
      <vt:lpstr>4.6. Print-out Style</vt:lpstr>
      <vt:lpstr>PowerPoint Presentation</vt:lpstr>
      <vt:lpstr>PowerPoint Presentation</vt:lpstr>
      <vt:lpstr>PowerPoint Presentation</vt:lpstr>
      <vt:lpstr>5. 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101</cp:revision>
  <cp:lastPrinted>2002-10-10T06:38:48Z</cp:lastPrinted>
  <dcterms:created xsi:type="dcterms:W3CDTF">1997-03-23T12:51:30Z</dcterms:created>
  <dcterms:modified xsi:type="dcterms:W3CDTF">2019-07-12T06:59:40Z</dcterms:modified>
</cp:coreProperties>
</file>