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2"/>
  </p:notesMasterIdLst>
  <p:handoutMasterIdLst>
    <p:handoutMasterId r:id="rId5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356" r:id="rId9"/>
    <p:sldId id="266" r:id="rId10"/>
    <p:sldId id="267" r:id="rId11"/>
    <p:sldId id="392" r:id="rId12"/>
    <p:sldId id="367" r:id="rId13"/>
    <p:sldId id="390" r:id="rId14"/>
    <p:sldId id="368" r:id="rId15"/>
    <p:sldId id="388" r:id="rId16"/>
    <p:sldId id="370" r:id="rId17"/>
    <p:sldId id="372" r:id="rId18"/>
    <p:sldId id="373" r:id="rId19"/>
    <p:sldId id="374" r:id="rId20"/>
    <p:sldId id="375" r:id="rId21"/>
    <p:sldId id="389" r:id="rId22"/>
    <p:sldId id="378" r:id="rId23"/>
    <p:sldId id="272" r:id="rId24"/>
    <p:sldId id="357" r:id="rId25"/>
    <p:sldId id="274" r:id="rId26"/>
    <p:sldId id="273" r:id="rId27"/>
    <p:sldId id="358" r:id="rId28"/>
    <p:sldId id="391" r:id="rId29"/>
    <p:sldId id="359" r:id="rId30"/>
    <p:sldId id="380" r:id="rId31"/>
    <p:sldId id="276" r:id="rId32"/>
    <p:sldId id="338" r:id="rId33"/>
    <p:sldId id="339" r:id="rId34"/>
    <p:sldId id="340" r:id="rId35"/>
    <p:sldId id="341" r:id="rId36"/>
    <p:sldId id="302" r:id="rId37"/>
    <p:sldId id="352" r:id="rId38"/>
    <p:sldId id="353" r:id="rId39"/>
    <p:sldId id="354" r:id="rId40"/>
    <p:sldId id="289" r:id="rId41"/>
    <p:sldId id="290" r:id="rId42"/>
    <p:sldId id="292" r:id="rId43"/>
    <p:sldId id="381" r:id="rId44"/>
    <p:sldId id="393" r:id="rId45"/>
    <p:sldId id="394" r:id="rId46"/>
    <p:sldId id="383" r:id="rId47"/>
    <p:sldId id="384" r:id="rId48"/>
    <p:sldId id="385" r:id="rId49"/>
    <p:sldId id="386" r:id="rId50"/>
    <p:sldId id="395" r:id="rId51"/>
  </p:sldIdLst>
  <p:sldSz cx="9144000" cy="6858000" type="screen4x3"/>
  <p:notesSz cx="6669088" cy="99282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60" autoAdjust="0"/>
    <p:restoredTop sz="86500" autoAdjust="0"/>
  </p:normalViewPr>
  <p:slideViewPr>
    <p:cSldViewPr>
      <p:cViewPr varScale="1">
        <p:scale>
          <a:sx n="81" d="100"/>
          <a:sy n="81" d="100"/>
        </p:scale>
        <p:origin x="-30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3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438"/>
    </p:cViewPr>
  </p:sorterViewPr>
  <p:notesViewPr>
    <p:cSldViewPr>
      <p:cViewPr>
        <p:scale>
          <a:sx n="100" d="100"/>
          <a:sy n="100" d="100"/>
        </p:scale>
        <p:origin x="-72" y="3498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6235700" y="9628188"/>
            <a:ext cx="3635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31" tIns="44717" rIns="91031" bIns="44717" anchor="ctr">
            <a:spAutoFit/>
          </a:bodyPr>
          <a:lstStyle/>
          <a:p>
            <a:pPr algn="r" defTabSz="919163"/>
            <a:fld id="{2586532B-3B6F-4CC9-AB7B-68056FA16C6C}" type="slidenum">
              <a:rPr lang="en-US" sz="1200"/>
              <a:pPr algn="r" defTabSz="919163"/>
              <a:t>‹#›</a:t>
            </a:fld>
            <a:endParaRPr lang="th-TH" sz="1200"/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74613" y="9594850"/>
            <a:ext cx="27447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89" tIns="45994" rIns="91989" bIns="45994">
            <a:spAutoFit/>
          </a:bodyPr>
          <a:lstStyle>
            <a:lvl1pPr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200" smtClean="0"/>
              <a:t>241-211 OOP</a:t>
            </a:r>
            <a:r>
              <a:rPr lang="th-TH" sz="1200" smtClean="0"/>
              <a:t> (Java): Exceptions/</a:t>
            </a:r>
            <a:r>
              <a:rPr lang="en-US" sz="1200" smtClean="0"/>
              <a:t>15</a:t>
            </a:r>
            <a:endParaRPr lang="th-TH" sz="1200" smtClean="0"/>
          </a:p>
        </p:txBody>
      </p:sp>
    </p:spTree>
    <p:extLst>
      <p:ext uri="{BB962C8B-B14F-4D97-AF65-F5344CB8AC3E}">
        <p14:creationId xmlns:p14="http://schemas.microsoft.com/office/powerpoint/2010/main" val="1135482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1550" y="4714875"/>
            <a:ext cx="4725988" cy="445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031" tIns="44717" rIns="91031" bIns="44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notes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6656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862013"/>
            <a:ext cx="4646612" cy="34845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4064974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4267200"/>
            <a:ext cx="6934200" cy="1676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h-TH" smtClean="0">
                <a:effectLst/>
              </a:rPr>
              <a:t>Objectives</a:t>
            </a:r>
          </a:p>
          <a:p>
            <a:pPr lvl="1"/>
            <a:r>
              <a:rPr lang="th-TH" smtClean="0">
                <a:effectLst/>
              </a:rPr>
              <a:t>examine Java</a:t>
            </a:r>
            <a:r>
              <a:rPr lang="en-US" smtClean="0">
                <a:effectLst/>
              </a:rPr>
              <a:t>'s</a:t>
            </a:r>
            <a:r>
              <a:rPr lang="th-TH" smtClean="0">
                <a:effectLst/>
              </a:rPr>
              <a:t> exception handling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209800" y="2738438"/>
            <a:ext cx="4271963" cy="6445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/>
              <a:t>15</a:t>
            </a:r>
            <a:r>
              <a:rPr lang="th-TH" sz="3600"/>
              <a:t>. Exceptions</a:t>
            </a:r>
          </a:p>
        </p:txBody>
      </p:sp>
      <p:sp>
        <p:nvSpPr>
          <p:cNvPr id="8" name="Rectangle 7"/>
          <p:cNvSpPr>
            <a:spLocks noGrp="1" noChangeArrowheads="1"/>
          </p:cNvSpPr>
          <p:nvPr/>
        </p:nvSpPr>
        <p:spPr>
          <a:xfrm>
            <a:off x="426083" y="476672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63849" y="1340768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Code Format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05800" cy="4408512"/>
          </a:xfrm>
        </p:spPr>
        <p:txBody>
          <a:bodyPr>
            <a:normAutofit/>
          </a:bodyPr>
          <a:lstStyle/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statements;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try</a:t>
            </a:r>
            <a:r>
              <a:rPr lang="th-TH" sz="2000" smtClean="0">
                <a:effectLst/>
                <a:latin typeface="Courier New" pitchFamily="49" charset="0"/>
              </a:rPr>
              <a:t>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code...;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catch</a:t>
            </a:r>
            <a:r>
              <a:rPr lang="th-TH" sz="2000" smtClean="0">
                <a:effectLst/>
                <a:latin typeface="Courier New" pitchFamily="49" charset="0"/>
              </a:rPr>
              <a:t> (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NullPointerException</a:t>
            </a:r>
            <a:r>
              <a:rPr lang="th-TH" sz="2000" smtClean="0">
                <a:effectLst/>
                <a:latin typeface="Courier New" pitchFamily="49" charset="0"/>
              </a:rPr>
              <a:t> e)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code for dealing with a NULL pointer exception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catch</a:t>
            </a:r>
            <a:r>
              <a:rPr lang="th-TH" sz="2000" smtClean="0">
                <a:effectLst/>
                <a:latin typeface="Courier New" pitchFamily="49" charset="0"/>
              </a:rPr>
              <a:t> (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IOException</a:t>
            </a:r>
            <a:r>
              <a:rPr lang="th-TH" sz="2000" smtClean="0">
                <a:effectLst/>
                <a:latin typeface="Courier New" pitchFamily="49" charset="0"/>
              </a:rPr>
              <a:t> e)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code for dealing with an IO exception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catch</a:t>
            </a:r>
            <a:r>
              <a:rPr lang="th-TH" sz="2000" smtClean="0">
                <a:effectLst/>
                <a:latin typeface="Courier New" pitchFamily="49" charset="0"/>
              </a:rPr>
              <a:t> (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MyOwnException</a:t>
            </a:r>
            <a:r>
              <a:rPr lang="th-TH" sz="2000" smtClean="0">
                <a:effectLst/>
                <a:latin typeface="Courier New" pitchFamily="49" charset="0"/>
              </a:rPr>
              <a:t> e)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code for dealing with a user-defined exception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more-statements;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76056" y="6093296"/>
            <a:ext cx="142949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see section 7</a:t>
            </a:r>
            <a:endParaRPr lang="en-US" sz="1800" smtClean="0">
              <a:effectLst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3635896" y="5229200"/>
            <a:ext cx="165618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4294967295"/>
          </p:nvPr>
        </p:nvSpPr>
        <p:spPr>
          <a:xfrm>
            <a:off x="827584" y="2060848"/>
            <a:ext cx="7772400" cy="4114800"/>
          </a:xfrm>
        </p:spPr>
        <p:txBody>
          <a:bodyPr lIns="91440" tIns="45720" rIns="91440" bIns="45720"/>
          <a:lstStyle/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try {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// perform ops that can throw many exceptions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catch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NullPointerException 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IOException 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// deal with two kinds of e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catch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(MyOwnException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e)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// deal with it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e</a:t>
            </a: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en-US" smtClean="0"/>
              <a:t>Catching</a:t>
            </a:r>
            <a:r>
              <a:rPr lang="en-US" baseline="0" smtClean="0"/>
              <a:t> Many at Once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1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305800" cy="1143000"/>
          </a:xfrm>
        </p:spPr>
        <p:txBody>
          <a:bodyPr/>
          <a:lstStyle/>
          <a:p>
            <a:r>
              <a:rPr lang="en-US" smtClean="0">
                <a:effectLst/>
              </a:rPr>
              <a:t>4. The Exception Class Hierarchy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1482725"/>
            <a:ext cx="5429250" cy="523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</p:pic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7143750" y="2716213"/>
            <a:ext cx="18764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for errors that</a:t>
            </a:r>
          </a:p>
          <a:p>
            <a:r>
              <a:rPr lang="en-US"/>
              <a:t>occur inside</a:t>
            </a:r>
          </a:p>
          <a:p>
            <a:r>
              <a:rPr lang="en-US"/>
              <a:t>the JVM, not</a:t>
            </a:r>
          </a:p>
          <a:p>
            <a:r>
              <a:rPr lang="en-US"/>
              <a:t>in your code</a:t>
            </a:r>
          </a:p>
        </p:txBody>
      </p:sp>
      <p:cxnSp>
        <p:nvCxnSpPr>
          <p:cNvPr id="16389" name="Straight Arrow Connector 5"/>
          <p:cNvCxnSpPr>
            <a:cxnSpLocks noChangeShapeType="1"/>
            <a:stCxn id="16388" idx="1"/>
          </p:cNvCxnSpPr>
          <p:nvPr/>
        </p:nvCxnSpPr>
        <p:spPr bwMode="auto">
          <a:xfrm rot="10800000">
            <a:off x="6715125" y="3500438"/>
            <a:ext cx="428625" cy="1587"/>
          </a:xfrm>
          <a:prstGeom prst="straightConnector1">
            <a:avLst/>
          </a:prstGeom>
          <a:noFill/>
          <a:ln w="412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97669" y="116632"/>
            <a:ext cx="8305800" cy="1143000"/>
          </a:xfrm>
        </p:spPr>
        <p:txBody>
          <a:bodyPr/>
          <a:lstStyle/>
          <a:p>
            <a:r>
              <a:rPr lang="en-US" smtClean="0">
                <a:effectLst/>
              </a:rPr>
              <a:t>In More Detail (but not all!)</a:t>
            </a: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1357313"/>
            <a:ext cx="8758238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</p:pic>
      <p:sp>
        <p:nvSpPr>
          <p:cNvPr id="17412" name="Oval 6"/>
          <p:cNvSpPr>
            <a:spLocks noChangeArrowheads="1"/>
          </p:cNvSpPr>
          <p:nvPr/>
        </p:nvSpPr>
        <p:spPr bwMode="auto">
          <a:xfrm>
            <a:off x="3779838" y="1628775"/>
            <a:ext cx="2087562" cy="5048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4.1. Two Exception Categories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i="1" smtClean="0">
                <a:solidFill>
                  <a:schemeClr val="accent1"/>
                </a:solidFill>
                <a:effectLst/>
              </a:rPr>
              <a:t>1. Checked exceptions</a:t>
            </a:r>
          </a:p>
          <a:p>
            <a:pPr lvl="1"/>
            <a:r>
              <a:rPr lang="en-US" smtClean="0">
                <a:effectLst/>
              </a:rPr>
              <a:t>subclasses of </a:t>
            </a:r>
            <a:r>
              <a:rPr lang="en-US" sz="2000" smtClean="0">
                <a:effectLst/>
                <a:latin typeface="Courier New" pitchFamily="49" charset="0"/>
              </a:rPr>
              <a:t>Exception</a:t>
            </a:r>
            <a:endParaRPr lang="en-US" smtClean="0">
              <a:effectLst/>
              <a:latin typeface="Courier New" pitchFamily="49" charset="0"/>
            </a:endParaRPr>
          </a:p>
          <a:p>
            <a:pPr lvl="1"/>
            <a:r>
              <a:rPr lang="en-US" smtClean="0">
                <a:effectLst/>
              </a:rPr>
              <a:t>recovery should be possible for these types of errors</a:t>
            </a:r>
          </a:p>
          <a:p>
            <a:pPr lvl="1"/>
            <a:r>
              <a:rPr lang="en-US" smtClean="0">
                <a:effectLst/>
              </a:rPr>
              <a:t>your code </a:t>
            </a:r>
            <a:r>
              <a:rPr lang="en-US" i="1" smtClean="0">
                <a:solidFill>
                  <a:schemeClr val="tx2"/>
                </a:solidFill>
                <a:effectLst/>
              </a:rPr>
              <a:t>must</a:t>
            </a:r>
            <a:r>
              <a:rPr lang="en-US" smtClean="0">
                <a:solidFill>
                  <a:schemeClr val="tx2"/>
                </a:solidFill>
                <a:effectLst/>
              </a:rPr>
              <a:t> </a:t>
            </a:r>
            <a:r>
              <a:rPr lang="en-US" smtClean="0">
                <a:effectLst/>
              </a:rPr>
              <a:t>include try-catch blocks for these or the compiler will reject your program</a:t>
            </a:r>
          </a:p>
          <a:p>
            <a:pPr lvl="2">
              <a:buFont typeface="Arial" charset="0"/>
              <a:buChar char="•"/>
            </a:pPr>
            <a:r>
              <a:rPr lang="en-US" smtClean="0">
                <a:effectLst/>
              </a:rPr>
              <a:t>e.g. </a:t>
            </a:r>
            <a:r>
              <a:rPr lang="en-US" sz="2000">
                <a:latin typeface="Courier New" pitchFamily="49" charset="0"/>
              </a:rPr>
              <a:t>IOException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996113" y="6310313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i="1" smtClean="0">
                <a:solidFill>
                  <a:schemeClr val="accent1"/>
                </a:solidFill>
                <a:effectLst/>
              </a:rPr>
              <a:t>2. Unchecked exceptions</a:t>
            </a:r>
          </a:p>
          <a:p>
            <a:pPr lvl="1"/>
            <a:r>
              <a:rPr lang="en-US" smtClean="0">
                <a:effectLst/>
              </a:rPr>
              <a:t>subclasses of </a:t>
            </a:r>
            <a:r>
              <a:rPr lang="en-US" sz="2000" smtClean="0">
                <a:effectLst/>
                <a:latin typeface="Courier New" pitchFamily="49" charset="0"/>
              </a:rPr>
              <a:t>RuntimeException</a:t>
            </a:r>
            <a:endParaRPr lang="en-US" smtClean="0">
              <a:effectLst/>
              <a:latin typeface="Courier New" pitchFamily="49" charset="0"/>
            </a:endParaRPr>
          </a:p>
          <a:p>
            <a:pPr lvl="1"/>
            <a:r>
              <a:rPr lang="en-US" smtClean="0">
                <a:effectLst/>
              </a:rPr>
              <a:t>exceptions of this type usually mean that your program should terminate</a:t>
            </a:r>
          </a:p>
          <a:p>
            <a:pPr lvl="1"/>
            <a:r>
              <a:rPr lang="en-US" smtClean="0">
                <a:effectLst/>
              </a:rPr>
              <a:t>the compiler does not force you to include try-catch blocks for these kinds of exceptions</a:t>
            </a:r>
          </a:p>
          <a:p>
            <a:pPr lvl="2">
              <a:buFont typeface="Arial" charset="0"/>
              <a:buChar char="•"/>
            </a:pPr>
            <a:r>
              <a:rPr lang="en-US" smtClean="0">
                <a:effectLst/>
              </a:rPr>
              <a:t>e.g. ArithmeticException</a:t>
            </a:r>
          </a:p>
          <a:p>
            <a:pPr>
              <a:buFont typeface="Arial" charset="0"/>
              <a:buChar char="•"/>
            </a:pPr>
            <a:endParaRPr lang="en-US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4.2. Text IO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IO can generate lots of exceptions, but usually the program can recover</a:t>
            </a:r>
          </a:p>
          <a:p>
            <a:pPr lvl="1"/>
            <a:r>
              <a:rPr lang="en-US" smtClean="0">
                <a:effectLst/>
              </a:rPr>
              <a:t>e.g. file not found, so look somewhere else</a:t>
            </a:r>
          </a:p>
          <a:p>
            <a:pPr lvl="1"/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Most IO methods can produce </a:t>
            </a:r>
            <a:r>
              <a:rPr lang="en-US" sz="2000" smtClean="0">
                <a:effectLst/>
                <a:latin typeface="Courier New" pitchFamily="49" charset="0"/>
              </a:rPr>
              <a:t>java.io.IOException</a:t>
            </a:r>
            <a:endParaRPr lang="en-US" smtClean="0">
              <a:effectLst/>
            </a:endParaRPr>
          </a:p>
          <a:p>
            <a:pPr lvl="1"/>
            <a:r>
              <a:rPr lang="en-US" smtClean="0">
                <a:effectLst/>
              </a:rPr>
              <a:t>a checked exception which your code </a:t>
            </a:r>
            <a:r>
              <a:rPr lang="en-US" i="1" smtClean="0">
                <a:solidFill>
                  <a:schemeClr val="tx2"/>
                </a:solidFill>
                <a:effectLst/>
              </a:rPr>
              <a:t>must</a:t>
            </a:r>
            <a:r>
              <a:rPr lang="en-US" smtClean="0">
                <a:effectLst/>
              </a:rPr>
              <a:t> handle with try-catch blocks</a:t>
            </a:r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7092280" y="843396"/>
            <a:ext cx="1851025" cy="822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Uses checked</a:t>
            </a:r>
          </a:p>
          <a:p>
            <a:r>
              <a:rPr lang="en-US"/>
              <a:t>exceptions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5940425" y="1052513"/>
            <a:ext cx="792163" cy="504825"/>
          </a:xfrm>
          <a:prstGeom prst="ellipse">
            <a:avLst/>
          </a:prstGeom>
          <a:ln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Text Output to a File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Use the </a:t>
            </a:r>
            <a:r>
              <a:rPr lang="en-US" sz="2400" smtClean="0">
                <a:effectLst/>
                <a:latin typeface="Courier New" pitchFamily="49" charset="0"/>
              </a:rPr>
              <a:t>FileWriter</a:t>
            </a:r>
            <a:r>
              <a:rPr lang="en-US" sz="2400" smtClean="0">
                <a:effectLst/>
              </a:rPr>
              <a:t> </a:t>
            </a:r>
            <a:r>
              <a:rPr lang="en-US" smtClean="0">
                <a:effectLst/>
              </a:rPr>
              <a:t>class</a:t>
            </a:r>
          </a:p>
          <a:p>
            <a:pPr lvl="1"/>
            <a:r>
              <a:rPr lang="en-US" smtClean="0">
                <a:effectLst/>
              </a:rPr>
              <a:t>open a file</a:t>
            </a:r>
          </a:p>
          <a:p>
            <a:pPr lvl="1"/>
            <a:r>
              <a:rPr lang="en-US" smtClean="0">
                <a:effectLst/>
              </a:rPr>
              <a:t>write to the file</a:t>
            </a:r>
          </a:p>
          <a:p>
            <a:pPr lvl="1"/>
            <a:r>
              <a:rPr lang="en-US" smtClean="0">
                <a:effectLst/>
              </a:rPr>
              <a:t>close the file</a:t>
            </a:r>
          </a:p>
          <a:p>
            <a:pPr lvl="1"/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Failure at any point results in an </a:t>
            </a:r>
            <a:r>
              <a:rPr lang="en-US" sz="2000" smtClean="0">
                <a:effectLst/>
                <a:latin typeface="Courier New" pitchFamily="49" charset="0"/>
              </a:rPr>
              <a:t>IOException</a:t>
            </a:r>
            <a:endParaRPr lang="en-US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Text Output to File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917575" y="1885950"/>
            <a:ext cx="7419975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try {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FileWriter writer = new FileWriter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("name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of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file");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while(there is more text to write) {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writer.write(next piece of text);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writer.close();</a:t>
            </a:r>
          </a:p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catch(IOException e) {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// something went wrong with accessing the file</a:t>
            </a:r>
          </a:p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>
              <a:solidFill>
                <a:schemeClr val="tx2"/>
              </a:solidFill>
            </a:endParaRP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5357813" y="5643563"/>
            <a:ext cx="2565400" cy="830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the try-catch block </a:t>
            </a:r>
          </a:p>
          <a:p>
            <a:r>
              <a:rPr lang="en-US" u="sng"/>
              <a:t>must</a:t>
            </a:r>
            <a:r>
              <a:rPr lang="en-US"/>
              <a:t> be included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Text Input From File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916832"/>
            <a:ext cx="8072437" cy="43053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Use the </a:t>
            </a:r>
            <a:r>
              <a:rPr lang="en-US" sz="2000" smtClean="0">
                <a:effectLst/>
                <a:latin typeface="Courier New" pitchFamily="49" charset="0"/>
              </a:rPr>
              <a:t>FileReader</a:t>
            </a:r>
            <a:r>
              <a:rPr lang="en-US" sz="2000" smtClean="0">
                <a:effectLst/>
              </a:rPr>
              <a:t> </a:t>
            </a:r>
            <a:r>
              <a:rPr lang="en-US" smtClean="0">
                <a:effectLst/>
              </a:rPr>
              <a:t>class.</a:t>
            </a: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Use </a:t>
            </a:r>
            <a:r>
              <a:rPr lang="en-US" sz="2000" smtClean="0">
                <a:effectLst/>
                <a:latin typeface="Courier New" pitchFamily="49" charset="0"/>
              </a:rPr>
              <a:t>BufferedReader</a:t>
            </a:r>
            <a:r>
              <a:rPr lang="en-US" sz="2000" smtClean="0">
                <a:effectLst/>
              </a:rPr>
              <a:t> </a:t>
            </a:r>
            <a:r>
              <a:rPr lang="en-US" smtClean="0">
                <a:effectLst/>
              </a:rPr>
              <a:t>for line-based input:</a:t>
            </a:r>
          </a:p>
          <a:p>
            <a:pPr lvl="1"/>
            <a:r>
              <a:rPr lang="en-US" smtClean="0">
                <a:effectLst/>
              </a:rPr>
              <a:t>open a file</a:t>
            </a:r>
          </a:p>
          <a:p>
            <a:pPr lvl="1"/>
            <a:r>
              <a:rPr lang="en-US" smtClean="0">
                <a:effectLst/>
              </a:rPr>
              <a:t>read from the file</a:t>
            </a:r>
          </a:p>
          <a:p>
            <a:pPr lvl="1"/>
            <a:r>
              <a:rPr lang="en-US" smtClean="0">
                <a:effectLst/>
              </a:rPr>
              <a:t>close the file</a:t>
            </a: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Failure at any point results in an </a:t>
            </a:r>
            <a:r>
              <a:rPr lang="en-US" sz="2000" smtClean="0">
                <a:effectLst/>
                <a:latin typeface="Courier New" pitchFamily="49" charset="0"/>
              </a:rPr>
              <a:t>IOException</a:t>
            </a:r>
            <a:r>
              <a:rPr lang="en-US" smtClean="0">
                <a:effectLst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 Motivation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0010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Lots of error checking in code makes the code harder to understand</a:t>
            </a:r>
          </a:p>
          <a:p>
            <a:pPr lvl="1"/>
            <a:r>
              <a:rPr lang="th-TH" smtClean="0">
                <a:effectLst/>
              </a:rPr>
              <a:t>more complex</a:t>
            </a:r>
          </a:p>
          <a:p>
            <a:pPr lvl="1"/>
            <a:r>
              <a:rPr lang="th-TH" smtClean="0">
                <a:effectLst/>
              </a:rPr>
              <a:t>more likely that the code will have errors!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e.g. </a:t>
            </a:r>
            <a:r>
              <a:rPr lang="th-TH" smtClean="0">
                <a:effectLst/>
              </a:rPr>
              <a:t>Add </a:t>
            </a:r>
            <a:r>
              <a:rPr lang="th-TH" smtClean="0">
                <a:effectLst/>
              </a:rPr>
              <a:t>error checking to the following </a:t>
            </a:r>
            <a:r>
              <a:rPr lang="th-TH" b="1" smtClean="0">
                <a:solidFill>
                  <a:schemeClr val="accent1"/>
                </a:solidFill>
                <a:effectLst/>
              </a:rPr>
              <a:t>C code</a:t>
            </a:r>
            <a:r>
              <a:rPr lang="th-TH" smtClean="0">
                <a:effectLst/>
              </a:rPr>
              <a:t>: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int a[SIZE];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y = ...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x = (</a:t>
            </a:r>
            <a:r>
              <a:rPr lang="en-US" sz="2000" smtClean="0">
                <a:effectLst/>
                <a:latin typeface="Courier New" pitchFamily="49" charset="0"/>
              </a:rPr>
              <a:t>1.0</a:t>
            </a:r>
            <a:r>
              <a:rPr lang="th-TH" sz="2000" smtClean="0">
                <a:effectLst/>
                <a:latin typeface="Courier New" pitchFamily="49" charset="0"/>
              </a:rPr>
              <a:t>/a[y]) + (</a:t>
            </a:r>
            <a:r>
              <a:rPr lang="en-US" sz="2000" smtClean="0">
                <a:effectLst/>
                <a:latin typeface="Courier New" pitchFamily="49" charset="0"/>
              </a:rPr>
              <a:t>2.0</a:t>
            </a:r>
            <a:r>
              <a:rPr lang="th-TH" sz="2000" smtClean="0">
                <a:effectLst/>
                <a:latin typeface="Courier New" pitchFamily="49" charset="0"/>
              </a:rPr>
              <a:t>/a[y+</a:t>
            </a:r>
            <a:r>
              <a:rPr lang="en-US" sz="2000" smtClean="0">
                <a:effectLst/>
                <a:latin typeface="Courier New" pitchFamily="49" charset="0"/>
              </a:rPr>
              <a:t>1])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+ (</a:t>
            </a:r>
            <a:r>
              <a:rPr lang="en-US" sz="2000" smtClean="0">
                <a:effectLst/>
                <a:latin typeface="Courier New" pitchFamily="49" charset="0"/>
              </a:rPr>
              <a:t>3.0</a:t>
            </a:r>
            <a:r>
              <a:rPr lang="th-TH" sz="2000" smtClean="0">
                <a:effectLst/>
                <a:latin typeface="Courier New" pitchFamily="49" charset="0"/>
              </a:rPr>
              <a:t>/a[y+</a:t>
            </a:r>
            <a:r>
              <a:rPr lang="en-US" sz="2000" smtClean="0">
                <a:effectLst/>
                <a:latin typeface="Courier New" pitchFamily="49" charset="0"/>
              </a:rPr>
              <a:t>2] );</a:t>
            </a:r>
            <a:endParaRPr lang="th-TH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305800" cy="1143000"/>
          </a:xfrm>
        </p:spPr>
        <p:txBody>
          <a:bodyPr/>
          <a:lstStyle/>
          <a:p>
            <a:r>
              <a:rPr lang="en-US" smtClean="0">
                <a:effectLst/>
              </a:rPr>
              <a:t>Text Input From File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062038" y="1571625"/>
            <a:ext cx="7693025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try {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BufferedReader reader =</a:t>
            </a:r>
            <a:br>
              <a:rPr lang="en-US" sz="1800">
                <a:latin typeface="Courier New" pitchFamily="49" charset="0"/>
                <a:cs typeface="Courier New" pitchFamily="49" charset="0"/>
              </a:rPr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        new BufferedReader(new FileReader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("filename"));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String line = reader.readLine();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while(line != null) {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// do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something with line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line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= reader.readLine();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reader.close();</a:t>
            </a:r>
          </a:p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catch(FileNotFoundException e) {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// the specified file could not be found</a:t>
            </a:r>
          </a:p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catch(IOException e) {</a:t>
            </a:r>
          </a:p>
          <a:p>
            <a:pPr eaLnBrk="1" hangingPunct="1"/>
            <a:r>
              <a:rPr lang="en-US" sz="1800">
                <a:latin typeface="Courier New" pitchFamily="49" charset="0"/>
                <a:cs typeface="Courier New" pitchFamily="49" charset="0"/>
              </a:rPr>
              <a:t>    // something went wrong with reading or closing</a:t>
            </a:r>
          </a:p>
          <a:p>
            <a:pPr eaLnBrk="1" hangingPunct="1"/>
            <a:r>
              <a:rPr lang="en-US" sz="1800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>
              <a:solidFill>
                <a:schemeClr val="tx2"/>
              </a:solidFill>
            </a:endParaRP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5220072" y="5877272"/>
            <a:ext cx="2565400" cy="830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the try-catch block </a:t>
            </a:r>
          </a:p>
          <a:p>
            <a:r>
              <a:rPr lang="en-US" u="sng"/>
              <a:t>must</a:t>
            </a:r>
            <a:r>
              <a:rPr lang="en-US"/>
              <a:t> be included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4.3. Checking Maths</a:t>
            </a:r>
            <a:endParaRPr lang="th-TH" smtClean="0">
              <a:effectLst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int x =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int y;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 :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try</a:t>
            </a:r>
            <a:r>
              <a:rPr lang="th-TH" sz="2000" smtClean="0">
                <a:effectLst/>
                <a:latin typeface="Courier New" pitchFamily="49" charset="0"/>
              </a:rPr>
              <a:t>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y = 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/x;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</a:t>
            </a:r>
            <a:r>
              <a:rPr lang="en-US" sz="2000" smtClean="0">
                <a:effectLst/>
                <a:latin typeface="Courier New" pitchFamily="49" charset="0"/>
              </a:rPr>
              <a:t>  :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catch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(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ArithmeticException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e)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  ...;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y =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; 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System.out.println</a:t>
            </a:r>
            <a:r>
              <a:rPr lang="th-TH" sz="2000" smtClean="0">
                <a:effectLst/>
                <a:latin typeface="Courier New" pitchFamily="49" charset="0"/>
              </a:rPr>
              <a:t>("y </a:t>
            </a:r>
            <a:r>
              <a:rPr lang="th-TH" sz="2000" smtClean="0">
                <a:effectLst/>
                <a:latin typeface="Courier New" pitchFamily="49" charset="0"/>
              </a:rPr>
              <a:t>is </a:t>
            </a:r>
            <a:r>
              <a:rPr lang="en-US" sz="2000" smtClean="0">
                <a:effectLst/>
                <a:latin typeface="Courier New" pitchFamily="49" charset="0"/>
              </a:rPr>
              <a:t>" + 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y);</a:t>
            </a:r>
          </a:p>
        </p:txBody>
      </p:sp>
      <p:sp>
        <p:nvSpPr>
          <p:cNvPr id="25604" name="TextBox 5"/>
          <p:cNvSpPr txBox="1">
            <a:spLocks noChangeArrowheads="1"/>
          </p:cNvSpPr>
          <p:nvPr/>
        </p:nvSpPr>
        <p:spPr bwMode="auto">
          <a:xfrm>
            <a:off x="5995119" y="365775"/>
            <a:ext cx="2619375" cy="830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Uses </a:t>
            </a:r>
            <a:r>
              <a:rPr lang="en-US" smtClean="0"/>
              <a:t>an </a:t>
            </a:r>
            <a:r>
              <a:rPr lang="en-US"/>
              <a:t>unchecked</a:t>
            </a:r>
          </a:p>
          <a:p>
            <a:r>
              <a:rPr lang="en-US"/>
              <a:t>exception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7812088" y="1363663"/>
            <a:ext cx="792162" cy="5048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 type="none" w="med" len="med"/>
            <a:tailEnd type="triangle" w="lg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Or: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81200"/>
            <a:ext cx="7772400" cy="244792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int x =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int y;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y = 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/x;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System.out.println</a:t>
            </a:r>
            <a:r>
              <a:rPr lang="th-TH" sz="2000" smtClean="0">
                <a:effectLst/>
                <a:latin typeface="Courier New" pitchFamily="49" charset="0"/>
              </a:rPr>
              <a:t>("y </a:t>
            </a:r>
            <a:r>
              <a:rPr lang="th-TH" sz="2000" smtClean="0">
                <a:effectLst/>
                <a:latin typeface="Courier New" pitchFamily="49" charset="0"/>
              </a:rPr>
              <a:t>is </a:t>
            </a:r>
            <a:r>
              <a:rPr lang="en-US" sz="2000" smtClean="0">
                <a:effectLst/>
                <a:latin typeface="Courier New" pitchFamily="49" charset="0"/>
              </a:rPr>
              <a:t>" + 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y);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5364088" y="1628800"/>
            <a:ext cx="3573414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 try-catch block does</a:t>
            </a:r>
          </a:p>
          <a:p>
            <a:r>
              <a:rPr lang="en-US"/>
              <a:t>not need to be </a:t>
            </a:r>
            <a:r>
              <a:rPr lang="en-US" smtClean="0"/>
              <a:t>included </a:t>
            </a:r>
          </a:p>
          <a:p>
            <a:r>
              <a:rPr lang="en-US" smtClean="0"/>
              <a:t>for an unchecked exception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5</a:t>
            </a:r>
            <a:r>
              <a:rPr lang="th-TH" smtClean="0">
                <a:effectLst/>
              </a:rPr>
              <a:t>. Throwing an Exception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981200"/>
            <a:ext cx="7766248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Exceptions are caused (</a:t>
            </a:r>
            <a:r>
              <a:rPr lang="th-TH" i="1" smtClean="0">
                <a:solidFill>
                  <a:schemeClr val="accent1"/>
                </a:solidFill>
                <a:effectLst/>
              </a:rPr>
              <a:t>thrown</a:t>
            </a:r>
            <a:r>
              <a:rPr lang="th-TH" smtClean="0">
                <a:effectLst/>
              </a:rPr>
              <a:t> or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raised</a:t>
            </a:r>
            <a:r>
              <a:rPr lang="th-TH" smtClean="0">
                <a:effectLst/>
              </a:rPr>
              <a:t>) by the JVM.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Also, </a:t>
            </a:r>
            <a:r>
              <a:rPr lang="en-US" smtClean="0">
                <a:effectLst/>
              </a:rPr>
              <a:t>your code </a:t>
            </a:r>
            <a:r>
              <a:rPr lang="th-TH" smtClean="0">
                <a:effectLst/>
              </a:rPr>
              <a:t>can </a:t>
            </a:r>
            <a:r>
              <a:rPr lang="th-TH" smtClean="0">
                <a:effectLst/>
              </a:rPr>
              <a:t>throw an exception by </a:t>
            </a:r>
            <a:r>
              <a:rPr lang="en-US" smtClean="0">
                <a:effectLst/>
              </a:rPr>
              <a:t>calling</a:t>
            </a:r>
            <a:r>
              <a:rPr lang="th-TH" smtClean="0">
                <a:effectLst/>
              </a:rPr>
              <a:t>:</a:t>
            </a: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		</a:t>
            </a:r>
            <a:r>
              <a:rPr lang="th-TH" sz="2000" smtClean="0">
                <a:effectLst/>
                <a:latin typeface="Courier New" pitchFamily="49" charset="0"/>
              </a:rPr>
              <a:t>throw e</a:t>
            </a:r>
            <a:endParaRPr lang="th-TH" sz="24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Example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989138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</a:t>
            </a:r>
            <a:r>
              <a:rPr lang="en-US" sz="2000" smtClean="0">
                <a:effectLst/>
                <a:latin typeface="Courier New" pitchFamily="49" charset="0"/>
              </a:rPr>
              <a:t>private </a:t>
            </a:r>
            <a:r>
              <a:rPr lang="th-TH" sz="2000" smtClean="0">
                <a:effectLst/>
                <a:latin typeface="Courier New" pitchFamily="49" charset="0"/>
              </a:rPr>
              <a:t>double safeSqrt(double x)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try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if (x &lt; </a:t>
            </a:r>
            <a:r>
              <a:rPr lang="en-US" sz="2000" smtClean="0">
                <a:effectLst/>
                <a:latin typeface="Courier New" pitchFamily="49" charset="0"/>
              </a:rPr>
              <a:t>0.0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</a:t>
            </a:r>
            <a:r>
              <a:rPr lang="en-US" sz="2000" smtClean="0">
                <a:effectLst/>
                <a:latin typeface="Courier New" pitchFamily="49" charset="0"/>
              </a:rPr>
              <a:t>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throw new ArithmeticException()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. . .;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catch (ArithmeticException e)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{  x = </a:t>
            </a:r>
            <a:r>
              <a:rPr lang="en-US" sz="2000" smtClean="0">
                <a:effectLst/>
                <a:latin typeface="Courier New" pitchFamily="49" charset="0"/>
              </a:rPr>
              <a:t> 0.0</a:t>
            </a:r>
            <a:r>
              <a:rPr lang="th-TH" sz="2000" smtClean="0">
                <a:effectLst/>
                <a:latin typeface="Courier New" pitchFamily="49" charset="0"/>
              </a:rPr>
              <a:t>;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return sqrt(x);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5.1</a:t>
            </a:r>
            <a:r>
              <a:rPr lang="th-TH" smtClean="0">
                <a:effectLst/>
              </a:rPr>
              <a:t>. Handling Exceptions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772400" cy="239228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Exceptions thrown by a method  </a:t>
            </a:r>
            <a:r>
              <a:rPr lang="en-US" smtClean="0">
                <a:effectLst/>
              </a:rPr>
              <a:t>can be </a:t>
            </a:r>
            <a:r>
              <a:rPr lang="th-TH" smtClean="0">
                <a:effectLst/>
              </a:rPr>
              <a:t>either:</a:t>
            </a:r>
          </a:p>
          <a:p>
            <a:pPr lvl="1"/>
            <a:r>
              <a:rPr lang="th-TH" smtClean="0">
                <a:effectLst/>
              </a:rPr>
              <a:t>caught by the method’s catch </a:t>
            </a:r>
            <a:r>
              <a:rPr lang="en-US" smtClean="0">
                <a:effectLst/>
              </a:rPr>
              <a:t>block</a:t>
            </a:r>
            <a:r>
              <a:rPr lang="th-TH" smtClean="0">
                <a:effectLst/>
              </a:rPr>
              <a:t>(s</a:t>
            </a:r>
            <a:r>
              <a:rPr lang="en-US" smtClean="0">
                <a:effectLst/>
              </a:rPr>
              <a:t>)</a:t>
            </a:r>
            <a:endParaRPr lang="th-TH" smtClean="0">
              <a:effectLst/>
            </a:endParaRPr>
          </a:p>
          <a:p>
            <a:pPr lvl="2">
              <a:buFont typeface="Arial" charset="0"/>
              <a:buChar char="•"/>
            </a:pPr>
            <a:r>
              <a:rPr lang="th-TH" smtClean="0">
                <a:effectLst/>
              </a:rPr>
              <a:t>we’ve seen examples already</a:t>
            </a:r>
            <a:br>
              <a:rPr lang="th-TH" smtClean="0">
                <a:effectLst/>
              </a:rPr>
            </a:br>
            <a:r>
              <a:rPr lang="th-TH" smtClean="0">
                <a:effectLst/>
              </a:rPr>
              <a:t> </a:t>
            </a:r>
          </a:p>
          <a:p>
            <a:pPr lvl="1"/>
            <a:r>
              <a:rPr lang="th-TH" smtClean="0">
                <a:effectLst/>
              </a:rPr>
              <a:t>or be listed in </a:t>
            </a:r>
            <a:r>
              <a:rPr lang="en-US" smtClean="0">
                <a:effectLst/>
              </a:rPr>
              <a:t>the method's </a:t>
            </a:r>
            <a:r>
              <a:rPr lang="th-TH" sz="2000" smtClean="0">
                <a:effectLst/>
                <a:latin typeface="Courier New" pitchFamily="49" charset="0"/>
              </a:rPr>
              <a:t>throw</a:t>
            </a:r>
            <a:r>
              <a:rPr lang="th-TH" sz="2000" b="1" smtClean="0">
                <a:effectLst/>
                <a:latin typeface="Courier New" pitchFamily="49" charset="0"/>
              </a:rPr>
              <a:t>s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declaration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36096" y="4509120"/>
            <a:ext cx="2917786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not the same as 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throw</a:t>
            </a:r>
            <a:endParaRPr lang="en-US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6084168" y="3861048"/>
            <a:ext cx="14401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Throws Declaration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Format: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int </a:t>
            </a:r>
            <a:r>
              <a:rPr lang="en-US" sz="2000" smtClean="0">
                <a:effectLst/>
                <a:latin typeface="Courier New" pitchFamily="49" charset="0"/>
              </a:rPr>
              <a:t>foo</a:t>
            </a:r>
            <a:r>
              <a:rPr lang="th-TH" sz="2000" smtClean="0">
                <a:effectLst/>
                <a:latin typeface="Courier New" pitchFamily="49" charset="0"/>
              </a:rPr>
              <a:t>(int </a:t>
            </a:r>
            <a:r>
              <a:rPr lang="en-US" sz="2000" smtClean="0">
                <a:effectLst/>
                <a:latin typeface="Courier New" pitchFamily="49" charset="0"/>
              </a:rPr>
              <a:t>i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throws a, b, c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// 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if </a:t>
            </a:r>
            <a:r>
              <a:rPr lang="th-TH" sz="2000" smtClean="0">
                <a:effectLst/>
                <a:latin typeface="Courier New" pitchFamily="49" charset="0"/>
              </a:rPr>
              <a:t>exceptions </a:t>
            </a:r>
            <a:r>
              <a:rPr lang="th-TH" sz="2000" smtClean="0">
                <a:effectLst/>
                <a:latin typeface="Courier New" pitchFamily="49" charset="0"/>
              </a:rPr>
              <a:t>a, b, </a:t>
            </a:r>
            <a:r>
              <a:rPr lang="th-TH" sz="2000" smtClean="0">
                <a:effectLst/>
                <a:latin typeface="Courier New" pitchFamily="49" charset="0"/>
              </a:rPr>
              <a:t>c</a:t>
            </a:r>
            <a:r>
              <a:rPr lang="en-US" sz="2000" smtClean="0">
                <a:effectLst/>
                <a:latin typeface="Courier New" pitchFamily="49" charset="0"/>
              </a:rPr>
              <a:t> occur in the </a:t>
            </a:r>
          </a:p>
          <a:p>
            <a:pPr lvl="1">
              <a:buFontTx/>
              <a:buNone/>
            </a:pPr>
            <a:r>
              <a:rPr lang="en-US" sz="2000">
                <a:latin typeface="Courier New" pitchFamily="49" charset="0"/>
              </a:rPr>
              <a:t> </a:t>
            </a:r>
            <a:r>
              <a:rPr lang="en-US" sz="2000" smtClean="0">
                <a:latin typeface="Courier New" pitchFamily="49" charset="0"/>
              </a:rPr>
              <a:t>  // body, then they are passed to the</a:t>
            </a:r>
          </a:p>
          <a:p>
            <a:pPr lvl="1">
              <a:buFontTx/>
              <a:buNone/>
            </a:pPr>
            <a:r>
              <a:rPr lang="en-US" sz="200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  // caller of foo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endParaRPr lang="th-TH" sz="2000" smtClean="0">
              <a:effectLst/>
              <a:latin typeface="Courier New" pitchFamily="49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996113" y="6310313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Example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double safeSqrt(double x)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throws</a:t>
            </a:r>
            <a:b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				ArithmeticException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if (x &lt; </a:t>
            </a:r>
            <a:r>
              <a:rPr lang="en-US" sz="2000" smtClean="0">
                <a:effectLst/>
                <a:latin typeface="Courier New" pitchFamily="49" charset="0"/>
              </a:rPr>
              <a:t>0.0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</a:t>
            </a:r>
            <a:r>
              <a:rPr lang="en-US" sz="2000" smtClean="0">
                <a:effectLst/>
                <a:latin typeface="Courier New" pitchFamily="49" charset="0"/>
              </a:rPr>
              <a:t>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throw new ArithmeticException()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. . .;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return sqrt(x);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940152" y="3933056"/>
            <a:ext cx="2558714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no try-catch block</a:t>
            </a:r>
          </a:p>
          <a:p>
            <a:r>
              <a:rPr lang="en-US" smtClean="0"/>
              <a:t>is needed since the</a:t>
            </a:r>
          </a:p>
          <a:p>
            <a:r>
              <a:rPr lang="en-US" smtClean="0">
                <a:effectLst/>
              </a:rPr>
              <a:t>exception is passed</a:t>
            </a:r>
          </a:p>
          <a:p>
            <a:r>
              <a:rPr lang="en-US" smtClean="0"/>
              <a:t>to the caller of</a:t>
            </a:r>
          </a:p>
          <a:p>
            <a:r>
              <a:rPr lang="en-US" smtClean="0">
                <a:effectLst/>
              </a:rPr>
              <a:t>safeSqrt()</a:t>
            </a:r>
            <a:endParaRPr lang="en-US" smtClean="0"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808" y="1621383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None/>
              <a:defRPr/>
            </a:pPr>
            <a:r>
              <a:rPr lang="en-US" sz="2000" smtClean="0">
                <a:effectLst/>
                <a:latin typeface="Courier New" pitchFamily="49" charset="0"/>
              </a:rPr>
              <a:t>	void foo(double x)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double result;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000" smtClean="0">
                <a:effectLst/>
                <a:latin typeface="Courier New" pitchFamily="49" charset="0"/>
              </a:rPr>
              <a:t>   try {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000" smtClean="0">
                <a:effectLst/>
                <a:latin typeface="Courier New" pitchFamily="49" charset="0"/>
              </a:rPr>
              <a:t>      result =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safeSqrt</a:t>
            </a:r>
            <a:r>
              <a:rPr lang="en-US" sz="2000" smtClean="0">
                <a:effectLst/>
                <a:latin typeface="Courier New" pitchFamily="49" charset="0"/>
              </a:rPr>
              <a:t>(x);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000" smtClean="0">
                <a:effectLst/>
                <a:latin typeface="Courier New" pitchFamily="49" charset="0"/>
              </a:rPr>
              <a:t>   }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000" smtClean="0">
                <a:effectLst/>
                <a:latin typeface="Courier New" pitchFamily="49" charset="0"/>
              </a:rPr>
              <a:t>   catch(</a:t>
            </a:r>
            <a:r>
              <a:rPr lang="th-TH" sz="2000" smtClean="0">
                <a:effectLst/>
                <a:latin typeface="Courier New" pitchFamily="49" charset="0"/>
              </a:rPr>
              <a:t>ArithmeticException</a:t>
            </a:r>
            <a:r>
              <a:rPr lang="en-US" sz="2000" smtClean="0">
                <a:effectLst/>
                <a:latin typeface="Courier New" pitchFamily="49" charset="0"/>
              </a:rPr>
              <a:t> e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endParaRPr lang="en-US" sz="2000" smtClean="0">
              <a:effectLst/>
              <a:latin typeface="Courier New" pitchFamily="49" charset="0"/>
            </a:endParaRPr>
          </a:p>
          <a:p>
            <a:pPr>
              <a:buFont typeface="Arial" pitchFamily="34" charset="0"/>
              <a:buNone/>
              <a:defRPr/>
            </a:pPr>
            <a:r>
              <a:rPr lang="en-US" sz="2000" smtClean="0">
                <a:effectLst/>
                <a:latin typeface="Courier New" pitchFamily="49" charset="0"/>
              </a:rPr>
              <a:t>   { System.out.println(e);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000" smtClean="0">
                <a:effectLst/>
                <a:latin typeface="Courier New" pitchFamily="49" charset="0"/>
              </a:rPr>
              <a:t>     result = -1;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 }</a:t>
            </a:r>
            <a:br>
              <a:rPr lang="en-US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System.out.println</a:t>
            </a:r>
            <a:r>
              <a:rPr lang="en-US" sz="2000" smtClean="0">
                <a:effectLst/>
                <a:latin typeface="Courier New" pitchFamily="49" charset="0"/>
              </a:rPr>
              <a:t>("result</a:t>
            </a:r>
            <a:r>
              <a:rPr lang="en-US" sz="2000" smtClean="0">
                <a:effectLst/>
                <a:latin typeface="Courier New" pitchFamily="49" charset="0"/>
              </a:rPr>
              <a:t>: </a:t>
            </a:r>
            <a:r>
              <a:rPr lang="en-US" sz="2000" smtClean="0">
                <a:effectLst/>
                <a:latin typeface="Courier New" pitchFamily="49" charset="0"/>
              </a:rPr>
              <a:t>" </a:t>
            </a:r>
            <a:r>
              <a:rPr lang="en-US" sz="2000" smtClean="0">
                <a:effectLst/>
                <a:latin typeface="Courier New" pitchFamily="49" charset="0"/>
              </a:rPr>
              <a:t>+ result</a:t>
            </a:r>
            <a:r>
              <a:rPr lang="th-TH" sz="2000" smtClean="0">
                <a:effectLst/>
                <a:latin typeface="Courier New" pitchFamily="49" charset="0"/>
              </a:rPr>
              <a:t>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</a:p>
          <a:p>
            <a:pPr>
              <a:defRPr/>
            </a:pPr>
            <a:endParaRPr lang="en-US"/>
          </a:p>
        </p:txBody>
      </p:sp>
      <p:sp>
        <p:nvSpPr>
          <p:cNvPr id="32771" name="TextBox 3"/>
          <p:cNvSpPr txBox="1">
            <a:spLocks noChangeArrowheads="1"/>
          </p:cNvSpPr>
          <p:nvPr/>
        </p:nvSpPr>
        <p:spPr bwMode="auto">
          <a:xfrm>
            <a:off x="4858321" y="692696"/>
            <a:ext cx="954107" cy="46166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foo(x)</a:t>
            </a:r>
            <a:endParaRPr lang="en-US"/>
          </a:p>
        </p:txBody>
      </p:sp>
      <p:sp>
        <p:nvSpPr>
          <p:cNvPr id="32772" name="TextBox 4"/>
          <p:cNvSpPr txBox="1">
            <a:spLocks noChangeArrowheads="1"/>
          </p:cNvSpPr>
          <p:nvPr/>
        </p:nvSpPr>
        <p:spPr bwMode="auto">
          <a:xfrm>
            <a:off x="5852318" y="2852936"/>
            <a:ext cx="1552028" cy="46166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safeSqrt(x)</a:t>
            </a:r>
            <a:endParaRPr lang="en-US"/>
          </a:p>
        </p:txBody>
      </p:sp>
      <p:cxnSp>
        <p:nvCxnSpPr>
          <p:cNvPr id="32773" name="Straight Arrow Connector 6"/>
          <p:cNvCxnSpPr>
            <a:cxnSpLocks noChangeShapeType="1"/>
          </p:cNvCxnSpPr>
          <p:nvPr/>
        </p:nvCxnSpPr>
        <p:spPr bwMode="auto">
          <a:xfrm>
            <a:off x="5286946" y="1192758"/>
            <a:ext cx="1013246" cy="166017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4" name="TextBox 7"/>
          <p:cNvSpPr txBox="1">
            <a:spLocks noChangeArrowheads="1"/>
          </p:cNvSpPr>
          <p:nvPr/>
        </p:nvSpPr>
        <p:spPr bwMode="auto">
          <a:xfrm>
            <a:off x="5019497" y="1791866"/>
            <a:ext cx="7477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calls</a:t>
            </a:r>
          </a:p>
        </p:txBody>
      </p:sp>
      <p:sp>
        <p:nvSpPr>
          <p:cNvPr id="32776" name="TextBox 9"/>
          <p:cNvSpPr txBox="1">
            <a:spLocks noChangeArrowheads="1"/>
          </p:cNvSpPr>
          <p:nvPr/>
        </p:nvSpPr>
        <p:spPr bwMode="auto">
          <a:xfrm>
            <a:off x="6444208" y="1969108"/>
            <a:ext cx="23455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throws exception</a:t>
            </a:r>
            <a:endParaRPr lang="en-US"/>
          </a:p>
          <a:p>
            <a:r>
              <a:rPr lang="en-US" smtClean="0"/>
              <a:t>or returns a result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  <p:cxnSp>
        <p:nvCxnSpPr>
          <p:cNvPr id="6" name="Straight Arrow Connector 5"/>
          <p:cNvCxnSpPr>
            <a:stCxn id="32772" idx="0"/>
          </p:cNvCxnSpPr>
          <p:nvPr/>
        </p:nvCxnSpPr>
        <p:spPr>
          <a:xfrm flipH="1" flipV="1">
            <a:off x="5644134" y="1192759"/>
            <a:ext cx="984198" cy="16601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5852318" y="323363"/>
            <a:ext cx="26100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try-catch here to</a:t>
            </a:r>
          </a:p>
          <a:p>
            <a:r>
              <a:rPr lang="en-US" smtClean="0"/>
              <a:t>deal with safeSqrt()</a:t>
            </a:r>
          </a:p>
          <a:p>
            <a:r>
              <a:rPr lang="en-US" smtClean="0"/>
              <a:t>exception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6</a:t>
            </a:r>
            <a:r>
              <a:rPr lang="th-TH" smtClean="0">
                <a:effectLst/>
              </a:rPr>
              <a:t>. Not Handling an Exception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916832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If a method raises an exception and it does </a:t>
            </a:r>
            <a:r>
              <a:rPr lang="th-TH" i="1" smtClean="0">
                <a:solidFill>
                  <a:schemeClr val="tx2"/>
                </a:solidFill>
                <a:effectLst/>
              </a:rPr>
              <a:t>not</a:t>
            </a:r>
            <a:r>
              <a:rPr lang="th-TH" smtClean="0">
                <a:effectLst/>
              </a:rPr>
              <a:t> have a </a:t>
            </a:r>
            <a:r>
              <a:rPr lang="th-TH" sz="2400" smtClean="0">
                <a:effectLst/>
                <a:latin typeface="Courier New" pitchFamily="49" charset="0"/>
              </a:rPr>
              <a:t>catch</a:t>
            </a:r>
            <a:r>
              <a:rPr lang="th-TH" smtClean="0">
                <a:effectLst/>
              </a:rPr>
              <a:t> block or </a:t>
            </a:r>
            <a:r>
              <a:rPr lang="th-TH" sz="2400" smtClean="0">
                <a:effectLst/>
                <a:latin typeface="Courier New" pitchFamily="49" charset="0"/>
              </a:rPr>
              <a:t>throws</a:t>
            </a:r>
            <a:r>
              <a:rPr lang="th-TH" smtClean="0">
                <a:effectLst/>
              </a:rPr>
              <a:t> declaration then…</a:t>
            </a:r>
          </a:p>
          <a:p>
            <a:pPr lvl="1"/>
            <a:r>
              <a:rPr lang="th-TH" smtClean="0">
                <a:effectLst/>
              </a:rPr>
              <a:t>if the exception is a </a:t>
            </a:r>
            <a:r>
              <a:rPr lang="th-TH" i="1" smtClean="0">
                <a:effectLst/>
              </a:rPr>
              <a:t>runtime exception</a:t>
            </a:r>
            <a:r>
              <a:rPr lang="en-US" i="1" smtClean="0">
                <a:solidFill>
                  <a:schemeClr val="accent1"/>
                </a:solidFill>
                <a:effectLst/>
              </a:rPr>
              <a:t> </a:t>
            </a:r>
            <a:r>
              <a:rPr lang="en-US" smtClean="0">
                <a:effectLst/>
              </a:rPr>
              <a:t>(</a:t>
            </a:r>
            <a:r>
              <a:rPr lang="en-US" i="1" smtClean="0">
                <a:solidFill>
                  <a:schemeClr val="accent1"/>
                </a:solidFill>
                <a:effectLst/>
              </a:rPr>
              <a:t>an unchecked exception</a:t>
            </a:r>
            <a:r>
              <a:rPr lang="en-US" smtClean="0">
                <a:effectLst/>
              </a:rPr>
              <a:t>)</a:t>
            </a:r>
            <a:r>
              <a:rPr lang="th-TH" smtClean="0">
                <a:effectLst/>
              </a:rPr>
              <a:t>, then the program will </a:t>
            </a:r>
            <a:r>
              <a:rPr lang="th-TH" smtClean="0">
                <a:effectLst/>
              </a:rPr>
              <a:t>terminate at runtime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if the exception is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a checked exception</a:t>
            </a:r>
            <a:r>
              <a:rPr lang="th-TH" smtClean="0">
                <a:effectLst/>
              </a:rPr>
              <a:t>, then the compiler will reject your code at compile time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Error </a:t>
            </a:r>
            <a:r>
              <a:rPr lang="th-TH" smtClean="0">
                <a:effectLst/>
              </a:rPr>
              <a:t>Checking </a:t>
            </a:r>
            <a:r>
              <a:rPr lang="th-TH" smtClean="0">
                <a:effectLst/>
              </a:rPr>
              <a:t>in C!</a:t>
            </a:r>
            <a:endParaRPr lang="th-TH" smtClean="0">
              <a:effectLst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85813" y="1500188"/>
            <a:ext cx="7772400" cy="5169172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	: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if (y &gt;= SIZE)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printf</a:t>
            </a:r>
            <a:r>
              <a:rPr lang="th-TH" sz="2000" smtClean="0">
                <a:effectLst/>
                <a:latin typeface="Courier New" pitchFamily="49" charset="0"/>
              </a:rPr>
              <a:t>("Array </a:t>
            </a:r>
            <a:r>
              <a:rPr lang="th-TH" sz="2000" smtClean="0">
                <a:effectLst/>
                <a:latin typeface="Courier New" pitchFamily="49" charset="0"/>
              </a:rPr>
              <a:t>index %d too </a:t>
            </a:r>
            <a:r>
              <a:rPr lang="th-TH" sz="2000" smtClean="0">
                <a:effectLst/>
                <a:latin typeface="Courier New" pitchFamily="49" charset="0"/>
              </a:rPr>
              <a:t>big\n", </a:t>
            </a:r>
            <a:r>
              <a:rPr lang="th-TH" sz="2000" smtClean="0">
                <a:effectLst/>
                <a:latin typeface="Courier New" pitchFamily="49" charset="0"/>
              </a:rPr>
              <a:t>y);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else if (a[y] ==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printf</a:t>
            </a:r>
            <a:r>
              <a:rPr lang="th-TH" sz="2000" smtClean="0">
                <a:effectLst/>
                <a:latin typeface="Courier New" pitchFamily="49" charset="0"/>
              </a:rPr>
              <a:t>("First </a:t>
            </a:r>
            <a:r>
              <a:rPr lang="th-TH" sz="2000" smtClean="0">
                <a:effectLst/>
                <a:latin typeface="Courier New" pitchFamily="49" charset="0"/>
              </a:rPr>
              <a:t>denominator is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\n");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if (y+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&gt;= SIZE)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printf</a:t>
            </a:r>
            <a:r>
              <a:rPr lang="th-TH" sz="2000" smtClean="0">
                <a:effectLst/>
                <a:latin typeface="Courier New" pitchFamily="49" charset="0"/>
              </a:rPr>
              <a:t>("Array </a:t>
            </a:r>
            <a:r>
              <a:rPr lang="th-TH" sz="2000" smtClean="0">
                <a:effectLst/>
                <a:latin typeface="Courier New" pitchFamily="49" charset="0"/>
              </a:rPr>
              <a:t>index %d too </a:t>
            </a:r>
            <a:r>
              <a:rPr lang="th-TH" sz="2000" smtClean="0">
                <a:effectLst/>
                <a:latin typeface="Courier New" pitchFamily="49" charset="0"/>
              </a:rPr>
              <a:t>big\n",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y+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else if (a[y+</a:t>
            </a:r>
            <a:r>
              <a:rPr lang="en-US" sz="2000" smtClean="0">
                <a:effectLst/>
                <a:latin typeface="Courier New" pitchFamily="49" charset="0"/>
              </a:rPr>
              <a:t>1]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==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printf</a:t>
            </a:r>
            <a:r>
              <a:rPr lang="th-TH" sz="2000" smtClean="0">
                <a:effectLst/>
                <a:latin typeface="Courier New" pitchFamily="49" charset="0"/>
              </a:rPr>
              <a:t>("Second </a:t>
            </a:r>
            <a:r>
              <a:rPr lang="th-TH" sz="2000" smtClean="0">
                <a:effectLst/>
                <a:latin typeface="Courier New" pitchFamily="49" charset="0"/>
              </a:rPr>
              <a:t>denominator is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\n");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if (y+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 &gt;= SIZE)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printf</a:t>
            </a:r>
            <a:r>
              <a:rPr lang="th-TH" sz="2000" smtClean="0">
                <a:effectLst/>
                <a:latin typeface="Courier New" pitchFamily="49" charset="0"/>
              </a:rPr>
              <a:t>("Array </a:t>
            </a:r>
            <a:r>
              <a:rPr lang="th-TH" sz="2000" smtClean="0">
                <a:effectLst/>
                <a:latin typeface="Courier New" pitchFamily="49" charset="0"/>
              </a:rPr>
              <a:t>index %d too </a:t>
            </a:r>
            <a:r>
              <a:rPr lang="th-TH" sz="2000" smtClean="0">
                <a:effectLst/>
                <a:latin typeface="Courier New" pitchFamily="49" charset="0"/>
              </a:rPr>
              <a:t>big\n",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y+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else if (a[y+</a:t>
            </a:r>
            <a:r>
              <a:rPr lang="en-US" sz="2000" smtClean="0">
                <a:effectLst/>
                <a:latin typeface="Courier New" pitchFamily="49" charset="0"/>
              </a:rPr>
              <a:t>2]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==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printf</a:t>
            </a:r>
            <a:r>
              <a:rPr lang="th-TH" sz="2000" smtClean="0">
                <a:effectLst/>
                <a:latin typeface="Courier New" pitchFamily="49" charset="0"/>
              </a:rPr>
              <a:t>("Third </a:t>
            </a:r>
            <a:r>
              <a:rPr lang="th-TH" sz="2000" smtClean="0">
                <a:effectLst/>
                <a:latin typeface="Courier New" pitchFamily="49" charset="0"/>
              </a:rPr>
              <a:t>denominator is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\n");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7. Defining New Exceptions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2060848"/>
            <a:ext cx="75438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You can subclass </a:t>
            </a:r>
            <a:r>
              <a:rPr lang="en-US" sz="2000" smtClean="0">
                <a:effectLst/>
                <a:latin typeface="Courier New" pitchFamily="49" charset="0"/>
              </a:rPr>
              <a:t>RuntimeException</a:t>
            </a:r>
            <a:r>
              <a:rPr lang="en-US" sz="2000" smtClean="0">
                <a:effectLst/>
              </a:rPr>
              <a:t> </a:t>
            </a:r>
            <a:r>
              <a:rPr lang="en-US" smtClean="0">
                <a:effectLst/>
              </a:rPr>
              <a:t>to create new kinds of unchecked exceptions.</a:t>
            </a:r>
          </a:p>
          <a:p>
            <a:pPr>
              <a:buFont typeface="Arial" charset="0"/>
              <a:buChar char="•"/>
            </a:pPr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Or subclass </a:t>
            </a:r>
            <a:r>
              <a:rPr lang="en-US" sz="2000" smtClean="0">
                <a:effectLst/>
                <a:latin typeface="Courier New" pitchFamily="49" charset="0"/>
              </a:rPr>
              <a:t>Exception</a:t>
            </a:r>
            <a:r>
              <a:rPr lang="en-US" sz="2000" smtClean="0">
                <a:effectLst/>
              </a:rPr>
              <a:t> </a:t>
            </a:r>
            <a:r>
              <a:rPr lang="en-US" smtClean="0">
                <a:effectLst/>
              </a:rPr>
              <a:t>for new kinds of checked exceptions.</a:t>
            </a:r>
          </a:p>
          <a:p>
            <a:pPr marL="0" indent="0">
              <a:buNone/>
            </a:pPr>
            <a:endParaRPr lang="en-US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78750" cy="1104900"/>
          </a:xfrm>
        </p:spPr>
        <p:txBody>
          <a:bodyPr/>
          <a:lstStyle/>
          <a:p>
            <a:r>
              <a:rPr lang="en-US" smtClean="0">
                <a:effectLst/>
              </a:rPr>
              <a:t>7.1</a:t>
            </a:r>
            <a:r>
              <a:rPr lang="th-TH" smtClean="0">
                <a:effectLst/>
              </a:rPr>
              <a:t>  DivisionByZero Example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628800"/>
            <a:ext cx="8143056" cy="18002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 new </a:t>
            </a:r>
            <a:r>
              <a:rPr lang="th-TH" smtClean="0">
                <a:effectLst/>
              </a:rPr>
              <a:t>exception</a:t>
            </a:r>
            <a:r>
              <a:rPr lang="en-US" smtClean="0">
                <a:effectLst/>
              </a:rPr>
              <a:t>, </a:t>
            </a:r>
            <a:r>
              <a:rPr lang="th-TH" sz="2000" smtClean="0">
                <a:effectLst/>
                <a:latin typeface="Courier New" pitchFamily="49" charset="0"/>
              </a:rPr>
              <a:t>DivideByZeroException</a:t>
            </a:r>
            <a:r>
              <a:rPr lang="en-US" sz="2000" smtClean="0">
                <a:effectLst/>
                <a:latin typeface="Courier New" pitchFamily="49" charset="0"/>
              </a:rPr>
              <a:t>,</a:t>
            </a:r>
            <a:r>
              <a:rPr lang="en-US" smtClean="0"/>
              <a:t> </a:t>
            </a:r>
            <a:r>
              <a:rPr lang="th-TH" smtClean="0">
                <a:effectLst/>
              </a:rPr>
              <a:t>to </a:t>
            </a:r>
            <a:r>
              <a:rPr lang="th-TH" smtClean="0">
                <a:effectLst/>
              </a:rPr>
              <a:t>handle </a:t>
            </a:r>
            <a:r>
              <a:rPr lang="th-TH" smtClean="0">
                <a:effectLst/>
              </a:rPr>
              <a:t>division-by-zero</a:t>
            </a: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example program </a:t>
            </a:r>
            <a:r>
              <a:rPr lang="en-US" smtClean="0">
                <a:effectLst/>
              </a:rPr>
              <a:t>reads in two floats</a:t>
            </a:r>
            <a:r>
              <a:rPr lang="th-TH" smtClean="0">
                <a:effectLst/>
              </a:rPr>
              <a:t> </a:t>
            </a:r>
            <a:r>
              <a:rPr lang="th-TH" smtClean="0">
                <a:effectLst/>
              </a:rPr>
              <a:t>and </a:t>
            </a:r>
            <a:r>
              <a:rPr lang="en-US" smtClean="0">
                <a:effectLst/>
              </a:rPr>
              <a:t>tries to </a:t>
            </a:r>
            <a:r>
              <a:rPr lang="th-TH" smtClean="0">
                <a:effectLst/>
              </a:rPr>
              <a:t>divide them</a:t>
            </a:r>
            <a:r>
              <a:rPr lang="en-US" smtClean="0">
                <a:effectLst/>
              </a:rPr>
              <a:t>.</a:t>
            </a:r>
            <a:r>
              <a:rPr lang="th-TH" smtClean="0">
                <a:effectLst/>
              </a:rPr>
              <a:t> 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212976"/>
            <a:ext cx="5496734" cy="3559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47700"/>
            <a:ext cx="7778750" cy="1104900"/>
          </a:xfrm>
        </p:spPr>
        <p:txBody>
          <a:bodyPr/>
          <a:lstStyle/>
          <a:p>
            <a:r>
              <a:rPr lang="th-TH" sz="4000" smtClean="0">
                <a:effectLst/>
              </a:rPr>
              <a:t>DivideByZeroException</a:t>
            </a:r>
            <a:r>
              <a:rPr lang="en-US" sz="4000" smtClean="0">
                <a:effectLst/>
              </a:rPr>
              <a:t> Class</a:t>
            </a:r>
            <a:endParaRPr lang="en-US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209800"/>
            <a:ext cx="80010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class DivideByZeroException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      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extends ArithmeticException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public DivideByZeroException()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{ 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latin typeface="Courier New" pitchFamily="49" charset="0"/>
                <a:cs typeface="Cordia New" pitchFamily="34" charset="-34"/>
              </a:rPr>
              <a:t>   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super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(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"Attempted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to divide by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zero"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);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latin typeface="Courier New" pitchFamily="49" charset="0"/>
                <a:cs typeface="Cordia New" pitchFamily="34" charset="-34"/>
              </a:rPr>
              <a:t>   }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}</a:t>
            </a:r>
            <a:endParaRPr lang="en-US" sz="20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260648"/>
            <a:ext cx="7778750" cy="1104900"/>
          </a:xfrm>
        </p:spPr>
        <p:txBody>
          <a:bodyPr/>
          <a:lstStyle/>
          <a:p>
            <a:r>
              <a:rPr lang="th-TH" sz="4000" smtClean="0">
                <a:effectLst/>
              </a:rPr>
              <a:t>DivideByZeroTest.java</a:t>
            </a:r>
            <a:endParaRPr lang="en-US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28800"/>
            <a:ext cx="7772400" cy="4680520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latin typeface="Courier New" pitchFamily="49" charset="0"/>
                <a:cs typeface="Cordia New" pitchFamily="34" charset="-34"/>
              </a:rPr>
              <a:t>public 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class DivideByZeroTest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{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 public static void main(String args[])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   Scanner s = new Scanner( System.in );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   System.out.print("Enter first float: ");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   float x = s.nextFloat();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   System.out.print("Enter second float: ");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   float y = s.nextFloat();</a:t>
            </a:r>
          </a:p>
          <a:p>
            <a:pPr>
              <a:buFont typeface="Monotype Sorts" pitchFamily="2" charset="2"/>
              <a:buNone/>
            </a:pPr>
            <a:r>
              <a:rPr lang="en-US" sz="2000"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s.close</a:t>
            </a:r>
            <a:r>
              <a:rPr lang="en-US" sz="2000" smtClean="0">
                <a:latin typeface="Courier New" pitchFamily="49" charset="0"/>
                <a:cs typeface="Cordia New" pitchFamily="34" charset="-34"/>
              </a:rPr>
              <a:t>();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	      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>
          <a:xfrm>
            <a:off x="467544" y="1700808"/>
            <a:ext cx="8305800" cy="3600400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1800" smtClean="0">
                <a:effectLst/>
                <a:latin typeface="Courier New" pitchFamily="49" charset="0"/>
                <a:cs typeface="Cordia New" pitchFamily="34" charset="-34"/>
              </a:rPr>
              <a:t>	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1800" smtClean="0">
                <a:latin typeface="Courier New" pitchFamily="49" charset="0"/>
                <a:cs typeface="Cordia New" pitchFamily="34" charset="-34"/>
              </a:rPr>
              <a:t>float 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result;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try {         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  result = quotient(x, y);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}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catch (</a:t>
            </a:r>
            <a:r>
              <a:rPr lang="en-US" sz="1800" b="1">
                <a:latin typeface="Courier New" pitchFamily="49" charset="0"/>
                <a:cs typeface="Cordia New" pitchFamily="34" charset="-34"/>
              </a:rPr>
              <a:t>DivideByZeroException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 e) {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  System.out.println("Attempted to Divide by Zero\n");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  result = Float.NaN;    // "Not a Number" constant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}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System.out.println("Division gives: " + 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result</a:t>
            </a:r>
            <a:r>
              <a:rPr lang="en-US" sz="1800" smtClean="0">
                <a:latin typeface="Courier New" pitchFamily="49" charset="0"/>
                <a:cs typeface="Cordia New" pitchFamily="34" charset="-34"/>
              </a:rPr>
              <a:t>);</a:t>
            </a:r>
            <a:endParaRPr lang="en-US" sz="1800"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}  // end of main()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147248" cy="3672408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private static float quotient(float x, float y)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              </a:t>
            </a:r>
            <a:r>
              <a:rPr lang="en-US" sz="1800" b="1">
                <a:latin typeface="Courier New" pitchFamily="49" charset="0"/>
                <a:cs typeface="Cordia New" pitchFamily="34" charset="-34"/>
              </a:rPr>
              <a:t>throws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 DivideByZeroException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if (y == 0)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1800" b="1">
                <a:latin typeface="Courier New" pitchFamily="49" charset="0"/>
                <a:cs typeface="Cordia New" pitchFamily="34" charset="-34"/>
              </a:rPr>
              <a:t>throw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 new DivideByZeroException();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return x/y;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}  // end of quotient()</a:t>
            </a:r>
          </a:p>
          <a:p>
            <a:pPr>
              <a:buFont typeface="Monotype Sorts" pitchFamily="2" charset="2"/>
              <a:buNone/>
            </a:pPr>
            <a:endParaRPr lang="en-US" sz="1800"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endParaRPr lang="en-US" sz="1800">
              <a:latin typeface="Courier New" pitchFamily="49" charset="0"/>
              <a:cs typeface="Cordia New" pitchFamily="34" charset="-34"/>
            </a:endParaRP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}  // end of DivideByZeroTest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8. </a:t>
            </a:r>
            <a:r>
              <a:rPr lang="th-TH" smtClean="0">
                <a:effectLst/>
              </a:rPr>
              <a:t>Stack Trace</a:t>
            </a:r>
            <a:r>
              <a:rPr lang="en-US" smtClean="0">
                <a:effectLst/>
              </a:rPr>
              <a:t>s</a:t>
            </a:r>
            <a:endParaRPr lang="th-TH" smtClean="0">
              <a:effectLst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981200"/>
            <a:ext cx="80010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If no handler is called, then the system prints a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stack trace</a:t>
            </a:r>
            <a:r>
              <a:rPr lang="th-TH" smtClean="0">
                <a:effectLst/>
              </a:rPr>
              <a:t> as the program terminates</a:t>
            </a:r>
          </a:p>
          <a:p>
            <a:pPr lvl="1"/>
            <a:r>
              <a:rPr lang="th-TH" smtClean="0">
                <a:effectLst/>
              </a:rPr>
              <a:t>it is a list of the called methods that are waiting to return when the exception occurred</a:t>
            </a:r>
          </a:p>
          <a:p>
            <a:pPr lvl="1"/>
            <a:r>
              <a:rPr lang="th-TH" i="1" smtClean="0">
                <a:solidFill>
                  <a:schemeClr val="tx2"/>
                </a:solidFill>
                <a:effectLst/>
              </a:rPr>
              <a:t>very useful </a:t>
            </a:r>
            <a:r>
              <a:rPr lang="th-TH" smtClean="0">
                <a:effectLst/>
              </a:rPr>
              <a:t>for debugging/testing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stack trace can be printed by calling </a:t>
            </a:r>
            <a:r>
              <a:rPr lang="th-TH" sz="2000" smtClean="0">
                <a:effectLst/>
                <a:latin typeface="Courier New" pitchFamily="49" charset="0"/>
              </a:rPr>
              <a:t>printStackTrace()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38200" y="571500"/>
            <a:ext cx="7778750" cy="1104900"/>
          </a:xfrm>
        </p:spPr>
        <p:txBody>
          <a:bodyPr/>
          <a:lstStyle/>
          <a:p>
            <a:r>
              <a:rPr lang="th-TH" sz="4000" smtClean="0">
                <a:effectLst/>
              </a:rPr>
              <a:t>Using</a:t>
            </a:r>
            <a:r>
              <a:rPr lang="en-US" sz="4000" smtClean="0">
                <a:effectLst/>
              </a:rPr>
              <a:t> a Stack Trace</a:t>
            </a:r>
            <a:endParaRPr lang="en-US" smtClean="0">
              <a:effectLst/>
              <a:latin typeface="Courier New" pitchFamily="49" charset="0"/>
              <a:cs typeface="Cordia New" pitchFamily="34" charset="-34"/>
            </a:endParaRPr>
          </a:p>
        </p:txBody>
      </p:sp>
      <p:sp>
        <p:nvSpPr>
          <p:cNvPr id="52227" name="Rectangle 1027"/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82296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class Using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StackTrace 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public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static void main( String args[] )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try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 method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();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}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catch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( Exception e) {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System.err.println(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e.getMessage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()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+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"\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n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");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  </a:t>
            </a:r>
          </a:p>
          <a:p>
            <a:pPr>
              <a:buFont typeface="Monotype Sorts" pitchFamily="2" charset="2"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b="1" smtClean="0">
                <a:solidFill>
                  <a:schemeClr val="tx2"/>
                </a:solidFill>
                <a:latin typeface="Courier New" pitchFamily="49" charset="0"/>
                <a:cs typeface="Cordia New" pitchFamily="34" charset="-34"/>
              </a:rPr>
              <a:t>  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e.printStackTrace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()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;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}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}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// end of main()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82000" cy="4572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private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static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void method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1()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throws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Exception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{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method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</a:t>
            </a:r>
            <a:r>
              <a:rPr lang="en-US" sz="2000" smtClean="0">
                <a:latin typeface="Courier New" pitchFamily="49" charset="0"/>
                <a:cs typeface="Cordia New" pitchFamily="34" charset="-34"/>
              </a:rPr>
              <a:t>();  }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private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static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void method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2()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throws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Exception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{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method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</a:t>
            </a:r>
            <a:r>
              <a:rPr lang="en-US" sz="2000" smtClean="0">
                <a:latin typeface="Courier New" pitchFamily="49" charset="0"/>
                <a:cs typeface="Cordia New" pitchFamily="34" charset="-34"/>
              </a:rPr>
              <a:t>();  }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private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static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void method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3()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throws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Exception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{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rdia New" pitchFamily="34" charset="-34"/>
              </a:rPr>
              <a:t>throw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new Exception( </a:t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			 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"Exception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thrown in method</a:t>
            </a:r>
            <a:r>
              <a:rPr lang="en-US" sz="2000">
                <a:latin typeface="Courier New" pitchFamily="49" charset="0"/>
                <a:cs typeface="Cordia New" pitchFamily="34" charset="-34"/>
              </a:rPr>
              <a:t>3");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}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/>
            </a:r>
            <a:b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</a:b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} 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// end of </a:t>
            </a:r>
            <a:r>
              <a:rPr lang="th-TH" sz="2000" smtClean="0">
                <a:effectLst/>
                <a:latin typeface="Courier New" pitchFamily="49" charset="0"/>
                <a:cs typeface="Cordia New" pitchFamily="34" charset="-34"/>
              </a:rPr>
              <a:t>Using</a:t>
            </a:r>
            <a:r>
              <a:rPr lang="en-US" sz="2000" smtClean="0">
                <a:effectLst/>
                <a:latin typeface="Courier New" pitchFamily="49" charset="0"/>
                <a:cs typeface="Cordia New" pitchFamily="34" charset="-34"/>
              </a:rPr>
              <a:t>StackTrace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037" y="2708920"/>
            <a:ext cx="7057975" cy="3638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27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Usage</a:t>
            </a:r>
          </a:p>
        </p:txBody>
      </p:sp>
      <p:sp>
        <p:nvSpPr>
          <p:cNvPr id="54276" name="Text Box 1028"/>
          <p:cNvSpPr txBox="1">
            <a:spLocks noChangeArrowheads="1"/>
          </p:cNvSpPr>
          <p:nvPr/>
        </p:nvSpPr>
        <p:spPr bwMode="auto">
          <a:xfrm>
            <a:off x="4098925" y="642938"/>
            <a:ext cx="995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main()</a:t>
            </a:r>
          </a:p>
        </p:txBody>
      </p:sp>
      <p:sp>
        <p:nvSpPr>
          <p:cNvPr id="54277" name="Text Box 1029"/>
          <p:cNvSpPr txBox="1">
            <a:spLocks noChangeArrowheads="1"/>
          </p:cNvSpPr>
          <p:nvPr/>
        </p:nvSpPr>
        <p:spPr bwMode="auto">
          <a:xfrm>
            <a:off x="4708525" y="1023938"/>
            <a:ext cx="1452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method</a:t>
            </a:r>
            <a:r>
              <a:rPr lang="en-US"/>
              <a:t>1</a:t>
            </a:r>
            <a:r>
              <a:rPr lang="th-TH"/>
              <a:t>()</a:t>
            </a:r>
          </a:p>
        </p:txBody>
      </p:sp>
      <p:sp>
        <p:nvSpPr>
          <p:cNvPr id="54278" name="Text Box 1030"/>
          <p:cNvSpPr txBox="1">
            <a:spLocks noChangeArrowheads="1"/>
          </p:cNvSpPr>
          <p:nvPr/>
        </p:nvSpPr>
        <p:spPr bwMode="auto">
          <a:xfrm>
            <a:off x="5465763" y="1404938"/>
            <a:ext cx="1452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method</a:t>
            </a:r>
            <a:r>
              <a:rPr lang="en-US"/>
              <a:t>2</a:t>
            </a:r>
            <a:r>
              <a:rPr lang="th-TH"/>
              <a:t>()</a:t>
            </a:r>
          </a:p>
        </p:txBody>
      </p:sp>
      <p:sp>
        <p:nvSpPr>
          <p:cNvPr id="54279" name="Text Box 1031"/>
          <p:cNvSpPr txBox="1">
            <a:spLocks noChangeArrowheads="1"/>
          </p:cNvSpPr>
          <p:nvPr/>
        </p:nvSpPr>
        <p:spPr bwMode="auto">
          <a:xfrm>
            <a:off x="6303963" y="1785938"/>
            <a:ext cx="1452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method</a:t>
            </a:r>
            <a:r>
              <a:rPr lang="en-US"/>
              <a:t>3</a:t>
            </a:r>
            <a:r>
              <a:rPr lang="th-TH"/>
              <a:t>()</a:t>
            </a:r>
          </a:p>
        </p:txBody>
      </p:sp>
      <p:sp>
        <p:nvSpPr>
          <p:cNvPr id="54280" name="Text Box 1032"/>
          <p:cNvSpPr txBox="1">
            <a:spLocks noChangeArrowheads="1"/>
          </p:cNvSpPr>
          <p:nvPr/>
        </p:nvSpPr>
        <p:spPr bwMode="auto">
          <a:xfrm>
            <a:off x="6308725" y="2090738"/>
            <a:ext cx="162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Exception!!</a:t>
            </a:r>
          </a:p>
        </p:txBody>
      </p:sp>
      <p:sp>
        <p:nvSpPr>
          <p:cNvPr id="54281" name="Line 1033"/>
          <p:cNvSpPr>
            <a:spLocks noChangeShapeType="1"/>
          </p:cNvSpPr>
          <p:nvPr/>
        </p:nvSpPr>
        <p:spPr bwMode="auto">
          <a:xfrm>
            <a:off x="4327525" y="1100138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34"/>
          <p:cNvSpPr>
            <a:spLocks noChangeShapeType="1"/>
          </p:cNvSpPr>
          <p:nvPr/>
        </p:nvSpPr>
        <p:spPr bwMode="auto">
          <a:xfrm>
            <a:off x="5089525" y="1481138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035"/>
          <p:cNvSpPr>
            <a:spLocks noChangeShapeType="1"/>
          </p:cNvSpPr>
          <p:nvPr/>
        </p:nvSpPr>
        <p:spPr bwMode="auto">
          <a:xfrm>
            <a:off x="5851525" y="1862138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Text Box 1037"/>
          <p:cNvSpPr txBox="1">
            <a:spLocks noChangeArrowheads="1"/>
          </p:cNvSpPr>
          <p:nvPr/>
        </p:nvSpPr>
        <p:spPr bwMode="auto">
          <a:xfrm>
            <a:off x="539552" y="2090738"/>
            <a:ext cx="2890837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e.getMessage() output</a:t>
            </a:r>
          </a:p>
        </p:txBody>
      </p:sp>
      <p:sp>
        <p:nvSpPr>
          <p:cNvPr id="54285" name="Line 1038"/>
          <p:cNvSpPr>
            <a:spLocks noChangeShapeType="1"/>
          </p:cNvSpPr>
          <p:nvPr/>
        </p:nvSpPr>
        <p:spPr bwMode="auto">
          <a:xfrm>
            <a:off x="1231800" y="2523209"/>
            <a:ext cx="519238" cy="1265831"/>
          </a:xfrm>
          <a:prstGeom prst="line">
            <a:avLst/>
          </a:prstGeom>
          <a:noFill/>
          <a:ln w="349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Text Box 1039"/>
          <p:cNvSpPr txBox="1">
            <a:spLocks noChangeArrowheads="1"/>
          </p:cNvSpPr>
          <p:nvPr/>
        </p:nvSpPr>
        <p:spPr bwMode="auto">
          <a:xfrm>
            <a:off x="251520" y="5779844"/>
            <a:ext cx="2541587" cy="822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e.printStackTrace()</a:t>
            </a:r>
          </a:p>
          <a:p>
            <a:r>
              <a:rPr lang="th-TH"/>
              <a:t>output</a:t>
            </a:r>
          </a:p>
        </p:txBody>
      </p:sp>
      <p:sp>
        <p:nvSpPr>
          <p:cNvPr id="54287" name="Line 1040"/>
          <p:cNvSpPr>
            <a:spLocks noChangeShapeType="1"/>
          </p:cNvSpPr>
          <p:nvPr/>
        </p:nvSpPr>
        <p:spPr bwMode="auto">
          <a:xfrm flipV="1">
            <a:off x="1231800" y="4725144"/>
            <a:ext cx="519237" cy="1054700"/>
          </a:xfrm>
          <a:prstGeom prst="line">
            <a:avLst/>
          </a:prstGeom>
          <a:noFill/>
          <a:ln w="349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A </a:t>
            </a:r>
            <a:r>
              <a:rPr lang="en-US" smtClean="0">
                <a:effectLst/>
              </a:rPr>
              <a:t>Modern </a:t>
            </a:r>
            <a:r>
              <a:rPr lang="th-TH" smtClean="0">
                <a:effectLst/>
              </a:rPr>
              <a:t>Solution</a:t>
            </a:r>
            <a:endParaRPr lang="th-TH" smtClean="0">
              <a:effectLst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81200"/>
            <a:ext cx="7762056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i="1" smtClean="0">
                <a:solidFill>
                  <a:schemeClr val="accent1"/>
                </a:solidFill>
                <a:effectLst/>
              </a:rPr>
              <a:t>Separate</a:t>
            </a:r>
            <a:r>
              <a:rPr lang="th-TH" smtClean="0">
                <a:effectLst/>
              </a:rPr>
              <a:t> the error checking code from the main program code</a:t>
            </a:r>
          </a:p>
          <a:p>
            <a:pPr lvl="1"/>
            <a:r>
              <a:rPr lang="th-TH" smtClean="0">
                <a:effectLst/>
              </a:rPr>
              <a:t>the standard approach since the </a:t>
            </a:r>
            <a:r>
              <a:rPr lang="en-US" smtClean="0">
                <a:effectLst/>
              </a:rPr>
              <a:t>1980</a:t>
            </a:r>
            <a:r>
              <a:rPr lang="th-TH" smtClean="0">
                <a:effectLst/>
              </a:rPr>
              <a:t>’s</a:t>
            </a:r>
            <a:endParaRPr lang="en-US" smtClean="0">
              <a:effectLst/>
            </a:endParaRPr>
          </a:p>
          <a:p>
            <a:pPr lvl="1"/>
            <a:r>
              <a:rPr lang="en-US" smtClean="0"/>
              <a:t>called </a:t>
            </a:r>
            <a:r>
              <a:rPr lang="en-US" b="1" smtClean="0"/>
              <a:t>exception handling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23900"/>
            <a:ext cx="8153598" cy="1104900"/>
          </a:xfrm>
        </p:spPr>
        <p:txBody>
          <a:bodyPr>
            <a:normAutofit fontScale="90000"/>
          </a:bodyPr>
          <a:lstStyle/>
          <a:p>
            <a:r>
              <a:rPr lang="en-US" sz="4000" smtClean="0">
                <a:effectLst/>
              </a:rPr>
              <a:t>9</a:t>
            </a:r>
            <a:r>
              <a:rPr lang="th-TH" sz="4000" smtClean="0">
                <a:effectLst/>
              </a:rPr>
              <a:t>.  What if Several Handlers can Match?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2060848"/>
            <a:ext cx="7772400" cy="864096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If several handlers can match an exception, then the first </a:t>
            </a:r>
            <a:r>
              <a:rPr lang="th-TH" smtClean="0">
                <a:effectLst/>
              </a:rPr>
              <a:t>one </a:t>
            </a:r>
            <a:r>
              <a:rPr lang="th-TH" smtClean="0">
                <a:effectLst/>
              </a:rPr>
              <a:t>is used.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4079" y="2996952"/>
            <a:ext cx="8305800" cy="3600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sz="1800" smtClean="0">
                <a:latin typeface="Courier New" pitchFamily="49" charset="0"/>
                <a:cs typeface="Cordia New" pitchFamily="34" charset="-34"/>
              </a:rPr>
              <a:t>    try {        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latin typeface="Courier New" pitchFamily="49" charset="0"/>
                <a:cs typeface="Cordia New" pitchFamily="34" charset="-34"/>
              </a:rPr>
              <a:t>      result = quotient(x, y);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latin typeface="Courier New" pitchFamily="49" charset="0"/>
                <a:cs typeface="Cordia New" pitchFamily="34" charset="-34"/>
              </a:rPr>
              <a:t>    }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latin typeface="Courier New" pitchFamily="49" charset="0"/>
                <a:cs typeface="Cordia New" pitchFamily="34" charset="-34"/>
              </a:rPr>
              <a:t>    catch (</a:t>
            </a:r>
            <a:r>
              <a:rPr lang="en-US" sz="1800" b="1" smtClean="0">
                <a:latin typeface="Courier New" pitchFamily="49" charset="0"/>
                <a:cs typeface="Cordia New" pitchFamily="34" charset="-34"/>
              </a:rPr>
              <a:t>DivideByZeroException</a:t>
            </a:r>
            <a:r>
              <a:rPr lang="en-US" sz="1800" smtClean="0">
                <a:latin typeface="Courier New" pitchFamily="49" charset="0"/>
                <a:cs typeface="Cordia New" pitchFamily="34" charset="-34"/>
              </a:rPr>
              <a:t> e) {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latin typeface="Courier New" pitchFamily="49" charset="0"/>
                <a:cs typeface="Cordia New" pitchFamily="34" charset="-34"/>
              </a:rPr>
              <a:t>      System.out.println("Divide by Zero\n");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latin typeface="Courier New" pitchFamily="49" charset="0"/>
                <a:cs typeface="Cordia New" pitchFamily="34" charset="-34"/>
              </a:rPr>
              <a:t>    }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catch </a:t>
            </a:r>
            <a:r>
              <a:rPr lang="en-US" sz="1800" smtClean="0">
                <a:latin typeface="Courier New" pitchFamily="49" charset="0"/>
                <a:cs typeface="Cordia New" pitchFamily="34" charset="-34"/>
              </a:rPr>
              <a:t>(</a:t>
            </a:r>
            <a:r>
              <a:rPr lang="en-US" sz="1800" b="1" smtClean="0">
                <a:latin typeface="Courier New" pitchFamily="49" charset="0"/>
                <a:cs typeface="Cordia New" pitchFamily="34" charset="-34"/>
              </a:rPr>
              <a:t>ArithmeticException</a:t>
            </a:r>
            <a:r>
              <a:rPr lang="en-US" sz="1800" smtClean="0">
                <a:latin typeface="Courier New" pitchFamily="49" charset="0"/>
                <a:cs typeface="Cordia New" pitchFamily="34" charset="-34"/>
              </a:rPr>
              <a:t> 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e) {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  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System.out.println</a:t>
            </a:r>
            <a:r>
              <a:rPr lang="en-US" sz="1800" smtClean="0">
                <a:latin typeface="Courier New" pitchFamily="49" charset="0"/>
                <a:cs typeface="Cordia New" pitchFamily="34" charset="-34"/>
              </a:rPr>
              <a:t>("Math Problem\n</a:t>
            </a:r>
            <a:r>
              <a:rPr lang="en-US" sz="1800">
                <a:latin typeface="Courier New" pitchFamily="49" charset="0"/>
                <a:cs typeface="Cordia New" pitchFamily="34" charset="-34"/>
              </a:rPr>
              <a:t>");</a:t>
            </a:r>
          </a:p>
          <a:p>
            <a:pPr>
              <a:buFont typeface="Monotype Sorts" pitchFamily="2" charset="2"/>
              <a:buNone/>
            </a:pPr>
            <a:r>
              <a:rPr lang="en-US" sz="1800">
                <a:latin typeface="Courier New" pitchFamily="49" charset="0"/>
                <a:cs typeface="Cordia New" pitchFamily="34" charset="-34"/>
              </a:rPr>
              <a:t>    }</a:t>
            </a:r>
          </a:p>
          <a:p>
            <a:pPr>
              <a:buFont typeface="Monotype Sorts" pitchFamily="2" charset="2"/>
              <a:buNone/>
            </a:pPr>
            <a:endParaRPr lang="en-US" sz="1800" smtClean="0">
              <a:latin typeface="Courier New" pitchFamily="49" charset="0"/>
              <a:cs typeface="Cordia New" pitchFamily="34" charset="-34"/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What is a Match?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Matching is based on the </a:t>
            </a:r>
            <a:r>
              <a:rPr lang="th-TH" sz="2000" smtClean="0">
                <a:effectLst/>
                <a:latin typeface="Courier New" pitchFamily="49" charset="0"/>
              </a:rPr>
              <a:t>Exception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hierarchy</a:t>
            </a:r>
            <a:r>
              <a:rPr lang="en-US" smtClean="0">
                <a:effectLst/>
              </a:rPr>
              <a:t> (e.g. see slide 13)</a:t>
            </a:r>
            <a:r>
              <a:rPr lang="th-TH" smtClean="0">
                <a:effectLst/>
              </a:rPr>
              <a:t>.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If the class of the exception is the same as the argument type of the </a:t>
            </a:r>
            <a:r>
              <a:rPr lang="en-US" smtClean="0">
                <a:effectLst/>
              </a:rPr>
              <a:t>block</a:t>
            </a:r>
            <a:r>
              <a:rPr lang="th-TH" smtClean="0">
                <a:effectLst/>
              </a:rPr>
              <a:t>, </a:t>
            </a:r>
            <a:r>
              <a:rPr lang="th-TH" smtClean="0">
                <a:effectLst/>
              </a:rPr>
              <a:t>then there is a match</a:t>
            </a:r>
            <a:r>
              <a:rPr lang="th-TH" smtClean="0">
                <a:effectLst/>
              </a:rPr>
              <a:t>.</a:t>
            </a:r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endParaRPr lang="en-US"/>
          </a:p>
          <a:p>
            <a:pPr>
              <a:buFont typeface="Arial" charset="0"/>
              <a:buChar char="•"/>
            </a:pPr>
            <a:r>
              <a:rPr lang="th-TH"/>
              <a:t>A match is also possible if </a:t>
            </a:r>
            <a:r>
              <a:rPr lang="th-TH"/>
              <a:t>the </a:t>
            </a:r>
            <a:r>
              <a:rPr lang="en-US" smtClean="0"/>
              <a:t>block </a:t>
            </a:r>
            <a:r>
              <a:rPr lang="th-TH" smtClean="0"/>
              <a:t>argument </a:t>
            </a:r>
            <a:r>
              <a:rPr lang="th-TH"/>
              <a:t>is a </a:t>
            </a:r>
            <a:r>
              <a:rPr lang="th-TH" i="1">
                <a:solidFill>
                  <a:schemeClr val="accent1"/>
                </a:solidFill>
              </a:rPr>
              <a:t>superclass</a:t>
            </a:r>
            <a:r>
              <a:rPr lang="th-TH"/>
              <a:t> for the exception type.</a:t>
            </a:r>
            <a:endParaRPr lang="th-TH" sz="2400">
              <a:latin typeface="Courier New" pitchFamily="49" charset="0"/>
            </a:endParaRPr>
          </a:p>
          <a:p>
            <a:pPr>
              <a:buFont typeface="Arial" charset="0"/>
              <a:buChar char="•"/>
            </a:pPr>
            <a:endParaRPr lang="th-TH" smtClean="0">
              <a:effectLst/>
            </a:endParaRP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6996113" y="6310313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idx="1"/>
          </p:nvPr>
        </p:nvSpPr>
        <p:spPr>
          <a:xfrm>
            <a:off x="683568" y="1628800"/>
            <a:ext cx="7772400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most general </a:t>
            </a:r>
            <a:r>
              <a:rPr lang="en-US" smtClean="0">
                <a:effectLst/>
              </a:rPr>
              <a:t>block argument</a:t>
            </a:r>
            <a:r>
              <a:rPr lang="th-TH" smtClean="0">
                <a:effectLst/>
              </a:rPr>
              <a:t>: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catch (Exception e)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// code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r>
              <a:rPr lang="th-TH" sz="2400" smtClean="0">
                <a:effectLst/>
              </a:rPr>
              <a:t/>
            </a:r>
            <a:br>
              <a:rPr lang="th-TH" sz="2400" smtClean="0">
                <a:effectLst/>
              </a:rPr>
            </a:br>
            <a:endParaRPr lang="th-TH" smtClean="0">
              <a:effectLst/>
            </a:endParaRPr>
          </a:p>
          <a:p>
            <a:pPr marL="393192" lvl="1" indent="0">
              <a:buNone/>
            </a:pPr>
            <a:r>
              <a:rPr lang="en-US" smtClean="0">
                <a:effectLst/>
              </a:rPr>
              <a:t>will </a:t>
            </a:r>
            <a:r>
              <a:rPr lang="th-TH" smtClean="0">
                <a:effectLst/>
              </a:rPr>
              <a:t>catch </a:t>
            </a:r>
            <a:r>
              <a:rPr lang="en-US" smtClean="0">
                <a:effectLst/>
              </a:rPr>
              <a:t>every </a:t>
            </a:r>
            <a:r>
              <a:rPr lang="th-TH" smtClean="0">
                <a:effectLst/>
              </a:rPr>
              <a:t>exception </a:t>
            </a:r>
            <a:r>
              <a:rPr lang="th-TH" smtClean="0">
                <a:effectLst/>
              </a:rPr>
              <a:t>because </a:t>
            </a:r>
            <a:r>
              <a:rPr lang="th-TH" sz="2000" smtClean="0">
                <a:effectLst/>
                <a:latin typeface="Courier New" pitchFamily="49" charset="0"/>
              </a:rPr>
              <a:t>Exception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is the superclass of all exception types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10. The finally Clause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1012825" y="2114550"/>
            <a:ext cx="7109639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urier New" pitchFamily="49" charset="0"/>
                <a:cs typeface="Courier New" pitchFamily="49" charset="0"/>
              </a:rPr>
              <a:t>try {</a:t>
            </a:r>
          </a:p>
          <a:p>
            <a:pPr eaLnBrk="1" hangingPunct="1"/>
            <a:r>
              <a:rPr lang="en-US" sz="2000">
                <a:latin typeface="Courier New" pitchFamily="49" charset="0"/>
                <a:cs typeface="Courier New" pitchFamily="49" charset="0"/>
              </a:rPr>
              <a:t>    // Protect one or more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statements</a:t>
            </a:r>
            <a:endParaRPr lang="en-US" sz="200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20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2000">
                <a:latin typeface="Courier New" pitchFamily="49" charset="0"/>
                <a:cs typeface="Courier New" pitchFamily="49" charset="0"/>
              </a:rPr>
              <a:t>catch(Exception e) {</a:t>
            </a:r>
          </a:p>
          <a:p>
            <a:pPr eaLnBrk="1" hangingPunct="1"/>
            <a:r>
              <a:rPr lang="en-US" sz="2000">
                <a:latin typeface="Courier New" pitchFamily="49" charset="0"/>
                <a:cs typeface="Courier New" pitchFamily="49" charset="0"/>
              </a:rPr>
              <a:t>    // Report and recover from the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exception</a:t>
            </a:r>
            <a:endParaRPr lang="en-US" sz="200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20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/>
            <a:r>
              <a:rPr lang="en-US" sz="2000" b="1">
                <a:latin typeface="Courier New" pitchFamily="49" charset="0"/>
                <a:cs typeface="Courier New" pitchFamily="49" charset="0"/>
              </a:rPr>
              <a:t>finally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eaLnBrk="1" hangingPunct="1"/>
            <a:r>
              <a:rPr lang="en-US" sz="2000">
                <a:latin typeface="Courier New" pitchFamily="49" charset="0"/>
                <a:cs typeface="Courier New" pitchFamily="49" charset="0"/>
              </a:rPr>
              <a:t>    // Perform actions here whether </a:t>
            </a:r>
            <a:br>
              <a:rPr lang="en-US" sz="2000">
                <a:latin typeface="Courier New" pitchFamily="49" charset="0"/>
                <a:cs typeface="Courier New" pitchFamily="49" charset="0"/>
              </a:rPr>
            </a:br>
            <a:r>
              <a:rPr lang="en-US" sz="2000">
                <a:latin typeface="Courier New" pitchFamily="49" charset="0"/>
                <a:cs typeface="Courier New" pitchFamily="49" charset="0"/>
              </a:rPr>
              <a:t>    // or not an exception is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thrown</a:t>
            </a:r>
            <a:endParaRPr lang="en-US" sz="200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2000">
                <a:latin typeface="Courier New" pitchFamily="49" charset="0"/>
                <a:cs typeface="Courier New" pitchFamily="49" charset="0"/>
              </a:rPr>
              <a:t>}</a:t>
            </a:r>
            <a:endParaRPr lang="en-US" sz="20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19672" y="5517232"/>
            <a:ext cx="612068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/>
              <a:t>Typical usage is to free system </a:t>
            </a:r>
            <a:r>
              <a:rPr lang="en-US"/>
              <a:t>resources </a:t>
            </a:r>
            <a:r>
              <a:rPr lang="en-US" smtClean="0"/>
              <a:t>before </a:t>
            </a:r>
            <a:r>
              <a:rPr lang="en-US"/>
              <a:t>returning, even after throwing </a:t>
            </a:r>
            <a:r>
              <a:rPr lang="en-US"/>
              <a:t>an </a:t>
            </a:r>
            <a:r>
              <a:rPr lang="en-US" smtClean="0"/>
              <a:t>exception.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467544" y="260648"/>
            <a:ext cx="8229600" cy="1143000"/>
          </a:xfrm>
        </p:spPr>
        <p:txBody>
          <a:bodyPr lIns="91440" tIns="45720" rIns="91440" bIns="45720">
            <a:normAutofit/>
          </a:bodyPr>
          <a:lstStyle/>
          <a:p>
            <a:r>
              <a:rPr lang="en-US" sz="4000" smtClean="0"/>
              <a:t>10.1 </a:t>
            </a:r>
            <a:r>
              <a:rPr lang="en-US" sz="4000" smtClean="0"/>
              <a:t>Freeing Resources</a:t>
            </a:r>
            <a:endParaRPr lang="en-US" sz="400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518864" y="1484784"/>
            <a:ext cx="8229600" cy="5184576"/>
          </a:xfrm>
        </p:spPr>
        <p:txBody>
          <a:bodyPr lIns="91440" tIns="45720" rIns="91440" bIns="45720">
            <a:noAutofit/>
          </a:bodyPr>
          <a:lstStyle/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storeInfo() </a:t>
            </a: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{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DataOutputStream dos;</a:t>
            </a:r>
          </a:p>
          <a:p>
            <a:pPr>
              <a:buFont typeface="Arial" charset="0"/>
              <a:buNone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try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dos = new DataOutputStream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smtClean="0"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latin typeface="Courier New" pitchFamily="49" charset="0"/>
                <a:cs typeface="Courier New" pitchFamily="49" charset="0"/>
              </a:rPr>
              <a:t>             new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FileOutputStream("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movies.txt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"));</a:t>
            </a: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  dos.writeUTF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("Java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7 Block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Buster");</a:t>
            </a: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} </a:t>
            </a: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catch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 (IOException e) </a:t>
            </a: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{  e.printStackTrace();  } </a:t>
            </a: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finally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  try {</a:t>
            </a: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dos.close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();    // always called</a:t>
            </a: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  } </a:t>
            </a: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  catch (IOException e) </a:t>
            </a: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{  System.out.println("Could not close stream");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Font typeface="Arial" charset="0"/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8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4294967295"/>
          </p:nvPr>
        </p:nvSpPr>
        <p:spPr>
          <a:xfrm>
            <a:off x="467544" y="1700808"/>
            <a:ext cx="8229600" cy="4389120"/>
          </a:xfrm>
        </p:spPr>
        <p:txBody>
          <a:bodyPr lIns="91440" tIns="45720" rIns="91440" bIns="45720"/>
          <a:lstStyle/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storeInfo7() </a:t>
            </a: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try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DataOutputStream 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dos = new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DataOutputStream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(</a:t>
            </a:r>
            <a:br>
              <a:rPr lang="en-US" sz="1800" b="1" smtClean="0">
                <a:latin typeface="Courier New" pitchFamily="49" charset="0"/>
                <a:cs typeface="Courier New" pitchFamily="49" charset="0"/>
              </a:rPr>
            </a:b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           new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FileOutputStream("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movies.txt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"))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dos.writeUTF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("Added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in Java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7");</a:t>
            </a: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} 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catch (IOException e) </a:t>
            </a: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{ 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e.printStackTrace();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Font typeface="Arial" charset="0"/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smtClean="0"/>
              <a:t>Try-with-resources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47864" y="4924453"/>
            <a:ext cx="4934364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Java 7 added try-with-resources which</a:t>
            </a:r>
          </a:p>
          <a:p>
            <a:r>
              <a:rPr lang="en-US" smtClean="0"/>
              <a:t>automatically calls close() at the</a:t>
            </a:r>
          </a:p>
          <a:p>
            <a:r>
              <a:rPr lang="en-US" smtClean="0">
                <a:effectLst/>
              </a:rPr>
              <a:t>end of the try-catch block</a:t>
            </a:r>
            <a:endParaRPr lang="en-US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3796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11. The assert Statement</a:t>
            </a:r>
            <a:endParaRPr lang="en-US" smtClean="0">
              <a:effectLst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Used </a:t>
            </a:r>
            <a:r>
              <a:rPr lang="en-US" smtClean="0">
                <a:effectLst/>
              </a:rPr>
              <a:t>to check </a:t>
            </a:r>
            <a:r>
              <a:rPr lang="en-US" smtClean="0">
                <a:effectLst/>
              </a:rPr>
              <a:t>an object's state after it was </a:t>
            </a:r>
            <a:r>
              <a:rPr lang="en-US" smtClean="0">
                <a:effectLst/>
              </a:rPr>
              <a:t>changed</a:t>
            </a:r>
            <a:endParaRPr lang="en-US" smtClean="0">
              <a:effectLst/>
            </a:endParaRPr>
          </a:p>
          <a:p>
            <a:pPr lvl="1"/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Use asserts during </a:t>
            </a:r>
            <a:r>
              <a:rPr lang="en-US" smtClean="0">
                <a:effectLst/>
              </a:rPr>
              <a:t>program development</a:t>
            </a:r>
            <a:r>
              <a:rPr lang="en-US" smtClean="0">
                <a:effectLst/>
              </a:rPr>
              <a:t>, and remove them </a:t>
            </a:r>
            <a:r>
              <a:rPr lang="en-US" smtClean="0">
                <a:effectLst/>
              </a:rPr>
              <a:t>from the </a:t>
            </a:r>
            <a:r>
              <a:rPr lang="en-US" smtClean="0">
                <a:effectLst/>
              </a:rPr>
              <a:t>finished version of the program.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Format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14500"/>
            <a:ext cx="7948613" cy="4114800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en-GB" smtClean="0">
                <a:effectLst/>
              </a:rPr>
              <a:t>Two forms: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assert boolean-expression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assert boolean-expression : 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message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boolean-expression</a:t>
            </a:r>
            <a:r>
              <a:rPr lang="en-US" smtClean="0">
                <a:effectLst/>
              </a:rPr>
              <a:t> should be true at this point in the execution.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endParaRPr lang="en-US" smtClean="0">
              <a:effectLst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en-US" smtClean="0">
                <a:effectLst/>
              </a:rPr>
              <a:t>An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AssertionError</a:t>
            </a:r>
            <a:r>
              <a:rPr lang="en-US" smtClean="0">
                <a:effectLst/>
              </a:rPr>
              <a:t> is thrown if the 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boolean-expression</a:t>
            </a:r>
            <a:r>
              <a:rPr lang="en-US" smtClean="0">
                <a:effectLst/>
              </a:rPr>
              <a:t> is false, and 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message</a:t>
            </a:r>
            <a:r>
              <a:rPr lang="en-US" smtClean="0">
                <a:effectLst/>
              </a:rPr>
              <a:t> </a:t>
            </a:r>
            <a:r>
              <a:rPr lang="en-US" smtClean="0">
                <a:effectLst/>
              </a:rPr>
              <a:t>is </a:t>
            </a:r>
            <a:r>
              <a:rPr lang="en-US" smtClean="0">
                <a:effectLst/>
              </a:rPr>
              <a:t>printed.</a:t>
            </a:r>
            <a:endParaRPr lang="en-US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305800" cy="1143000"/>
          </a:xfrm>
        </p:spPr>
        <p:txBody>
          <a:bodyPr/>
          <a:lstStyle/>
          <a:p>
            <a:r>
              <a:rPr lang="en-GB" smtClean="0">
                <a:effectLst/>
              </a:rPr>
              <a:t>Assert Statement</a:t>
            </a:r>
            <a:endParaRPr lang="en-US" smtClean="0">
              <a:effectLst/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849777" y="1484783"/>
            <a:ext cx="735329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>
                <a:latin typeface="Courier New" pitchFamily="49" charset="0"/>
              </a:rPr>
              <a:t> public void removeDetails(String key)</a:t>
            </a:r>
          </a:p>
          <a:p>
            <a:r>
              <a:rPr lang="en-US" sz="1800">
                <a:latin typeface="Courier New" pitchFamily="49" charset="0"/>
              </a:rPr>
              <a:t> {</a:t>
            </a:r>
          </a:p>
          <a:p>
            <a:r>
              <a:rPr lang="en-US" sz="1800" smtClean="0">
                <a:latin typeface="Courier New" pitchFamily="49" charset="0"/>
              </a:rPr>
              <a:t>    </a:t>
            </a:r>
            <a:r>
              <a:rPr lang="en-US" sz="1800">
                <a:latin typeface="Courier New" pitchFamily="49" charset="0"/>
              </a:rPr>
              <a:t>if(keyInUse(key)) {</a:t>
            </a:r>
          </a:p>
          <a:p>
            <a:r>
              <a:rPr lang="en-US" sz="1800">
                <a:latin typeface="Courier New" pitchFamily="49" charset="0"/>
              </a:rPr>
              <a:t>      ContactDetails details = book.get(key);</a:t>
            </a:r>
          </a:p>
          <a:p>
            <a:r>
              <a:rPr lang="en-US" sz="1800">
                <a:latin typeface="Courier New" pitchFamily="49" charset="0"/>
              </a:rPr>
              <a:t>      book.remove(details.getName());</a:t>
            </a:r>
          </a:p>
          <a:p>
            <a:r>
              <a:rPr lang="en-US" sz="1800" smtClean="0">
                <a:latin typeface="Courier New" pitchFamily="49" charset="0"/>
              </a:rPr>
              <a:t>      </a:t>
            </a:r>
            <a:r>
              <a:rPr lang="en-US" sz="1800">
                <a:latin typeface="Courier New" pitchFamily="49" charset="0"/>
              </a:rPr>
              <a:t>numberOfEntries--;</a:t>
            </a:r>
          </a:p>
          <a:p>
            <a:r>
              <a:rPr lang="en-US" sz="1800">
                <a:latin typeface="Courier New" pitchFamily="49" charset="0"/>
              </a:rPr>
              <a:t>    }</a:t>
            </a:r>
          </a:p>
          <a:p>
            <a:endParaRPr lang="en-US" sz="1800">
              <a:latin typeface="Courier New" pitchFamily="49" charset="0"/>
            </a:endParaRPr>
          </a:p>
          <a:p>
            <a:r>
              <a:rPr lang="en-US" sz="1800">
                <a:latin typeface="Courier New" pitchFamily="49" charset="0"/>
              </a:rPr>
              <a:t>    </a:t>
            </a: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assert !keyInUse(key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);</a:t>
            </a:r>
            <a:b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</a:br>
            <a:endParaRPr lang="en-US" sz="1800" b="1">
              <a:solidFill>
                <a:schemeClr val="tx2"/>
              </a:solidFill>
              <a:latin typeface="Courier New" pitchFamily="49" charset="0"/>
            </a:endParaRPr>
          </a:p>
          <a:p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assert 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book.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size() &lt; 0 </a:t>
            </a: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:</a:t>
            </a:r>
          </a:p>
          <a:p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"Inconsistent </a:t>
            </a: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book size in </a:t>
            </a:r>
            <a:r>
              <a:rPr lang="en-US" sz="1800" b="1" smtClean="0">
                <a:solidFill>
                  <a:schemeClr val="tx2"/>
                </a:solidFill>
                <a:latin typeface="Courier New" pitchFamily="49" charset="0"/>
              </a:rPr>
              <a:t>removeDetails()";</a:t>
            </a:r>
            <a:endParaRPr lang="en-US" sz="1800" b="1">
              <a:solidFill>
                <a:schemeClr val="tx2"/>
              </a:solidFill>
              <a:latin typeface="Courier New" pitchFamily="49" charset="0"/>
            </a:endParaRPr>
          </a:p>
          <a:p>
            <a:r>
              <a:rPr lang="en-US" sz="1800">
                <a:latin typeface="Courier New" pitchFamily="49" charset="0"/>
              </a:rPr>
              <a:t>}</a:t>
            </a:r>
          </a:p>
          <a:p>
            <a:endParaRPr lang="en-US" sz="1800"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Guidelines for </a:t>
            </a:r>
            <a:r>
              <a:rPr lang="en-GB" smtClean="0">
                <a:effectLst/>
              </a:rPr>
              <a:t>Using Assert</a:t>
            </a:r>
            <a:endParaRPr lang="en-US" smtClean="0">
              <a:effectLst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Only use </a:t>
            </a:r>
            <a:r>
              <a:rPr lang="en-GB" smtClean="0">
                <a:effectLst/>
              </a:rPr>
              <a:t>them for checking </a:t>
            </a:r>
            <a:r>
              <a:rPr lang="en-GB" smtClean="0">
                <a:effectLst/>
              </a:rPr>
              <a:t>code.</a:t>
            </a:r>
            <a:endParaRPr lang="en-GB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Remove them from your finished code.</a:t>
            </a:r>
          </a:p>
          <a:p>
            <a:pPr>
              <a:buFont typeface="Arial" charset="0"/>
              <a:buChar char="•"/>
            </a:pPr>
            <a:endParaRPr lang="en-GB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GB" smtClean="0">
                <a:effectLst/>
              </a:rPr>
              <a:t>Don’t change things </a:t>
            </a:r>
            <a:r>
              <a:rPr lang="en-GB" smtClean="0">
                <a:effectLst/>
              </a:rPr>
              <a:t>in an </a:t>
            </a:r>
            <a:r>
              <a:rPr lang="en-GB" sz="2000" smtClean="0">
                <a:effectLst/>
                <a:latin typeface="Courier New" pitchFamily="49" charset="0"/>
                <a:cs typeface="Courier New" pitchFamily="49" charset="0"/>
              </a:rPr>
              <a:t>assert</a:t>
            </a:r>
            <a:r>
              <a:rPr lang="en-GB" smtClean="0">
                <a:effectLst/>
              </a:rPr>
              <a:t>:</a:t>
            </a:r>
            <a:r>
              <a:rPr lang="en-GB" smtClean="0">
                <a:effectLst/>
              </a:rPr>
              <a:t/>
            </a:r>
            <a:br>
              <a:rPr lang="en-GB" smtClean="0">
                <a:effectLst/>
              </a:rPr>
            </a:br>
            <a:r>
              <a:rPr lang="en-US" sz="2400" b="1" smtClean="0">
                <a:solidFill>
                  <a:srgbClr val="FFFF00"/>
                </a:solidFill>
                <a:effectLst/>
                <a:latin typeface="Courier New" pitchFamily="49" charset="0"/>
              </a:rPr>
              <a:t>:</a:t>
            </a:r>
            <a:r>
              <a:rPr lang="en-US" sz="2800" smtClean="0">
                <a:effectLst/>
              </a:rPr>
              <a:t/>
            </a:r>
            <a:br>
              <a:rPr lang="en-US" sz="2800" smtClean="0">
                <a:effectLst/>
              </a:rPr>
            </a:br>
            <a:r>
              <a:rPr lang="en-US" sz="2000" smtClean="0">
                <a:effectLst/>
                <a:latin typeface="Courier New" pitchFamily="49" charset="0"/>
              </a:rPr>
              <a:t>assert book.remove(name</a:t>
            </a:r>
            <a:r>
              <a:rPr lang="en-US" sz="2000">
                <a:latin typeface="Courier New" pitchFamily="49" charset="0"/>
              </a:rPr>
              <a:t>);    //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</a:rPr>
              <a:t>BAD</a:t>
            </a:r>
            <a:endParaRPr lang="en-US" sz="2400" smtClean="0">
              <a:effectLst/>
              <a:latin typeface="Courier New" pitchFamily="49" charset="0"/>
            </a:endParaRPr>
          </a:p>
          <a:p>
            <a:pPr>
              <a:buFont typeface="Arial" charset="0"/>
              <a:buChar char="•"/>
            </a:pPr>
            <a:endParaRPr lang="en-US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ffectLst/>
              </a:rPr>
              <a:t>2.</a:t>
            </a:r>
            <a:r>
              <a:rPr lang="th-TH" sz="4000" smtClean="0">
                <a:effectLst/>
              </a:rPr>
              <a:t>  Exception Handling (in outline)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99071" y="1981200"/>
            <a:ext cx="7039967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Format of code: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</a:t>
            </a:r>
            <a:r>
              <a:rPr lang="en-US" sz="2000" smtClean="0">
                <a:effectLst/>
                <a:latin typeface="Courier New" pitchFamily="49" charset="0"/>
              </a:rPr>
              <a:t>// </a:t>
            </a:r>
            <a:r>
              <a:rPr lang="th-TH" sz="2000" smtClean="0">
                <a:effectLst/>
                <a:latin typeface="Courier New" pitchFamily="49" charset="0"/>
              </a:rPr>
              <a:t>statements</a:t>
            </a:r>
            <a:r>
              <a:rPr lang="en-US" sz="2000" smtClean="0">
                <a:effectLst/>
                <a:latin typeface="Courier New" pitchFamily="49" charset="0"/>
              </a:rPr>
              <a:t>;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try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{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// </a:t>
            </a:r>
            <a:r>
              <a:rPr lang="th-TH" sz="2000" smtClean="0">
                <a:effectLst/>
                <a:latin typeface="Courier New" pitchFamily="49" charset="0"/>
              </a:rPr>
              <a:t>code</a:t>
            </a:r>
            <a:r>
              <a:rPr lang="en-US" sz="2000" smtClean="0">
                <a:effectLst/>
                <a:latin typeface="Courier New" pitchFamily="49" charset="0"/>
              </a:rPr>
              <a:t>...;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catch</a:t>
            </a:r>
            <a:r>
              <a:rPr lang="th-TH" sz="2000" smtClean="0">
                <a:effectLst/>
                <a:latin typeface="Courier New" pitchFamily="49" charset="0"/>
              </a:rPr>
              <a:t> (Exception-type e)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// </a:t>
            </a:r>
            <a:r>
              <a:rPr lang="th-TH" sz="2000" smtClean="0">
                <a:effectLst/>
                <a:latin typeface="Courier New" pitchFamily="49" charset="0"/>
              </a:rPr>
              <a:t>code </a:t>
            </a:r>
            <a:r>
              <a:rPr lang="th-TH" sz="2000" smtClean="0">
                <a:effectLst/>
                <a:latin typeface="Courier New" pitchFamily="49" charset="0"/>
              </a:rPr>
              <a:t>for dealing with e exception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}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// </a:t>
            </a:r>
            <a:r>
              <a:rPr lang="th-TH" sz="2000" smtClean="0">
                <a:effectLst/>
                <a:latin typeface="Courier New" pitchFamily="49" charset="0"/>
              </a:rPr>
              <a:t>more-statements</a:t>
            </a:r>
            <a:r>
              <a:rPr lang="en-US" sz="2000" smtClean="0">
                <a:effectLst/>
                <a:latin typeface="Courier New" pitchFamily="49" charset="0"/>
              </a:rPr>
              <a:t>;</a:t>
            </a:r>
            <a:endParaRPr lang="th-TH" sz="2000" smtClean="0">
              <a:effectLst/>
              <a:latin typeface="Courier New" pitchFamily="49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703763" y="2951163"/>
            <a:ext cx="14859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/>
          <a:p>
            <a:r>
              <a:rPr lang="th-TH"/>
              <a:t>a try block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948264" y="4047271"/>
            <a:ext cx="1789112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/>
          <a:p>
            <a:r>
              <a:rPr lang="th-TH"/>
              <a:t>a catch block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H="1">
            <a:off x="3346450" y="3130550"/>
            <a:ext cx="1384300" cy="5969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H="1">
            <a:off x="6013450" y="4275870"/>
            <a:ext cx="934814" cy="137379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12. Self-study from java9fp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Read Chapter 11 (Exception Handling, ...)</a:t>
            </a:r>
          </a:p>
          <a:p>
            <a:endParaRPr lang="en-US" smtClean="0"/>
          </a:p>
          <a:p>
            <a:r>
              <a:rPr lang="en-US" smtClean="0"/>
              <a:t>Download, compile, and run some of the examples from this section and from Chapter 11</a:t>
            </a:r>
          </a:p>
          <a:p>
            <a:pPr lvl="1"/>
            <a:r>
              <a:rPr lang="en-US" smtClean="0"/>
              <a:t>my code is </a:t>
            </a:r>
            <a:r>
              <a:rPr lang="en-US"/>
              <a:t>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&lt;SITE&gt;/Code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</a:t>
            </a:r>
            <a:endParaRPr lang="en-US"/>
          </a:p>
          <a:p>
            <a:pPr lvl="1"/>
            <a:r>
              <a:rPr lang="en-US"/>
              <a:t>the </a:t>
            </a:r>
            <a:r>
              <a:rPr lang="en-US" smtClean="0"/>
              <a:t>java9fp code </a:t>
            </a:r>
            <a:r>
              <a:rPr lang="en-US"/>
              <a:t>is 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&lt;SITE&gt;/Other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Code/java9fp/java9fp_examples.zip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67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Basic Approach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84350" y="1988840"/>
            <a:ext cx="7992888" cy="4114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 programmer wraps the error-prone code inside a </a:t>
            </a:r>
            <a:r>
              <a:rPr lang="th-TH" sz="2400" smtClean="0">
                <a:effectLst/>
                <a:latin typeface="Courier New" pitchFamily="49" charset="0"/>
              </a:rPr>
              <a:t>try</a:t>
            </a:r>
            <a:r>
              <a:rPr lang="th-TH" smtClean="0">
                <a:effectLst/>
              </a:rPr>
              <a:t> block.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If an exception occurs </a:t>
            </a:r>
            <a:r>
              <a:rPr lang="th-TH" b="1" smtClean="0">
                <a:effectLst/>
              </a:rPr>
              <a:t>anywhere</a:t>
            </a:r>
            <a:r>
              <a:rPr lang="th-TH" smtClean="0">
                <a:effectLst/>
              </a:rPr>
              <a:t> in </a:t>
            </a:r>
            <a:r>
              <a:rPr lang="th-TH" smtClean="0">
                <a:effectLst/>
              </a:rPr>
              <a:t>the </a:t>
            </a:r>
            <a:r>
              <a:rPr lang="th-TH" sz="2400" smtClean="0">
                <a:effectLst/>
                <a:latin typeface="Courier New" pitchFamily="49" charset="0"/>
              </a:rPr>
              <a:t>try</a:t>
            </a:r>
            <a:r>
              <a:rPr lang="th-TH" smtClean="0">
                <a:effectLst/>
              </a:rPr>
              <a:t> block, </a:t>
            </a:r>
            <a:r>
              <a:rPr lang="th-TH" smtClean="0">
                <a:effectLst/>
              </a:rPr>
              <a:t>the</a:t>
            </a:r>
            <a:r>
              <a:rPr lang="en-US" smtClean="0">
                <a:effectLst/>
              </a:rPr>
              <a:t>n the</a:t>
            </a:r>
            <a:r>
              <a:rPr lang="th-TH" smtClean="0">
                <a:effectLst/>
              </a:rPr>
              <a:t> </a:t>
            </a:r>
            <a:r>
              <a:rPr lang="th-TH" sz="2400" smtClean="0">
                <a:effectLst/>
                <a:latin typeface="Courier New" pitchFamily="49" charset="0"/>
              </a:rPr>
              <a:t>catch</a:t>
            </a:r>
            <a:r>
              <a:rPr lang="th-TH" smtClean="0">
                <a:effectLst/>
              </a:rPr>
              <a:t> block is </a:t>
            </a:r>
            <a:r>
              <a:rPr lang="th-TH" smtClean="0">
                <a:effectLst/>
              </a:rPr>
              <a:t>executed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the block can use information stored in the </a:t>
            </a:r>
            <a:r>
              <a:rPr lang="th-TH" sz="2400" smtClean="0">
                <a:effectLst/>
                <a:latin typeface="Courier New" pitchFamily="49" charset="0"/>
              </a:rPr>
              <a:t>e</a:t>
            </a:r>
            <a:r>
              <a:rPr lang="th-TH" smtClean="0">
                <a:effectLst/>
              </a:rPr>
              <a:t> object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996113" y="6310313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7787208" cy="438912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After the </a:t>
            </a:r>
            <a:r>
              <a:rPr lang="th-TH" sz="2000" smtClean="0">
                <a:effectLst/>
                <a:latin typeface="Courier New" pitchFamily="49" charset="0"/>
              </a:rPr>
              <a:t>catch</a:t>
            </a:r>
            <a:r>
              <a:rPr lang="th-TH" sz="2400" smtClean="0">
                <a:effectLst/>
              </a:rPr>
              <a:t> </a:t>
            </a:r>
            <a:r>
              <a:rPr lang="th-TH" smtClean="0">
                <a:effectLst/>
              </a:rPr>
              <a:t>block </a:t>
            </a:r>
            <a:r>
              <a:rPr lang="th-TH" smtClean="0">
                <a:effectLst/>
              </a:rPr>
              <a:t>has </a:t>
            </a:r>
            <a:r>
              <a:rPr lang="th-TH" smtClean="0">
                <a:effectLst/>
              </a:rPr>
              <a:t>finished, execution </a:t>
            </a:r>
            <a:r>
              <a:rPr lang="th-TH" smtClean="0">
                <a:effectLst/>
              </a:rPr>
              <a:t>continues in </a:t>
            </a:r>
            <a:r>
              <a:rPr lang="th-TH" sz="2000" smtClean="0">
                <a:effectLst/>
                <a:latin typeface="Courier New" pitchFamily="49" charset="0"/>
              </a:rPr>
              <a:t>more-statements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execution does </a:t>
            </a:r>
            <a:r>
              <a:rPr lang="th-TH" b="1" smtClean="0">
                <a:solidFill>
                  <a:schemeClr val="tx2"/>
                </a:solidFill>
                <a:effectLst/>
              </a:rPr>
              <a:t>not</a:t>
            </a:r>
            <a:r>
              <a:rPr lang="th-TH" smtClean="0">
                <a:effectLst/>
              </a:rPr>
              <a:t> return to the </a:t>
            </a:r>
            <a:r>
              <a:rPr lang="th-TH" sz="2000" smtClean="0">
                <a:effectLst/>
                <a:latin typeface="Courier New" pitchFamily="49" charset="0"/>
              </a:rPr>
              <a:t>try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block</a:t>
            </a:r>
            <a:endParaRPr lang="en-US" smtClean="0">
              <a:effectLst/>
            </a:endParaRPr>
          </a:p>
          <a:p>
            <a:pPr lvl="1"/>
            <a:endParaRPr lang="en-US"/>
          </a:p>
          <a:p>
            <a:pPr>
              <a:buFont typeface="Arial" charset="0"/>
              <a:buChar char="•"/>
            </a:pPr>
            <a:r>
              <a:rPr lang="th-TH"/>
              <a:t>If the </a:t>
            </a:r>
            <a:r>
              <a:rPr lang="th-TH" sz="2000">
                <a:latin typeface="Courier New" pitchFamily="49" charset="0"/>
              </a:rPr>
              <a:t>try</a:t>
            </a:r>
            <a:r>
              <a:rPr lang="th-TH" sz="2400"/>
              <a:t> </a:t>
            </a:r>
            <a:r>
              <a:rPr lang="th-TH"/>
              <a:t>block </a:t>
            </a:r>
            <a:r>
              <a:rPr lang="th-TH"/>
              <a:t>finishes </a:t>
            </a:r>
            <a:r>
              <a:rPr lang="th-TH" smtClean="0"/>
              <a:t>without an </a:t>
            </a:r>
            <a:r>
              <a:rPr lang="th-TH"/>
              <a:t>exception, then execution skips </a:t>
            </a:r>
            <a:r>
              <a:rPr lang="th-TH"/>
              <a:t>to </a:t>
            </a:r>
            <a:r>
              <a:rPr lang="th-TH" sz="2000">
                <a:latin typeface="Courier New" pitchFamily="49" charset="0"/>
              </a:rPr>
              <a:t>more-statements</a:t>
            </a:r>
            <a:r>
              <a:rPr lang="th-TH" smtClean="0"/>
              <a:t> </a:t>
            </a:r>
            <a:r>
              <a:rPr lang="th-TH"/>
              <a:t>after the </a:t>
            </a:r>
            <a:r>
              <a:rPr lang="th-TH" sz="2000">
                <a:latin typeface="Courier New" pitchFamily="49" charset="0"/>
              </a:rPr>
              <a:t>catch</a:t>
            </a:r>
            <a:r>
              <a:rPr lang="th-TH" sz="2400"/>
              <a:t> </a:t>
            </a:r>
            <a:r>
              <a:rPr lang="th-TH" smtClean="0"/>
              <a:t>block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Catching Math Errors</a:t>
            </a:r>
            <a:endParaRPr lang="th-TH" smtClean="0">
              <a:effectLst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	</a:t>
            </a:r>
            <a:r>
              <a:rPr lang="th-TH" sz="2000" smtClean="0">
                <a:effectLst/>
                <a:latin typeface="Courier New" pitchFamily="49" charset="0"/>
              </a:rPr>
              <a:t>int x =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int y;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: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try</a:t>
            </a:r>
            <a:r>
              <a:rPr lang="th-TH" sz="2000" smtClean="0">
                <a:effectLst/>
                <a:latin typeface="Courier New" pitchFamily="49" charset="0"/>
              </a:rPr>
              <a:t> 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y = 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/x;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</a:t>
            </a:r>
            <a:r>
              <a:rPr lang="en-US" sz="2000" smtClean="0">
                <a:effectLst/>
                <a:latin typeface="Courier New" pitchFamily="49" charset="0"/>
              </a:rPr>
              <a:t>  :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}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catch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(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ArithmeticException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e</a:t>
            </a:r>
            <a:r>
              <a:rPr lang="th-TH" sz="2000" smtClean="0">
                <a:effectLst/>
                <a:latin typeface="Courier New" pitchFamily="49" charset="0"/>
              </a:rPr>
              <a:t>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{</a:t>
            </a: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System.out.println(e);</a:t>
            </a:r>
            <a:br>
              <a:rPr lang="en-US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   ...;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y = </a:t>
            </a:r>
            <a:r>
              <a:rPr lang="en-US" sz="2000" smtClean="0">
                <a:effectLst/>
                <a:latin typeface="Courier New" pitchFamily="49" charset="0"/>
              </a:rPr>
              <a:t>0</a:t>
            </a:r>
            <a:r>
              <a:rPr lang="th-TH" sz="2000" smtClean="0">
                <a:effectLst/>
                <a:latin typeface="Courier New" pitchFamily="49" charset="0"/>
              </a:rPr>
              <a:t>; 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System.out.println</a:t>
            </a:r>
            <a:r>
              <a:rPr lang="th-TH" sz="2000" smtClean="0">
                <a:effectLst/>
                <a:latin typeface="Courier New" pitchFamily="49" charset="0"/>
              </a:rPr>
              <a:t>("y </a:t>
            </a:r>
            <a:r>
              <a:rPr lang="th-TH" sz="2000" smtClean="0">
                <a:effectLst/>
                <a:latin typeface="Courier New" pitchFamily="49" charset="0"/>
              </a:rPr>
              <a:t>is </a:t>
            </a:r>
            <a:r>
              <a:rPr lang="en-US" sz="2000" smtClean="0">
                <a:effectLst/>
                <a:latin typeface="Courier New" pitchFamily="49" charset="0"/>
              </a:rPr>
              <a:t>" + 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y);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842125" y="4057650"/>
            <a:ext cx="2027238" cy="822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any Java code</a:t>
            </a:r>
          </a:p>
          <a:p>
            <a:r>
              <a:rPr lang="th-TH"/>
              <a:t>is allowed here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5214938" y="4494213"/>
            <a:ext cx="1639887" cy="149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3.</a:t>
            </a:r>
            <a:r>
              <a:rPr lang="th-TH" smtClean="0">
                <a:effectLst/>
              </a:rPr>
              <a:t>  </a:t>
            </a:r>
            <a:r>
              <a:rPr lang="en-US" smtClean="0">
                <a:effectLst/>
              </a:rPr>
              <a:t>Many Catch Blocks</a:t>
            </a:r>
            <a:endParaRPr lang="th-TH" smtClean="0">
              <a:effectLst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935480"/>
            <a:ext cx="8229600" cy="438912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h-TH" smtClean="0">
                <a:effectLst/>
              </a:rPr>
              <a:t>There can be many </a:t>
            </a:r>
            <a:r>
              <a:rPr lang="th-TH" sz="2400" smtClean="0">
                <a:effectLst/>
                <a:latin typeface="Courier New" pitchFamily="49" charset="0"/>
              </a:rPr>
              <a:t>catch</a:t>
            </a:r>
            <a:r>
              <a:rPr lang="th-TH" smtClean="0">
                <a:effectLst/>
              </a:rPr>
              <a:t> blocks </a:t>
            </a:r>
            <a:r>
              <a:rPr lang="th-TH" smtClean="0">
                <a:effectLst/>
              </a:rPr>
              <a:t>with </a:t>
            </a:r>
            <a:r>
              <a:rPr lang="th-TH" smtClean="0">
                <a:effectLst/>
              </a:rPr>
              <a:t>a </a:t>
            </a:r>
            <a:r>
              <a:rPr lang="th-TH" sz="2400" smtClean="0">
                <a:effectLst/>
                <a:latin typeface="Courier New" pitchFamily="49" charset="0"/>
              </a:rPr>
              <a:t>try</a:t>
            </a:r>
            <a:r>
              <a:rPr lang="th-TH" smtClean="0">
                <a:effectLst/>
              </a:rPr>
              <a:t> block</a:t>
            </a:r>
          </a:p>
          <a:p>
            <a:pPr lvl="1"/>
            <a:r>
              <a:rPr lang="th-TH" smtClean="0">
                <a:effectLst/>
              </a:rPr>
              <a:t>the choice of which to use is based on matching the exception </a:t>
            </a:r>
            <a:r>
              <a:rPr lang="th-TH" smtClean="0">
                <a:effectLst/>
              </a:rPr>
              <a:t>with </a:t>
            </a:r>
            <a:r>
              <a:rPr lang="th-TH" smtClean="0">
                <a:effectLst/>
              </a:rPr>
              <a:t>the </a:t>
            </a:r>
            <a:r>
              <a:rPr lang="th-TH" smtClean="0">
                <a:effectLst/>
              </a:rPr>
              <a:t>argument </a:t>
            </a:r>
            <a:r>
              <a:rPr lang="en-US" smtClean="0">
                <a:effectLst/>
              </a:rPr>
              <a:t>type </a:t>
            </a:r>
            <a:r>
              <a:rPr lang="th-TH" smtClean="0">
                <a:effectLst/>
              </a:rPr>
              <a:t>of each </a:t>
            </a:r>
            <a:r>
              <a:rPr lang="th-TH" sz="2400" smtClean="0">
                <a:effectLst/>
                <a:latin typeface="Courier New" pitchFamily="49" charset="0"/>
              </a:rPr>
              <a:t>catch</a:t>
            </a:r>
            <a:r>
              <a:rPr lang="th-TH" smtClean="0">
                <a:effectLst/>
              </a:rPr>
              <a:t> block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after a catch </a:t>
            </a:r>
            <a:r>
              <a:rPr lang="en-US" smtClean="0">
                <a:effectLst/>
              </a:rPr>
              <a:t>block </a:t>
            </a:r>
            <a:r>
              <a:rPr lang="th-TH" smtClean="0">
                <a:effectLst/>
              </a:rPr>
              <a:t>has </a:t>
            </a:r>
            <a:r>
              <a:rPr lang="th-TH" smtClean="0">
                <a:effectLst/>
              </a:rPr>
              <a:t>finished, execution </a:t>
            </a:r>
            <a:r>
              <a:rPr lang="en-US" smtClean="0">
                <a:effectLst/>
              </a:rPr>
              <a:t>continues </a:t>
            </a:r>
            <a:r>
              <a:rPr lang="th-TH" smtClean="0">
                <a:effectLst/>
              </a:rPr>
              <a:t>after all the </a:t>
            </a:r>
            <a:r>
              <a:rPr lang="en-US" smtClean="0">
                <a:effectLst/>
              </a:rPr>
              <a:t>catch blocks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718</TotalTime>
  <Pages>53</Pages>
  <Words>1306</Words>
  <Application>Microsoft Office PowerPoint</Application>
  <PresentationFormat>On-screen Show (4:3)</PresentationFormat>
  <Paragraphs>389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Flow</vt:lpstr>
      <vt:lpstr>PowerPoint Presentation</vt:lpstr>
      <vt:lpstr>1.  Motivation</vt:lpstr>
      <vt:lpstr>Error Checking in C!</vt:lpstr>
      <vt:lpstr>A Modern Solution</vt:lpstr>
      <vt:lpstr>2.  Exception Handling (in outline)</vt:lpstr>
      <vt:lpstr>Basic Approach</vt:lpstr>
      <vt:lpstr>PowerPoint Presentation</vt:lpstr>
      <vt:lpstr>Catching Math Errors</vt:lpstr>
      <vt:lpstr>3.  Many Catch Blocks</vt:lpstr>
      <vt:lpstr>Code Format</vt:lpstr>
      <vt:lpstr>Catching Many at Once</vt:lpstr>
      <vt:lpstr>4. The Exception Class Hierarchy</vt:lpstr>
      <vt:lpstr>In More Detail (but not all!)</vt:lpstr>
      <vt:lpstr>4.1. Two Exception Categories</vt:lpstr>
      <vt:lpstr>PowerPoint Presentation</vt:lpstr>
      <vt:lpstr>4.2. Text IO</vt:lpstr>
      <vt:lpstr>Text Output to a File</vt:lpstr>
      <vt:lpstr>Text Output to File</vt:lpstr>
      <vt:lpstr>Text Input From File</vt:lpstr>
      <vt:lpstr>Text Input From File</vt:lpstr>
      <vt:lpstr>4.3. Checking Maths</vt:lpstr>
      <vt:lpstr>Or:</vt:lpstr>
      <vt:lpstr>5. Throwing an Exception</vt:lpstr>
      <vt:lpstr>Example</vt:lpstr>
      <vt:lpstr>5.1. Handling Exceptions</vt:lpstr>
      <vt:lpstr>Throws Declaration</vt:lpstr>
      <vt:lpstr>Example</vt:lpstr>
      <vt:lpstr>PowerPoint Presentation</vt:lpstr>
      <vt:lpstr>6. Not Handling an Exception</vt:lpstr>
      <vt:lpstr>7. Defining New Exceptions</vt:lpstr>
      <vt:lpstr>7.1  DivisionByZero Example</vt:lpstr>
      <vt:lpstr>DivideByZeroException Class</vt:lpstr>
      <vt:lpstr>DivideByZeroTest.java</vt:lpstr>
      <vt:lpstr>PowerPoint Presentation</vt:lpstr>
      <vt:lpstr>PowerPoint Presentation</vt:lpstr>
      <vt:lpstr>8. Stack Traces</vt:lpstr>
      <vt:lpstr>Using a Stack Trace</vt:lpstr>
      <vt:lpstr>PowerPoint Presentation</vt:lpstr>
      <vt:lpstr>Usage</vt:lpstr>
      <vt:lpstr>9.  What if Several Handlers can Match?</vt:lpstr>
      <vt:lpstr>What is a Match?</vt:lpstr>
      <vt:lpstr>PowerPoint Presentation</vt:lpstr>
      <vt:lpstr>10. The finally Clause</vt:lpstr>
      <vt:lpstr>10.1 Freeing Resources</vt:lpstr>
      <vt:lpstr>Try-with-resources</vt:lpstr>
      <vt:lpstr>11. The assert Statement</vt:lpstr>
      <vt:lpstr>Format</vt:lpstr>
      <vt:lpstr>Assert Statement</vt:lpstr>
      <vt:lpstr>Guidelines for Using Assert</vt:lpstr>
      <vt:lpstr>12. Self-study from java9fp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Web Pages</dc:title>
  <dc:creator>Andrew Davison</dc:creator>
  <cp:lastModifiedBy>Ad</cp:lastModifiedBy>
  <cp:revision>137</cp:revision>
  <cp:lastPrinted>2004-12-16T06:24:44Z</cp:lastPrinted>
  <dcterms:created xsi:type="dcterms:W3CDTF">1997-03-23T12:51:30Z</dcterms:created>
  <dcterms:modified xsi:type="dcterms:W3CDTF">2019-07-12T05:55:07Z</dcterms:modified>
</cp:coreProperties>
</file>