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56"/>
  </p:notesMasterIdLst>
  <p:handoutMasterIdLst>
    <p:handoutMasterId r:id="rId57"/>
  </p:handoutMasterIdLst>
  <p:sldIdLst>
    <p:sldId id="256" r:id="rId2"/>
    <p:sldId id="258" r:id="rId3"/>
    <p:sldId id="259" r:id="rId4"/>
    <p:sldId id="331" r:id="rId5"/>
    <p:sldId id="260" r:id="rId6"/>
    <p:sldId id="261" r:id="rId7"/>
    <p:sldId id="263" r:id="rId8"/>
    <p:sldId id="264" r:id="rId9"/>
    <p:sldId id="301" r:id="rId10"/>
    <p:sldId id="302" r:id="rId11"/>
    <p:sldId id="303" r:id="rId12"/>
    <p:sldId id="304" r:id="rId13"/>
    <p:sldId id="306" r:id="rId14"/>
    <p:sldId id="266" r:id="rId15"/>
    <p:sldId id="268" r:id="rId16"/>
    <p:sldId id="269" r:id="rId17"/>
    <p:sldId id="305" r:id="rId18"/>
    <p:sldId id="271" r:id="rId19"/>
    <p:sldId id="307" r:id="rId20"/>
    <p:sldId id="308" r:id="rId21"/>
    <p:sldId id="273" r:id="rId22"/>
    <p:sldId id="275" r:id="rId23"/>
    <p:sldId id="276" r:id="rId24"/>
    <p:sldId id="309" r:id="rId25"/>
    <p:sldId id="310" r:id="rId26"/>
    <p:sldId id="311" r:id="rId27"/>
    <p:sldId id="312" r:id="rId28"/>
    <p:sldId id="313" r:id="rId29"/>
    <p:sldId id="314" r:id="rId30"/>
    <p:sldId id="278" r:id="rId31"/>
    <p:sldId id="280" r:id="rId32"/>
    <p:sldId id="281" r:id="rId33"/>
    <p:sldId id="315" r:id="rId34"/>
    <p:sldId id="316" r:id="rId35"/>
    <p:sldId id="317" r:id="rId36"/>
    <p:sldId id="327" r:id="rId37"/>
    <p:sldId id="318" r:id="rId38"/>
    <p:sldId id="319" r:id="rId39"/>
    <p:sldId id="328" r:id="rId40"/>
    <p:sldId id="283" r:id="rId41"/>
    <p:sldId id="285" r:id="rId42"/>
    <p:sldId id="300" r:id="rId43"/>
    <p:sldId id="287" r:id="rId44"/>
    <p:sldId id="289" r:id="rId45"/>
    <p:sldId id="320" r:id="rId46"/>
    <p:sldId id="291" r:id="rId47"/>
    <p:sldId id="293" r:id="rId48"/>
    <p:sldId id="295" r:id="rId49"/>
    <p:sldId id="297" r:id="rId50"/>
    <p:sldId id="299" r:id="rId51"/>
    <p:sldId id="321" r:id="rId52"/>
    <p:sldId id="332" r:id="rId53"/>
    <p:sldId id="333" r:id="rId54"/>
    <p:sldId id="334" r:id="rId55"/>
  </p:sldIdLst>
  <p:sldSz cx="9144000" cy="6858000" type="screen4x3"/>
  <p:notesSz cx="6669088" cy="9928225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th-TH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20" autoAdjust="0"/>
    <p:restoredTop sz="86333" autoAdjust="0"/>
  </p:normalViewPr>
  <p:slideViewPr>
    <p:cSldViewPr>
      <p:cViewPr varScale="1">
        <p:scale>
          <a:sx n="81" d="100"/>
          <a:sy n="81" d="100"/>
        </p:scale>
        <p:origin x="-42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13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72" y="3924"/>
      </p:cViewPr>
      <p:guideLst>
        <p:guide orient="horz" pos="3126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6235700" y="9628188"/>
            <a:ext cx="36353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031" tIns="44717" rIns="91031" bIns="44717" anchor="ctr">
            <a:spAutoFit/>
          </a:bodyPr>
          <a:lstStyle/>
          <a:p>
            <a:pPr algn="r" defTabSz="919163"/>
            <a:fld id="{EE523336-1A31-4D71-8652-3529BF6E9429}" type="slidenum">
              <a:rPr lang="en-US" sz="1200"/>
              <a:pPr algn="r" defTabSz="919163"/>
              <a:t>‹#›</a:t>
            </a:fld>
            <a:endParaRPr lang="th-TH" sz="1200"/>
          </a:p>
        </p:txBody>
      </p:sp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74613" y="9625013"/>
            <a:ext cx="288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989" tIns="45994" rIns="91989" bIns="45994">
            <a:spAutoFit/>
          </a:bodyPr>
          <a:lstStyle>
            <a:lvl1pPr defTabSz="9191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191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191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191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191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1200" smtClean="0"/>
              <a:t>241-211 OOP</a:t>
            </a:r>
            <a:r>
              <a:rPr lang="th-TH" sz="1200" smtClean="0"/>
              <a:t> </a:t>
            </a:r>
            <a:r>
              <a:rPr lang="en-US" sz="1200" smtClean="0">
                <a:cs typeface="Cordia New" pitchFamily="34" charset="-34"/>
              </a:rPr>
              <a:t>(Java</a:t>
            </a:r>
            <a:r>
              <a:rPr lang="th-TH" sz="1200" smtClean="0"/>
              <a:t>): Layout/</a:t>
            </a:r>
            <a:r>
              <a:rPr lang="en-US" sz="1200" smtClean="0"/>
              <a:t>14</a:t>
            </a:r>
            <a:endParaRPr lang="th-TH" sz="1200" smtClean="0"/>
          </a:p>
        </p:txBody>
      </p:sp>
    </p:spTree>
    <p:extLst>
      <p:ext uri="{BB962C8B-B14F-4D97-AF65-F5344CB8AC3E}">
        <p14:creationId xmlns:p14="http://schemas.microsoft.com/office/powerpoint/2010/main" val="1897838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1550" y="4714875"/>
            <a:ext cx="4725988" cy="4457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031" tIns="44717" rIns="91031" bIns="44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noProof="0" smtClean="0"/>
              <a:t>Click to edit Master notes styles</a:t>
            </a:r>
          </a:p>
          <a:p>
            <a:pPr lvl="1"/>
            <a:r>
              <a:rPr lang="th-TH" noProof="0" smtClean="0"/>
              <a:t>Second Level</a:t>
            </a:r>
          </a:p>
          <a:p>
            <a:pPr lvl="2"/>
            <a:r>
              <a:rPr lang="th-TH" noProof="0" smtClean="0"/>
              <a:t>Third Level</a:t>
            </a:r>
          </a:p>
          <a:p>
            <a:pPr lvl="3"/>
            <a:r>
              <a:rPr lang="th-TH" noProof="0" smtClean="0"/>
              <a:t>Fourth Level</a:t>
            </a:r>
          </a:p>
          <a:p>
            <a:pPr lvl="4"/>
            <a:r>
              <a:rPr lang="th-TH" noProof="0" smtClean="0"/>
              <a:t>Fifth Level</a:t>
            </a:r>
          </a:p>
        </p:txBody>
      </p:sp>
      <p:sp>
        <p:nvSpPr>
          <p:cNvPr id="61443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11238" y="862013"/>
            <a:ext cx="4646612" cy="34845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29142115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100000"/>
              <a:buFont typeface="Arial" pitchFamily="34" charset="0"/>
              <a:buChar char="•"/>
              <a:defRPr/>
            </a:lvl1pPr>
            <a:lvl3pPr>
              <a:buFont typeface="Arial" pitchFamily="34" charset="0"/>
              <a:buChar char="•"/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31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09" y="465097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50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4267200"/>
            <a:ext cx="6934200" cy="16764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th-TH" smtClean="0">
                <a:effectLst/>
              </a:rPr>
              <a:t>Objectives</a:t>
            </a:r>
          </a:p>
          <a:p>
            <a:pPr lvl="1"/>
            <a:r>
              <a:rPr lang="th-TH" smtClean="0">
                <a:effectLst/>
              </a:rPr>
              <a:t>describe the basic layout managers for GUIs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2133600" y="2738438"/>
            <a:ext cx="4652963" cy="64452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/>
              <a:t>14</a:t>
            </a:r>
            <a:r>
              <a:rPr lang="th-TH" sz="3600"/>
              <a:t>.  GUI Layout</a:t>
            </a:r>
            <a:endParaRPr lang="th-TH" sz="3200"/>
          </a:p>
        </p:txBody>
      </p:sp>
      <p:sp>
        <p:nvSpPr>
          <p:cNvPr id="8" name="Rectangle 7"/>
          <p:cNvSpPr>
            <a:spLocks noGrp="1" noChangeArrowheads="1"/>
          </p:cNvSpPr>
          <p:nvPr/>
        </p:nvSpPr>
        <p:spPr>
          <a:xfrm>
            <a:off x="488317" y="548680"/>
            <a:ext cx="8229600" cy="88341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effectLst/>
              </a:rPr>
              <a:t>DIN61-222 Adv. Prog. (Java)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26083" y="1412776"/>
            <a:ext cx="3167062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defPPr>
              <a:defRPr lang="th-TH"/>
            </a:defPPr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>
                <a:effectLst/>
              </a:rPr>
              <a:t>Semester </a:t>
            </a:r>
            <a:r>
              <a:rPr lang="en-GB" sz="2400" smtClean="0">
                <a:effectLst/>
              </a:rPr>
              <a:t>1, 2019-2020</a:t>
            </a:r>
            <a:endParaRPr lang="en-GB" sz="240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After Resizing</a:t>
            </a: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1763713" y="4876800"/>
            <a:ext cx="5991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There is now space for </a:t>
            </a:r>
            <a:r>
              <a:rPr lang="en-US"/>
              <a:t>everything</a:t>
            </a:r>
            <a:r>
              <a:rPr lang="th-TH"/>
              <a:t> on </a:t>
            </a:r>
            <a:r>
              <a:rPr lang="en-US"/>
              <a:t>one</a:t>
            </a:r>
            <a:r>
              <a:rPr lang="th-TH"/>
              <a:t> line. </a:t>
            </a:r>
          </a:p>
        </p:txBody>
      </p:sp>
      <p:pic>
        <p:nvPicPr>
          <p:cNvPr id="1229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8" y="2476500"/>
            <a:ext cx="79724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Notes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844824"/>
            <a:ext cx="8071048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By default, all the components on a line are centered</a:t>
            </a:r>
          </a:p>
          <a:p>
            <a:pPr lvl="1"/>
            <a:r>
              <a:rPr lang="th-TH" smtClean="0">
                <a:effectLst/>
              </a:rPr>
              <a:t>the alignment can be altered, e.g.</a:t>
            </a:r>
          </a:p>
          <a:p>
            <a:pPr lvl="2">
              <a:buFont typeface="Monotype Sorts" pitchFamily="2" charset="2"/>
              <a:buNone/>
            </a:pPr>
            <a:r>
              <a:rPr lang="th-TH" smtClean="0">
                <a:effectLst/>
              </a:rPr>
              <a:t> 	</a:t>
            </a:r>
            <a:r>
              <a:rPr lang="th-TH" smtClean="0">
                <a:effectLst/>
                <a:latin typeface="Courier New" pitchFamily="49" charset="0"/>
              </a:rPr>
              <a:t>c.setLayout( new FlowLayout( </a:t>
            </a:r>
            <a:br>
              <a:rPr lang="th-TH" smtClean="0">
                <a:effectLst/>
                <a:latin typeface="Courier New" pitchFamily="49" charset="0"/>
              </a:rPr>
            </a:br>
            <a:r>
              <a:rPr lang="th-TH" smtClean="0">
                <a:effectLst/>
                <a:latin typeface="Courier New" pitchFamily="49" charset="0"/>
              </a:rPr>
              <a:t>			FlowLayout.RIGHT));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there is also </a:t>
            </a:r>
            <a:r>
              <a:rPr lang="th-TH" sz="2400" smtClean="0">
                <a:effectLst/>
                <a:latin typeface="Courier New" pitchFamily="49" charset="0"/>
              </a:rPr>
              <a:t>FlowLayout.LEFT</a:t>
            </a:r>
            <a:endParaRPr lang="th-TH" smtClean="0">
              <a:effectLst/>
            </a:endParaRPr>
          </a:p>
          <a:p>
            <a:pPr lvl="1"/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component sizes are unchanged</a:t>
            </a:r>
          </a:p>
          <a:p>
            <a:pPr lvl="1"/>
            <a:r>
              <a:rPr lang="th-TH" smtClean="0">
                <a:effectLst/>
              </a:rPr>
              <a:t>this is not true of some other layout managers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3</a:t>
            </a:r>
            <a:r>
              <a:rPr lang="th-TH" smtClean="0">
                <a:effectLst/>
              </a:rPr>
              <a:t>.  Grid Layout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844824"/>
            <a:ext cx="7772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z="2000" smtClean="0">
                <a:effectLst/>
                <a:latin typeface="Courier New" pitchFamily="49" charset="0"/>
              </a:rPr>
              <a:t>GridLayout</a:t>
            </a:r>
            <a:r>
              <a:rPr lang="th-TH" sz="2400" smtClean="0">
                <a:effectLst/>
              </a:rPr>
              <a:t> </a:t>
            </a:r>
            <a:r>
              <a:rPr lang="th-TH" smtClean="0">
                <a:effectLst/>
              </a:rPr>
              <a:t>places components in a grid, specified in terms of the number of rows and columns</a:t>
            </a:r>
          </a:p>
          <a:p>
            <a:pPr lvl="1"/>
            <a:r>
              <a:rPr lang="th-TH" smtClean="0">
                <a:effectLst/>
              </a:rPr>
              <a:t>the spacing between the grid cells can also be specified</a:t>
            </a: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i="1" smtClean="0">
                <a:solidFill>
                  <a:schemeClr val="accent1"/>
                </a:solidFill>
                <a:effectLst/>
              </a:rPr>
              <a:t>Some</a:t>
            </a:r>
            <a:r>
              <a:rPr lang="th-TH" smtClean="0">
                <a:effectLst/>
              </a:rPr>
              <a:t> of the components are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resized</a:t>
            </a:r>
            <a:r>
              <a:rPr lang="th-TH" smtClean="0">
                <a:effectLst/>
              </a:rPr>
              <a:t> to fit the grid cell they appear inside</a:t>
            </a:r>
          </a:p>
          <a:p>
            <a:pPr lvl="1"/>
            <a:r>
              <a:rPr lang="th-TH" smtClean="0">
                <a:effectLst/>
              </a:rPr>
              <a:t>doesn't look nice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6842125" y="626745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pic>
        <p:nvPicPr>
          <p:cNvPr id="1434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368425" cy="127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Text Box 7"/>
          <p:cNvSpPr txBox="1">
            <a:spLocks noChangeArrowheads="1"/>
          </p:cNvSpPr>
          <p:nvPr/>
        </p:nvSpPr>
        <p:spPr bwMode="auto">
          <a:xfrm>
            <a:off x="6667500" y="712788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2x2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76400"/>
            <a:ext cx="8001000" cy="4538663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z="2000" smtClean="0">
                <a:effectLst/>
                <a:latin typeface="Courier New" pitchFamily="49" charset="0"/>
              </a:rPr>
              <a:t>GridDemo.java</a:t>
            </a:r>
            <a:r>
              <a:rPr lang="th-TH" smtClean="0">
                <a:effectLst/>
              </a:rPr>
              <a:t> contains one major change from </a:t>
            </a:r>
            <a:r>
              <a:rPr lang="th-TH" sz="2000" smtClean="0">
                <a:effectLst/>
                <a:latin typeface="Courier New" pitchFamily="49" charset="0"/>
              </a:rPr>
              <a:t>FlowDemo.java</a:t>
            </a:r>
            <a:r>
              <a:rPr lang="th-TH" smtClean="0">
                <a:effectLst/>
              </a:rPr>
              <a:t>:</a:t>
            </a:r>
          </a:p>
          <a:p>
            <a:pPr lvl="1">
              <a:buFontTx/>
              <a:buNone/>
            </a:pPr>
            <a:r>
              <a:rPr lang="th-TH" sz="2400" smtClean="0">
                <a:effectLst/>
                <a:latin typeface="Courier New" pitchFamily="49" charset="0"/>
              </a:rPr>
              <a:t>	</a:t>
            </a:r>
            <a:r>
              <a:rPr lang="th-TH" sz="2000" smtClean="0">
                <a:effectLst/>
                <a:latin typeface="Courier New" pitchFamily="49" charset="0"/>
              </a:rPr>
              <a:t>c.setLayout( new GridLayout(</a:t>
            </a:r>
            <a:r>
              <a:rPr lang="en-US" sz="2000" smtClean="0">
                <a:effectLst/>
                <a:latin typeface="Courier New" pitchFamily="49" charset="0"/>
              </a:rPr>
              <a:t>3,2,10,7) );</a:t>
            </a:r>
            <a:endParaRPr lang="th-TH" smtClean="0">
              <a:effectLst/>
            </a:endParaRPr>
          </a:p>
          <a:p>
            <a:pPr lvl="1"/>
            <a:r>
              <a:rPr lang="en-US" smtClean="0">
                <a:effectLst/>
              </a:rPr>
              <a:t>3</a:t>
            </a:r>
            <a:r>
              <a:rPr lang="th-TH" smtClean="0">
                <a:effectLst/>
              </a:rPr>
              <a:t> rows, </a:t>
            </a:r>
            <a:r>
              <a:rPr lang="en-US" smtClean="0">
                <a:effectLst/>
              </a:rPr>
              <a:t>2</a:t>
            </a:r>
            <a:r>
              <a:rPr lang="th-TH" smtClean="0">
                <a:effectLst/>
              </a:rPr>
              <a:t> columns, </a:t>
            </a:r>
            <a:r>
              <a:rPr lang="en-US" smtClean="0">
                <a:effectLst/>
              </a:rPr>
              <a:t>10 </a:t>
            </a:r>
            <a:r>
              <a:rPr lang="th-TH" smtClean="0">
                <a:effectLst/>
              </a:rPr>
              <a:t>pixel horizontal spacing, </a:t>
            </a:r>
            <a:br>
              <a:rPr lang="th-TH" smtClean="0">
                <a:effectLst/>
              </a:rPr>
            </a:br>
            <a:r>
              <a:rPr lang="en-US" smtClean="0">
                <a:effectLst/>
              </a:rPr>
              <a:t>7</a:t>
            </a:r>
            <a:r>
              <a:rPr lang="th-TH" smtClean="0">
                <a:effectLst/>
              </a:rPr>
              <a:t> pixel vertical spacing</a:t>
            </a:r>
          </a:p>
          <a:p>
            <a:pPr>
              <a:buFont typeface="Arial" charset="0"/>
              <a:buChar char="•"/>
            </a:pPr>
            <a:endParaRPr lang="th-TH" sz="2800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z="2400" smtClean="0">
                <a:effectLst/>
              </a:rPr>
              <a:t>The other change is to increase the vertical size of the frame:</a:t>
            </a:r>
          </a:p>
          <a:p>
            <a:pPr lvl="1">
              <a:buFontTx/>
              <a:buNone/>
            </a:pPr>
            <a:r>
              <a:rPr lang="th-TH" sz="2400" smtClean="0">
                <a:effectLst/>
                <a:latin typeface="Courier New" pitchFamily="49" charset="0"/>
              </a:rPr>
              <a:t>	setSize(</a:t>
            </a:r>
            <a:r>
              <a:rPr lang="en-US" sz="2400" smtClean="0">
                <a:effectLst/>
                <a:latin typeface="Courier New" pitchFamily="49" charset="0"/>
              </a:rPr>
              <a:t>400,</a:t>
            </a:r>
            <a:r>
              <a:rPr lang="en-US" sz="2400" b="1" smtClean="0">
                <a:effectLst/>
                <a:latin typeface="Courier New" pitchFamily="49" charset="0"/>
              </a:rPr>
              <a:t>400</a:t>
            </a:r>
            <a:r>
              <a:rPr lang="en-US" sz="2400" smtClean="0">
                <a:effectLst/>
                <a:latin typeface="Courier New" pitchFamily="49" charset="0"/>
              </a:rPr>
              <a:t>);</a:t>
            </a:r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en-US" smtClean="0">
                <a:effectLst/>
              </a:rPr>
              <a:t>GridDemo.java</a:t>
            </a:r>
            <a:endParaRPr lang="en-US" smtClean="0">
              <a:effectLst/>
              <a:cs typeface="Cordia New" pitchFamily="34" charset="-34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14500"/>
            <a:ext cx="7772400" cy="4954860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	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import java.awt.*;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import java.awt.event.*;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import javax.swing.*;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public class GridDemo extends JFrame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{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public GridDemo()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{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super("E-Commerce Application");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Container c = getContentPane();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// use GridLayout: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3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rows,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columns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// 10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pixel horiz. gap,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7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pixel vert. gap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c.setLayout( new GridLayout(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3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,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,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10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,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7) );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		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764704"/>
            <a:ext cx="8735888" cy="5904656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	  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JCheckBox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	new JCheckBox("Downgrade dog to cat");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JCheckBox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	new JCheckBox("Upgrade bike to car");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JCheckBox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3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	new JCheckBox("Add speed package");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c.add(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); c.add(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); c.add(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3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JButton jb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new JButton("place order");  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c.add( jb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JButton jb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new JButton("cancel");   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c.add( jb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JLabel jl = new JLabel(new ImageIcon( bmw.jpg"));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c.add(jl);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    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700213"/>
            <a:ext cx="80772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setDefaultCloseOperation(JFrame.EXIT_ON_CLOSE);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setSize(400,400);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setLocationRelativeTo(null);  // center the window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setVisible(true);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} // end of GridDemo()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public static void main(String[] args)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{  new GridDemo();  }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} // end of GridDemo class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rdia New" pitchFamily="34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100" y="1630363"/>
            <a:ext cx="4319588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Appearance</a:t>
            </a: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6918325" y="3355975"/>
            <a:ext cx="17319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Note the</a:t>
            </a:r>
          </a:p>
          <a:p>
            <a:r>
              <a:rPr lang="th-TH"/>
              <a:t>horizontal </a:t>
            </a:r>
          </a:p>
          <a:p>
            <a:r>
              <a:rPr lang="th-TH"/>
              <a:t>and vertical</a:t>
            </a:r>
          </a:p>
          <a:p>
            <a:r>
              <a:rPr lang="th-TH"/>
              <a:t>spacing</a:t>
            </a:r>
          </a:p>
          <a:p>
            <a:r>
              <a:rPr lang="th-TH"/>
              <a:t>between the</a:t>
            </a:r>
          </a:p>
          <a:p>
            <a:r>
              <a:rPr lang="th-TH"/>
              <a:t>components.</a:t>
            </a:r>
          </a:p>
        </p:txBody>
      </p:sp>
      <p:sp>
        <p:nvSpPr>
          <p:cNvPr id="19461" name="Line 6"/>
          <p:cNvSpPr>
            <a:spLocks noChangeShapeType="1"/>
          </p:cNvSpPr>
          <p:nvPr/>
        </p:nvSpPr>
        <p:spPr bwMode="auto">
          <a:xfrm flipH="1">
            <a:off x="4343400" y="3962400"/>
            <a:ext cx="2514600" cy="1143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Line 7"/>
          <p:cNvSpPr>
            <a:spLocks noChangeShapeType="1"/>
          </p:cNvSpPr>
          <p:nvPr/>
        </p:nvSpPr>
        <p:spPr bwMode="auto">
          <a:xfrm flipH="1">
            <a:off x="6248400" y="4343400"/>
            <a:ext cx="609600" cy="228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Text Box 8"/>
          <p:cNvSpPr txBox="1">
            <a:spLocks noChangeArrowheads="1"/>
          </p:cNvSpPr>
          <p:nvPr/>
        </p:nvSpPr>
        <p:spPr bwMode="auto">
          <a:xfrm>
            <a:off x="288925" y="1600200"/>
            <a:ext cx="1766888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Components</a:t>
            </a:r>
          </a:p>
          <a:p>
            <a:r>
              <a:rPr lang="th-TH"/>
              <a:t>have been</a:t>
            </a:r>
          </a:p>
          <a:p>
            <a:r>
              <a:rPr lang="th-TH"/>
              <a:t>resized to</a:t>
            </a:r>
          </a:p>
          <a:p>
            <a:r>
              <a:rPr lang="th-TH"/>
              <a:t>equally fill</a:t>
            </a:r>
          </a:p>
          <a:p>
            <a:r>
              <a:rPr lang="th-TH"/>
              <a:t>the </a:t>
            </a:r>
            <a:r>
              <a:rPr lang="en-US"/>
              <a:t>400</a:t>
            </a:r>
            <a:r>
              <a:rPr lang="th-TH"/>
              <a:t>x</a:t>
            </a:r>
            <a:r>
              <a:rPr lang="en-US"/>
              <a:t>400</a:t>
            </a:r>
            <a:endParaRPr lang="th-TH"/>
          </a:p>
          <a:p>
            <a:r>
              <a:rPr lang="th-TH"/>
              <a:t>space.</a:t>
            </a:r>
          </a:p>
        </p:txBody>
      </p:sp>
      <p:sp>
        <p:nvSpPr>
          <p:cNvPr id="19464" name="Text Box 9"/>
          <p:cNvSpPr txBox="1">
            <a:spLocks noChangeArrowheads="1"/>
          </p:cNvSpPr>
          <p:nvPr/>
        </p:nvSpPr>
        <p:spPr bwMode="auto">
          <a:xfrm>
            <a:off x="7070725" y="933450"/>
            <a:ext cx="1831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check boxes</a:t>
            </a:r>
          </a:p>
          <a:p>
            <a:r>
              <a:rPr lang="th-TH"/>
              <a:t>aren’t resized</a:t>
            </a:r>
          </a:p>
        </p:txBody>
      </p:sp>
      <p:sp>
        <p:nvSpPr>
          <p:cNvPr id="19465" name="Line 10"/>
          <p:cNvSpPr>
            <a:spLocks noChangeShapeType="1"/>
          </p:cNvSpPr>
          <p:nvPr/>
        </p:nvSpPr>
        <p:spPr bwMode="auto">
          <a:xfrm flipH="1">
            <a:off x="5410200" y="1371600"/>
            <a:ext cx="1676400" cy="914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Line 11"/>
          <p:cNvSpPr>
            <a:spLocks noChangeShapeType="1"/>
          </p:cNvSpPr>
          <p:nvPr/>
        </p:nvSpPr>
        <p:spPr bwMode="auto">
          <a:xfrm flipH="1">
            <a:off x="3505200" y="1219200"/>
            <a:ext cx="3581400" cy="1066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/>
          <a:lstStyle/>
          <a:p>
            <a:r>
              <a:rPr lang="en-US" smtClean="0">
                <a:effectLst/>
              </a:rPr>
              <a:t>GridDemoP.java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828800"/>
            <a:ext cx="8147248" cy="4480520"/>
          </a:xfrm>
        </p:spPr>
        <p:txBody>
          <a:bodyPr>
            <a:noAutofit/>
          </a:bodyPr>
          <a:lstStyle/>
          <a:p>
            <a:pPr>
              <a:buFont typeface="Arial" charset="0"/>
              <a:buChar char="•"/>
            </a:pPr>
            <a:r>
              <a:rPr lang="en-US" sz="2400" smtClean="0">
                <a:effectLst/>
                <a:cs typeface="Cordia New" pitchFamily="34" charset="-34"/>
              </a:rPr>
              <a:t>Components can be protected from resizing by being placed inside a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JPanel</a:t>
            </a:r>
            <a:endParaRPr lang="en-US" sz="2400" smtClean="0">
              <a:effectLst/>
              <a:cs typeface="Cordia New" pitchFamily="34" charset="-34"/>
            </a:endParaRPr>
          </a:p>
          <a:p>
            <a:pPr lvl="1"/>
            <a:r>
              <a:rPr lang="en-US" sz="2000" smtClean="0">
                <a:effectLst/>
                <a:cs typeface="Cordia New" pitchFamily="34" charset="-34"/>
              </a:rPr>
              <a:t>the panel is resized instead</a:t>
            </a:r>
            <a:br>
              <a:rPr lang="en-US" sz="2000" smtClean="0">
                <a:effectLst/>
                <a:cs typeface="Cordia New" pitchFamily="34" charset="-34"/>
              </a:rPr>
            </a:br>
            <a:endParaRPr lang="en-US" sz="2000" smtClean="0">
              <a:effectLst/>
              <a:cs typeface="Cordia New" pitchFamily="34" charset="-34"/>
            </a:endParaRPr>
          </a:p>
          <a:p>
            <a:pPr>
              <a:buFont typeface="Monotype Sorts" pitchFamily="2" charset="2"/>
              <a:buNone/>
            </a:pP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	     	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     :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// use a panel to stop the cancel button growing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JPanel p = new JPanel();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JButton jb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= new JButton("cancel");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p.add(jb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c.add( p 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		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1597025"/>
            <a:ext cx="4568825" cy="456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Appearance</a:t>
            </a:r>
          </a:p>
        </p:txBody>
      </p:sp>
      <p:sp>
        <p:nvSpPr>
          <p:cNvPr id="21508" name="Line 5"/>
          <p:cNvSpPr>
            <a:spLocks noChangeShapeType="1"/>
          </p:cNvSpPr>
          <p:nvPr/>
        </p:nvSpPr>
        <p:spPr bwMode="auto">
          <a:xfrm>
            <a:off x="1600200" y="4419600"/>
            <a:ext cx="1066800" cy="4572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Text Box 6"/>
          <p:cNvSpPr txBox="1">
            <a:spLocks noChangeArrowheads="1"/>
          </p:cNvSpPr>
          <p:nvPr/>
        </p:nvSpPr>
        <p:spPr bwMode="auto">
          <a:xfrm>
            <a:off x="212725" y="3962400"/>
            <a:ext cx="151923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the 'cancel'</a:t>
            </a:r>
          </a:p>
          <a:p>
            <a:r>
              <a:rPr lang="th-TH"/>
              <a:t>button has</a:t>
            </a:r>
          </a:p>
          <a:p>
            <a:r>
              <a:rPr lang="th-TH"/>
              <a:t>not been</a:t>
            </a:r>
          </a:p>
          <a:p>
            <a:r>
              <a:rPr lang="th-TH"/>
              <a:t>resized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1</a:t>
            </a:r>
            <a:r>
              <a:rPr lang="th-TH" smtClean="0">
                <a:effectLst/>
              </a:rPr>
              <a:t>. </a:t>
            </a:r>
            <a:r>
              <a:rPr lang="en-US" smtClean="0">
                <a:effectLst/>
              </a:rPr>
              <a:t>The 3-step </a:t>
            </a:r>
            <a:r>
              <a:rPr lang="th-TH" smtClean="0">
                <a:effectLst/>
              </a:rPr>
              <a:t>GUI</a:t>
            </a:r>
            <a:r>
              <a:rPr lang="en-US" smtClean="0">
                <a:effectLst/>
              </a:rPr>
              <a:t> Again</a:t>
            </a:r>
            <a:endParaRPr lang="th-TH" smtClean="0">
              <a:effectLst/>
            </a:endParaRPr>
          </a:p>
        </p:txBody>
      </p:sp>
      <p:sp>
        <p:nvSpPr>
          <p:cNvPr id="4099" name="Rectangle 1027"/>
          <p:cNvSpPr>
            <a:spLocks noGrp="1" noChangeArrowheads="1"/>
          </p:cNvSpPr>
          <p:nvPr>
            <p:ph idx="1"/>
          </p:nvPr>
        </p:nvSpPr>
        <p:spPr>
          <a:xfrm>
            <a:off x="609600" y="2133600"/>
            <a:ext cx="82296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A reminder of the three steps in writing GUIs:</a:t>
            </a:r>
          </a:p>
          <a:p>
            <a:pPr lvl="1"/>
            <a:r>
              <a:rPr lang="en-US" smtClean="0">
                <a:effectLst/>
              </a:rPr>
              <a:t>1</a:t>
            </a:r>
            <a:r>
              <a:rPr lang="th-TH" smtClean="0">
                <a:effectLst/>
              </a:rPr>
              <a:t>. Declare the GUI </a:t>
            </a:r>
            <a:r>
              <a:rPr lang="en-US" i="1" smtClean="0">
                <a:solidFill>
                  <a:schemeClr val="accent1"/>
                </a:solidFill>
                <a:effectLst/>
              </a:rPr>
              <a:t>components</a:t>
            </a:r>
            <a:r>
              <a:rPr lang="th-TH" smtClean="0">
                <a:effectLst/>
              </a:rPr>
              <a:t>;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 lvl="1"/>
            <a:r>
              <a:rPr lang="en-US" smtClean="0">
                <a:effectLst/>
              </a:rPr>
              <a:t>2</a:t>
            </a:r>
            <a:r>
              <a:rPr lang="th-TH" smtClean="0">
                <a:effectLst/>
              </a:rPr>
              <a:t>. Implement the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event handlers</a:t>
            </a:r>
            <a:r>
              <a:rPr lang="th-TH" smtClean="0">
                <a:effectLst/>
              </a:rPr>
              <a:t> for the </a:t>
            </a:r>
            <a:r>
              <a:rPr lang="en-US" smtClean="0">
                <a:effectLst/>
              </a:rPr>
              <a:t>components</a:t>
            </a:r>
            <a:r>
              <a:rPr lang="th-TH" smtClean="0">
                <a:effectLst/>
              </a:rPr>
              <a:t>;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 lvl="1"/>
            <a:r>
              <a:rPr lang="en-US" smtClean="0">
                <a:effectLst/>
              </a:rPr>
              <a:t>3</a:t>
            </a:r>
            <a:r>
              <a:rPr lang="th-TH" smtClean="0">
                <a:effectLst/>
              </a:rPr>
              <a:t>. Position the </a:t>
            </a:r>
            <a:r>
              <a:rPr lang="en-US" smtClean="0">
                <a:effectLst/>
              </a:rPr>
              <a:t>components </a:t>
            </a:r>
            <a:r>
              <a:rPr lang="th-TH" smtClean="0">
                <a:effectLst/>
              </a:rPr>
              <a:t>on the screen by using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layout managers</a:t>
            </a:r>
            <a:r>
              <a:rPr lang="th-TH" smtClean="0">
                <a:effectLst/>
              </a:rPr>
              <a:t> and/or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containers</a:t>
            </a:r>
            <a:r>
              <a:rPr lang="th-TH" smtClean="0">
                <a:effectLst/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4</a:t>
            </a:r>
            <a:r>
              <a:rPr lang="th-TH" smtClean="0">
                <a:effectLst/>
              </a:rPr>
              <a:t>.  Border Layout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2050504"/>
            <a:ext cx="80010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z="2000" smtClean="0">
                <a:effectLst/>
                <a:latin typeface="Courier New" pitchFamily="49" charset="0"/>
              </a:rPr>
              <a:t>BorderLayout</a:t>
            </a:r>
            <a:r>
              <a:rPr lang="th-TH" sz="2400" smtClean="0">
                <a:effectLst/>
              </a:rPr>
              <a:t> </a:t>
            </a:r>
            <a:r>
              <a:rPr lang="th-TH" smtClean="0">
                <a:effectLst/>
              </a:rPr>
              <a:t>allows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four</a:t>
            </a:r>
            <a:r>
              <a:rPr lang="th-TH" smtClean="0">
                <a:effectLst/>
              </a:rPr>
              <a:t> components to be placed around the edges of a frame/applet, with a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fifth</a:t>
            </a:r>
            <a:r>
              <a:rPr lang="th-TH" smtClean="0">
                <a:effectLst/>
              </a:rPr>
              <a:t> component in the center</a:t>
            </a:r>
          </a:p>
          <a:p>
            <a:pPr lvl="1"/>
            <a:r>
              <a:rPr lang="th-TH" smtClean="0">
                <a:effectLst/>
              </a:rPr>
              <a:t>the positions are NORTH, EAST, </a:t>
            </a:r>
            <a:r>
              <a:rPr lang="en-US" smtClean="0">
                <a:effectLst/>
              </a:rPr>
              <a:t/>
            </a:r>
            <a:br>
              <a:rPr lang="en-US" smtClean="0">
                <a:effectLst/>
              </a:rPr>
            </a:br>
            <a:r>
              <a:rPr lang="th-TH" smtClean="0">
                <a:effectLst/>
              </a:rPr>
              <a:t>SOUTH, WEST, and CENTER</a:t>
            </a: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z="2000" smtClean="0">
                <a:effectLst/>
                <a:latin typeface="Courier New" pitchFamily="49" charset="0"/>
              </a:rPr>
              <a:t>BorderLayout</a:t>
            </a:r>
            <a:r>
              <a:rPr lang="th-TH" sz="2400" smtClean="0">
                <a:effectLst/>
              </a:rPr>
              <a:t> </a:t>
            </a:r>
            <a:r>
              <a:rPr lang="th-TH" smtClean="0">
                <a:effectLst/>
              </a:rPr>
              <a:t>is the default layout for </a:t>
            </a:r>
            <a:r>
              <a:rPr lang="th-TH" sz="2000" smtClean="0">
                <a:effectLst/>
                <a:latin typeface="Courier New" pitchFamily="49" charset="0"/>
              </a:rPr>
              <a:t>JFrame</a:t>
            </a:r>
            <a:endParaRPr lang="th-TH" smtClean="0">
              <a:effectLst/>
            </a:endParaRPr>
          </a:p>
        </p:txBody>
      </p:sp>
      <p:sp>
        <p:nvSpPr>
          <p:cNvPr id="22532" name="Line 7"/>
          <p:cNvSpPr>
            <a:spLocks noChangeShapeType="1"/>
          </p:cNvSpPr>
          <p:nvPr/>
        </p:nvSpPr>
        <p:spPr bwMode="auto">
          <a:xfrm>
            <a:off x="5702300" y="1006475"/>
            <a:ext cx="30448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8"/>
          <p:cNvSpPr>
            <a:spLocks noChangeShapeType="1"/>
          </p:cNvSpPr>
          <p:nvPr/>
        </p:nvSpPr>
        <p:spPr bwMode="auto">
          <a:xfrm>
            <a:off x="5732463" y="1387475"/>
            <a:ext cx="30146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Line 9"/>
          <p:cNvSpPr>
            <a:spLocks noChangeShapeType="1"/>
          </p:cNvSpPr>
          <p:nvPr/>
        </p:nvSpPr>
        <p:spPr bwMode="auto">
          <a:xfrm>
            <a:off x="6645275" y="1006475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Line 10"/>
          <p:cNvSpPr>
            <a:spLocks noChangeShapeType="1"/>
          </p:cNvSpPr>
          <p:nvPr/>
        </p:nvSpPr>
        <p:spPr bwMode="auto">
          <a:xfrm>
            <a:off x="7883525" y="1004888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Text Box 11"/>
          <p:cNvSpPr txBox="1">
            <a:spLocks noChangeArrowheads="1"/>
          </p:cNvSpPr>
          <p:nvPr/>
        </p:nvSpPr>
        <p:spPr bwMode="auto">
          <a:xfrm>
            <a:off x="6645275" y="549275"/>
            <a:ext cx="1235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NORTH</a:t>
            </a:r>
          </a:p>
        </p:txBody>
      </p:sp>
      <p:sp>
        <p:nvSpPr>
          <p:cNvPr id="22537" name="Text Box 12"/>
          <p:cNvSpPr txBox="1">
            <a:spLocks noChangeArrowheads="1"/>
          </p:cNvSpPr>
          <p:nvPr/>
        </p:nvSpPr>
        <p:spPr bwMode="auto">
          <a:xfrm>
            <a:off x="6588125" y="1311275"/>
            <a:ext cx="1201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SOUTH</a:t>
            </a:r>
          </a:p>
        </p:txBody>
      </p:sp>
      <p:sp>
        <p:nvSpPr>
          <p:cNvPr id="22538" name="Text Box 13"/>
          <p:cNvSpPr txBox="1">
            <a:spLocks noChangeArrowheads="1"/>
          </p:cNvSpPr>
          <p:nvPr/>
        </p:nvSpPr>
        <p:spPr bwMode="auto">
          <a:xfrm>
            <a:off x="6569075" y="935038"/>
            <a:ext cx="1368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CENTER</a:t>
            </a:r>
          </a:p>
        </p:txBody>
      </p:sp>
      <p:sp>
        <p:nvSpPr>
          <p:cNvPr id="22539" name="Text Box 14"/>
          <p:cNvSpPr txBox="1">
            <a:spLocks noChangeArrowheads="1"/>
          </p:cNvSpPr>
          <p:nvPr/>
        </p:nvSpPr>
        <p:spPr bwMode="auto">
          <a:xfrm>
            <a:off x="7874000" y="941388"/>
            <a:ext cx="946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EAST</a:t>
            </a:r>
          </a:p>
        </p:txBody>
      </p:sp>
      <p:sp>
        <p:nvSpPr>
          <p:cNvPr id="22540" name="Text Box 15"/>
          <p:cNvSpPr txBox="1">
            <a:spLocks noChangeArrowheads="1"/>
          </p:cNvSpPr>
          <p:nvPr/>
        </p:nvSpPr>
        <p:spPr bwMode="auto">
          <a:xfrm>
            <a:off x="5651500" y="930275"/>
            <a:ext cx="1012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WEST</a:t>
            </a:r>
          </a:p>
        </p:txBody>
      </p:sp>
      <p:sp>
        <p:nvSpPr>
          <p:cNvPr id="22541" name="Rectangle 14"/>
          <p:cNvSpPr>
            <a:spLocks noChangeArrowheads="1"/>
          </p:cNvSpPr>
          <p:nvPr/>
        </p:nvSpPr>
        <p:spPr bwMode="auto">
          <a:xfrm>
            <a:off x="5722938" y="555625"/>
            <a:ext cx="3021012" cy="12001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2542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3141663"/>
            <a:ext cx="165735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BorderDemo.java</a:t>
            </a:r>
            <a:endParaRPr lang="en-US" smtClean="0">
              <a:effectLst/>
              <a:cs typeface="Cordia New" pitchFamily="34" charset="-34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7772400" cy="4844752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	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import java.awt.*;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import java.awt.event.*;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import javax.swing.*;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public class BorderDemo extends JFrame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{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public BorderDemo()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{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super("E-Commerce Application");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Container c = getContentPane();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// use BorderLayout: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//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10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pixel horiz. gap,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7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pixel vert. gap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c.setLayout( new BorderLayout(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10,7) );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		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620688"/>
            <a:ext cx="8610600" cy="6120679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	   // 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JCheckBox jck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= 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    // not used here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  //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	new JCheckBox("Downgrade dog to cat");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 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JCheckBox jck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= 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		new JCheckBox("Upgrade bike to car");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   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 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JCheckBox jck</a:t>
            </a: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3</a:t>
            </a: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 = 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		new JCheckBox("Add speed package");</a:t>
            </a:r>
            <a:b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1800" smtClean="0">
                <a:effectLst/>
                <a:latin typeface="Courier New" pitchFamily="49" charset="0"/>
              </a:rPr>
              <a:t>    </a:t>
            </a:r>
            <a:r>
              <a:rPr lang="en-US" sz="1800" smtClean="0">
                <a:effectLst/>
                <a:latin typeface="Courier New" pitchFamily="49" charset="0"/>
              </a:rPr>
              <a:t>  </a:t>
            </a:r>
            <a:r>
              <a:rPr lang="th-TH" sz="1800" smtClean="0">
                <a:effectLst/>
                <a:latin typeface="Courier New" pitchFamily="49" charset="0"/>
                <a:cs typeface="Angsana New" pitchFamily="18" charset="-34"/>
              </a:rPr>
              <a:t>c.add( jck</a:t>
            </a:r>
            <a:r>
              <a:rPr lang="en-US" sz="1800" smtClean="0">
                <a:effectLst/>
                <a:latin typeface="Courier New" pitchFamily="49" charset="0"/>
                <a:cs typeface="Angsana New" pitchFamily="18" charset="-34"/>
              </a:rPr>
              <a:t>2</a:t>
            </a:r>
            <a:r>
              <a:rPr lang="th-TH" sz="1800" smtClean="0">
                <a:effectLst/>
                <a:latin typeface="Courier New" pitchFamily="49" charset="0"/>
                <a:cs typeface="Angsana New" pitchFamily="18" charset="-34"/>
              </a:rPr>
              <a:t>, BorderLayout.EAST);</a:t>
            </a:r>
          </a:p>
          <a:p>
            <a:pPr>
              <a:buFont typeface="Monotype Sorts" pitchFamily="2" charset="2"/>
              <a:buNone/>
            </a:pPr>
            <a:r>
              <a:rPr lang="th-TH" sz="1800" smtClean="0">
                <a:effectLst/>
                <a:latin typeface="Courier New" pitchFamily="49" charset="0"/>
                <a:cs typeface="Angsana New" pitchFamily="18" charset="-34"/>
              </a:rPr>
              <a:t>    </a:t>
            </a:r>
            <a:r>
              <a:rPr lang="en-US" sz="1800" smtClean="0">
                <a:effectLst/>
                <a:latin typeface="Courier New" pitchFamily="49" charset="0"/>
                <a:cs typeface="Angsana New" pitchFamily="18" charset="-34"/>
              </a:rPr>
              <a:t>    </a:t>
            </a:r>
            <a:r>
              <a:rPr lang="th-TH" sz="1800" smtClean="0">
                <a:effectLst/>
                <a:latin typeface="Courier New" pitchFamily="49" charset="0"/>
                <a:cs typeface="Angsana New" pitchFamily="18" charset="-34"/>
              </a:rPr>
              <a:t>c.add( jck</a:t>
            </a:r>
            <a:r>
              <a:rPr lang="en-US" sz="1800" smtClean="0">
                <a:effectLst/>
                <a:latin typeface="Courier New" pitchFamily="49" charset="0"/>
                <a:cs typeface="Angsana New" pitchFamily="18" charset="-34"/>
              </a:rPr>
              <a:t>3</a:t>
            </a:r>
            <a:r>
              <a:rPr lang="th-TH" sz="1800" smtClean="0">
                <a:effectLst/>
                <a:latin typeface="Courier New" pitchFamily="49" charset="0"/>
                <a:cs typeface="Angsana New" pitchFamily="18" charset="-34"/>
              </a:rPr>
              <a:t>, BorderLayout.SOUTH);</a:t>
            </a:r>
          </a:p>
          <a:p>
            <a:pPr>
              <a:buFont typeface="Monotype Sorts" pitchFamily="2" charset="2"/>
              <a:buNone/>
            </a:pPr>
            <a:endParaRPr lang="th-TH" sz="1800" smtClean="0">
              <a:effectLst/>
              <a:latin typeface="Courier New" pitchFamily="49" charset="0"/>
              <a:cs typeface="Angsana New" pitchFamily="18" charset="-34"/>
            </a:endParaRPr>
          </a:p>
          <a:p>
            <a:pPr>
              <a:buFont typeface="Monotype Sorts" pitchFamily="2" charset="2"/>
              <a:buNone/>
            </a:pPr>
            <a:r>
              <a:rPr lang="th-TH" sz="1800" smtClean="0">
                <a:effectLst/>
                <a:latin typeface="Courier New" pitchFamily="49" charset="0"/>
                <a:cs typeface="Angsana New" pitchFamily="18" charset="-34"/>
              </a:rPr>
              <a:t>    </a:t>
            </a:r>
            <a:r>
              <a:rPr lang="en-US" sz="1800" smtClean="0">
                <a:effectLst/>
                <a:latin typeface="Courier New" pitchFamily="49" charset="0"/>
                <a:cs typeface="Angsana New" pitchFamily="18" charset="-34"/>
              </a:rPr>
              <a:t>    </a:t>
            </a:r>
            <a:r>
              <a:rPr lang="th-TH" sz="1800" smtClean="0">
                <a:effectLst/>
                <a:latin typeface="Courier New" pitchFamily="49" charset="0"/>
                <a:cs typeface="Angsana New" pitchFamily="18" charset="-34"/>
              </a:rPr>
              <a:t>JButton jb</a:t>
            </a:r>
            <a:r>
              <a:rPr lang="en-US" sz="1800" smtClean="0">
                <a:effectLst/>
                <a:latin typeface="Courier New" pitchFamily="49" charset="0"/>
                <a:cs typeface="Angsana New" pitchFamily="18" charset="-34"/>
              </a:rPr>
              <a:t>1</a:t>
            </a:r>
            <a:r>
              <a:rPr lang="th-TH" sz="1800" smtClean="0">
                <a:effectLst/>
                <a:latin typeface="Courier New" pitchFamily="49" charset="0"/>
                <a:cs typeface="Angsana New" pitchFamily="18" charset="-34"/>
              </a:rPr>
              <a:t> = new JButton("place order");   </a:t>
            </a:r>
          </a:p>
          <a:p>
            <a:pPr>
              <a:buFont typeface="Monotype Sorts" pitchFamily="2" charset="2"/>
              <a:buNone/>
            </a:pPr>
            <a:r>
              <a:rPr lang="th-TH" sz="1800" smtClean="0">
                <a:effectLst/>
                <a:latin typeface="Courier New" pitchFamily="49" charset="0"/>
                <a:cs typeface="Angsana New" pitchFamily="18" charset="-34"/>
              </a:rPr>
              <a:t>	</a:t>
            </a:r>
            <a:r>
              <a:rPr lang="en-US" sz="1800" smtClean="0">
                <a:effectLst/>
                <a:latin typeface="Courier New" pitchFamily="49" charset="0"/>
                <a:cs typeface="Angsana New" pitchFamily="18" charset="-34"/>
              </a:rPr>
              <a:t>      </a:t>
            </a:r>
            <a:r>
              <a:rPr lang="th-TH" sz="1800" smtClean="0">
                <a:effectLst/>
                <a:latin typeface="Courier New" pitchFamily="49" charset="0"/>
                <a:cs typeface="Angsana New" pitchFamily="18" charset="-34"/>
              </a:rPr>
              <a:t>c.add( jb</a:t>
            </a:r>
            <a:r>
              <a:rPr lang="en-US" sz="1800" smtClean="0">
                <a:effectLst/>
                <a:latin typeface="Courier New" pitchFamily="49" charset="0"/>
                <a:cs typeface="Angsana New" pitchFamily="18" charset="-34"/>
              </a:rPr>
              <a:t>1</a:t>
            </a:r>
            <a:r>
              <a:rPr lang="th-TH" sz="1800" smtClean="0">
                <a:effectLst/>
                <a:latin typeface="Courier New" pitchFamily="49" charset="0"/>
                <a:cs typeface="Angsana New" pitchFamily="18" charset="-34"/>
              </a:rPr>
              <a:t>, </a:t>
            </a:r>
            <a:r>
              <a:rPr lang="en-US" sz="1800" smtClean="0">
                <a:effectLst/>
                <a:latin typeface="Courier New" pitchFamily="49" charset="0"/>
                <a:cs typeface="Angsana New" pitchFamily="18" charset="-34"/>
              </a:rPr>
              <a:t> </a:t>
            </a:r>
            <a:r>
              <a:rPr lang="th-TH" sz="1800" smtClean="0">
                <a:effectLst/>
                <a:latin typeface="Courier New" pitchFamily="49" charset="0"/>
                <a:cs typeface="Angsana New" pitchFamily="18" charset="-34"/>
              </a:rPr>
              <a:t>BorderLayout.NORTH);</a:t>
            </a:r>
          </a:p>
          <a:p>
            <a:pPr>
              <a:buFont typeface="Monotype Sorts" pitchFamily="2" charset="2"/>
              <a:buNone/>
            </a:pPr>
            <a:r>
              <a:rPr lang="th-TH" sz="1800" smtClean="0">
                <a:effectLst/>
                <a:latin typeface="Courier New" pitchFamily="49" charset="0"/>
                <a:cs typeface="Angsana New" pitchFamily="18" charset="-34"/>
              </a:rPr>
              <a:t>    </a:t>
            </a:r>
            <a:r>
              <a:rPr lang="en-US" sz="1800" smtClean="0">
                <a:effectLst/>
                <a:latin typeface="Courier New" pitchFamily="49" charset="0"/>
                <a:cs typeface="Angsana New" pitchFamily="18" charset="-34"/>
              </a:rPr>
              <a:t>    </a:t>
            </a:r>
            <a:r>
              <a:rPr lang="th-TH" sz="1800" smtClean="0">
                <a:effectLst/>
                <a:latin typeface="Courier New" pitchFamily="49" charset="0"/>
                <a:cs typeface="Angsana New" pitchFamily="18" charset="-34"/>
              </a:rPr>
              <a:t>JButton jb</a:t>
            </a:r>
            <a:r>
              <a:rPr lang="en-US" sz="1800" smtClean="0">
                <a:effectLst/>
                <a:latin typeface="Courier New" pitchFamily="49" charset="0"/>
                <a:cs typeface="Angsana New" pitchFamily="18" charset="-34"/>
              </a:rPr>
              <a:t>2</a:t>
            </a:r>
            <a:r>
              <a:rPr lang="th-TH" sz="1800" smtClean="0">
                <a:effectLst/>
                <a:latin typeface="Courier New" pitchFamily="49" charset="0"/>
                <a:cs typeface="Angsana New" pitchFamily="18" charset="-34"/>
              </a:rPr>
              <a:t> = new JButton("cancel");    </a:t>
            </a:r>
          </a:p>
          <a:p>
            <a:pPr>
              <a:buFont typeface="Monotype Sorts" pitchFamily="2" charset="2"/>
              <a:buNone/>
            </a:pPr>
            <a:r>
              <a:rPr lang="th-TH" sz="1800" smtClean="0">
                <a:effectLst/>
                <a:latin typeface="Courier New" pitchFamily="49" charset="0"/>
                <a:cs typeface="Angsana New" pitchFamily="18" charset="-34"/>
              </a:rPr>
              <a:t>	</a:t>
            </a:r>
            <a:r>
              <a:rPr lang="en-US" sz="1800" smtClean="0">
                <a:effectLst/>
                <a:latin typeface="Courier New" pitchFamily="49" charset="0"/>
                <a:cs typeface="Angsana New" pitchFamily="18" charset="-34"/>
              </a:rPr>
              <a:t>      </a:t>
            </a:r>
            <a:r>
              <a:rPr lang="th-TH" sz="1800" smtClean="0">
                <a:effectLst/>
                <a:latin typeface="Courier New" pitchFamily="49" charset="0"/>
                <a:cs typeface="Angsana New" pitchFamily="18" charset="-34"/>
              </a:rPr>
              <a:t>c.add( jb</a:t>
            </a:r>
            <a:r>
              <a:rPr lang="en-US" sz="1800" smtClean="0">
                <a:effectLst/>
                <a:latin typeface="Courier New" pitchFamily="49" charset="0"/>
                <a:cs typeface="Angsana New" pitchFamily="18" charset="-34"/>
              </a:rPr>
              <a:t>2</a:t>
            </a:r>
            <a:r>
              <a:rPr lang="th-TH" sz="1800" smtClean="0">
                <a:effectLst/>
                <a:latin typeface="Courier New" pitchFamily="49" charset="0"/>
                <a:cs typeface="Angsana New" pitchFamily="18" charset="-34"/>
              </a:rPr>
              <a:t>, </a:t>
            </a:r>
            <a:r>
              <a:rPr lang="en-US" sz="1800" smtClean="0">
                <a:effectLst/>
                <a:latin typeface="Courier New" pitchFamily="49" charset="0"/>
                <a:cs typeface="Angsana New" pitchFamily="18" charset="-34"/>
              </a:rPr>
              <a:t> </a:t>
            </a:r>
            <a:r>
              <a:rPr lang="th-TH" sz="1800" smtClean="0">
                <a:effectLst/>
                <a:latin typeface="Courier New" pitchFamily="49" charset="0"/>
                <a:cs typeface="Angsana New" pitchFamily="18" charset="-34"/>
              </a:rPr>
              <a:t>BorderLayout.WEST);</a:t>
            </a:r>
          </a:p>
          <a:p>
            <a:pPr>
              <a:buFont typeface="Monotype Sorts" pitchFamily="2" charset="2"/>
              <a:buNone/>
            </a:pPr>
            <a:endParaRPr lang="th-TH" sz="1800" smtClean="0">
              <a:effectLst/>
              <a:latin typeface="Courier New" pitchFamily="49" charset="0"/>
              <a:cs typeface="Angsana New" pitchFamily="18" charset="-34"/>
            </a:endParaRPr>
          </a:p>
          <a:p>
            <a:pPr>
              <a:buFont typeface="Monotype Sorts" pitchFamily="2" charset="2"/>
              <a:buNone/>
            </a:pPr>
            <a:r>
              <a:rPr lang="th-TH" sz="1800" smtClean="0">
                <a:effectLst/>
                <a:latin typeface="Courier New" pitchFamily="49" charset="0"/>
                <a:cs typeface="Angsana New" pitchFamily="18" charset="-34"/>
              </a:rPr>
              <a:t>    </a:t>
            </a:r>
            <a:r>
              <a:rPr lang="en-US" sz="1800" smtClean="0">
                <a:effectLst/>
                <a:latin typeface="Courier New" pitchFamily="49" charset="0"/>
                <a:cs typeface="Angsana New" pitchFamily="18" charset="-34"/>
              </a:rPr>
              <a:t>    </a:t>
            </a:r>
            <a:r>
              <a:rPr lang="th-TH" sz="1800" smtClean="0">
                <a:effectLst/>
                <a:latin typeface="Courier New" pitchFamily="49" charset="0"/>
                <a:cs typeface="Angsana New" pitchFamily="18" charset="-34"/>
              </a:rPr>
              <a:t>JLabel jl = new JLabel(new ImageIcon( "bmw.jpg"));</a:t>
            </a:r>
          </a:p>
          <a:p>
            <a:pPr>
              <a:buFont typeface="Monotype Sorts" pitchFamily="2" charset="2"/>
              <a:buNone/>
            </a:pPr>
            <a:r>
              <a:rPr lang="th-TH" sz="1800" smtClean="0">
                <a:effectLst/>
                <a:latin typeface="Courier New" pitchFamily="49" charset="0"/>
                <a:cs typeface="Angsana New" pitchFamily="18" charset="-34"/>
              </a:rPr>
              <a:t>    </a:t>
            </a:r>
            <a:r>
              <a:rPr lang="en-US" sz="1800" smtClean="0">
                <a:effectLst/>
                <a:latin typeface="Courier New" pitchFamily="49" charset="0"/>
                <a:cs typeface="Angsana New" pitchFamily="18" charset="-34"/>
              </a:rPr>
              <a:t>    </a:t>
            </a:r>
            <a:r>
              <a:rPr lang="th-TH" sz="1800" smtClean="0">
                <a:effectLst/>
                <a:latin typeface="Courier New" pitchFamily="49" charset="0"/>
                <a:cs typeface="Angsana New" pitchFamily="18" charset="-34"/>
              </a:rPr>
              <a:t>c.add(jl, BorderLayout.CENTER);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rdia New" pitchFamily="34" charset="-34"/>
              </a:rPr>
              <a:t>                 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81200"/>
            <a:ext cx="80772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setDefaultCloseOperation(JFrame.EXIT_ON_CLOSE);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setSize(400,400);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//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pack()</a:t>
            </a:r>
            <a:r>
              <a:rPr lang="en-US" sz="1800" smtClean="0">
                <a:effectLst/>
                <a:latin typeface="Courier New" pitchFamily="49" charset="0"/>
              </a:rPr>
              <a:t>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setLocationRelativeTo(null);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setVisible(true);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} // end of BorderDemo()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public static void main(String[] args)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{  new BorderDemo(); } 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} // end of BorderDemo class</a:t>
            </a:r>
            <a:endParaRPr lang="en-US" sz="1800" smtClean="0">
              <a:effectLst/>
              <a:latin typeface="Courier New" pitchFamily="49" charset="0"/>
              <a:cs typeface="Cordia New" pitchFamily="34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1484313"/>
            <a:ext cx="4352925" cy="435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470000" y="260648"/>
            <a:ext cx="8229600" cy="1143000"/>
          </a:xfrm>
        </p:spPr>
        <p:txBody>
          <a:bodyPr/>
          <a:lstStyle/>
          <a:p>
            <a:r>
              <a:rPr lang="th-TH" smtClean="0">
                <a:effectLst/>
              </a:rPr>
              <a:t>Appearance</a:t>
            </a:r>
          </a:p>
        </p:txBody>
      </p:sp>
      <p:sp>
        <p:nvSpPr>
          <p:cNvPr id="26628" name="Text Box 5"/>
          <p:cNvSpPr txBox="1">
            <a:spLocks noChangeArrowheads="1"/>
          </p:cNvSpPr>
          <p:nvPr/>
        </p:nvSpPr>
        <p:spPr bwMode="auto">
          <a:xfrm>
            <a:off x="6858000" y="2044700"/>
            <a:ext cx="2287588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Note the vertical </a:t>
            </a:r>
          </a:p>
          <a:p>
            <a:r>
              <a:rPr lang="th-TH"/>
              <a:t>and horizontal</a:t>
            </a:r>
          </a:p>
          <a:p>
            <a:r>
              <a:rPr lang="th-TH"/>
              <a:t>spacing</a:t>
            </a:r>
          </a:p>
          <a:p>
            <a:r>
              <a:rPr lang="th-TH"/>
              <a:t>between the</a:t>
            </a:r>
          </a:p>
          <a:p>
            <a:r>
              <a:rPr lang="th-TH"/>
              <a:t>components.</a:t>
            </a:r>
          </a:p>
        </p:txBody>
      </p:sp>
      <p:sp>
        <p:nvSpPr>
          <p:cNvPr id="26629" name="Line 6"/>
          <p:cNvSpPr>
            <a:spLocks noChangeShapeType="1"/>
          </p:cNvSpPr>
          <p:nvPr/>
        </p:nvSpPr>
        <p:spPr bwMode="auto">
          <a:xfrm flipH="1">
            <a:off x="3048000" y="2743200"/>
            <a:ext cx="3810000" cy="685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Line 7"/>
          <p:cNvSpPr>
            <a:spLocks noChangeShapeType="1"/>
          </p:cNvSpPr>
          <p:nvPr/>
        </p:nvSpPr>
        <p:spPr bwMode="auto">
          <a:xfrm flipH="1" flipV="1">
            <a:off x="2743200" y="2133600"/>
            <a:ext cx="4114800" cy="152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1" name="Text Box 8"/>
          <p:cNvSpPr txBox="1">
            <a:spLocks noChangeArrowheads="1"/>
          </p:cNvSpPr>
          <p:nvPr/>
        </p:nvSpPr>
        <p:spPr bwMode="auto">
          <a:xfrm>
            <a:off x="471488" y="2009775"/>
            <a:ext cx="1739579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Components</a:t>
            </a:r>
          </a:p>
          <a:p>
            <a:r>
              <a:rPr lang="th-TH"/>
              <a:t>have been</a:t>
            </a:r>
          </a:p>
          <a:p>
            <a:r>
              <a:rPr lang="th-TH"/>
              <a:t>resized to</a:t>
            </a:r>
          </a:p>
          <a:p>
            <a:r>
              <a:rPr lang="th-TH"/>
              <a:t>fill the </a:t>
            </a:r>
          </a:p>
          <a:p>
            <a:r>
              <a:rPr lang="en-US" smtClean="0"/>
              <a:t>400x400</a:t>
            </a:r>
            <a:endParaRPr lang="th-TH"/>
          </a:p>
          <a:p>
            <a:r>
              <a:rPr lang="th-TH"/>
              <a:t>space.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Component Resizing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844824"/>
            <a:ext cx="7927032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Components are resized:</a:t>
            </a:r>
          </a:p>
          <a:p>
            <a:pPr lvl="1"/>
            <a:r>
              <a:rPr lang="th-TH" smtClean="0">
                <a:effectLst/>
              </a:rPr>
              <a:t>NORTH and SOUTH are stretched to be as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wide</a:t>
            </a:r>
            <a:r>
              <a:rPr lang="th-TH" smtClean="0">
                <a:effectLst/>
              </a:rPr>
              <a:t> as the window</a:t>
            </a:r>
          </a:p>
          <a:p>
            <a:pPr lvl="1"/>
            <a:r>
              <a:rPr lang="th-TH" smtClean="0">
                <a:effectLst/>
              </a:rPr>
              <a:t>EAST and WEST are stretched to be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tall enough</a:t>
            </a:r>
            <a:r>
              <a:rPr lang="th-TH" smtClean="0">
                <a:effectLst/>
              </a:rPr>
              <a:t> to touch the NORTH and SOUTH components</a:t>
            </a:r>
          </a:p>
          <a:p>
            <a:pPr lvl="1"/>
            <a:r>
              <a:rPr lang="en-US" smtClean="0">
                <a:effectLst/>
              </a:rPr>
              <a:t>CENTER </a:t>
            </a:r>
            <a:r>
              <a:rPr lang="th-TH" smtClean="0">
                <a:effectLst/>
              </a:rPr>
              <a:t>is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enlarged</a:t>
            </a:r>
            <a:r>
              <a:rPr lang="th-TH" smtClean="0">
                <a:effectLst/>
              </a:rPr>
              <a:t> to be as big as possible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Often the look of the GUI can be improved by calling </a:t>
            </a:r>
            <a:r>
              <a:rPr lang="th-TH" sz="2000" smtClean="0">
                <a:effectLst/>
                <a:latin typeface="Courier New" pitchFamily="49" charset="0"/>
              </a:rPr>
              <a:t>pack()</a:t>
            </a:r>
            <a:r>
              <a:rPr lang="th-TH" smtClean="0">
                <a:effectLst/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Appearance with pack()</a:t>
            </a: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6851650" y="2044700"/>
            <a:ext cx="19843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The vertical </a:t>
            </a:r>
          </a:p>
          <a:p>
            <a:r>
              <a:rPr lang="th-TH"/>
              <a:t>and horizontal</a:t>
            </a:r>
          </a:p>
          <a:p>
            <a:r>
              <a:rPr lang="th-TH"/>
              <a:t>spacing</a:t>
            </a:r>
          </a:p>
          <a:p>
            <a:r>
              <a:rPr lang="th-TH"/>
              <a:t>between the</a:t>
            </a:r>
          </a:p>
          <a:p>
            <a:r>
              <a:rPr lang="th-TH"/>
              <a:t>components</a:t>
            </a:r>
          </a:p>
          <a:p>
            <a:r>
              <a:rPr lang="th-TH"/>
              <a:t>is not affected.</a:t>
            </a:r>
          </a:p>
        </p:txBody>
      </p:sp>
      <p:pic>
        <p:nvPicPr>
          <p:cNvPr id="2867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916113"/>
            <a:ext cx="5126037" cy="282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More than Five?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981200"/>
            <a:ext cx="7391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It is possible to have more than five components in a </a:t>
            </a:r>
            <a:r>
              <a:rPr lang="th-TH" sz="2000" smtClean="0">
                <a:effectLst/>
                <a:latin typeface="Courier New" pitchFamily="49" charset="0"/>
              </a:rPr>
              <a:t>GridLayout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place them inside a </a:t>
            </a:r>
            <a:r>
              <a:rPr lang="th-TH" sz="2000" smtClean="0">
                <a:effectLst/>
                <a:latin typeface="Courier New" pitchFamily="49" charset="0"/>
              </a:rPr>
              <a:t>JPanel</a:t>
            </a:r>
            <a:r>
              <a:rPr lang="th-TH" sz="2000" smtClean="0">
                <a:effectLst/>
              </a:rPr>
              <a:t> </a:t>
            </a:r>
            <a:r>
              <a:rPr lang="th-TH" smtClean="0">
                <a:effectLst/>
              </a:rPr>
              <a:t>(which can have its own layout)</a:t>
            </a:r>
          </a:p>
          <a:p>
            <a:pPr lvl="1"/>
            <a:r>
              <a:rPr lang="th-TH" smtClean="0">
                <a:effectLst/>
              </a:rPr>
              <a:t>the </a:t>
            </a:r>
            <a:r>
              <a:rPr lang="th-TH" sz="2000" smtClean="0">
                <a:effectLst/>
                <a:latin typeface="Courier New" pitchFamily="49" charset="0"/>
              </a:rPr>
              <a:t>JPanel</a:t>
            </a:r>
            <a:r>
              <a:rPr lang="th-TH" sz="2000" smtClean="0">
                <a:effectLst/>
              </a:rPr>
              <a:t> </a:t>
            </a:r>
            <a:r>
              <a:rPr lang="th-TH" smtClean="0">
                <a:effectLst/>
              </a:rPr>
              <a:t>container can become one of the components in the top-level frame/applet</a:t>
            </a:r>
          </a:p>
          <a:p>
            <a:pPr lvl="1"/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This use of </a:t>
            </a:r>
            <a:r>
              <a:rPr lang="th-TH" sz="2000" smtClean="0">
                <a:effectLst/>
                <a:latin typeface="Courier New" pitchFamily="49" charset="0"/>
              </a:rPr>
              <a:t>JPanel</a:t>
            </a:r>
            <a:r>
              <a:rPr lang="th-TH" sz="2400" smtClean="0">
                <a:effectLst/>
              </a:rPr>
              <a:t> </a:t>
            </a:r>
            <a:r>
              <a:rPr lang="th-TH" smtClean="0">
                <a:effectLst/>
              </a:rPr>
              <a:t>is shown later.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Less than Five?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If the grid does not have a component for a given position, then the other components are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resized to fill the space</a:t>
            </a:r>
            <a:r>
              <a:rPr lang="th-TH" smtClean="0">
                <a:effectLst/>
              </a:rPr>
              <a:t>.</a:t>
            </a:r>
          </a:p>
          <a:p>
            <a:pPr lvl="1"/>
            <a:r>
              <a:rPr lang="th-TH" smtClean="0">
                <a:effectLst/>
              </a:rPr>
              <a:t>e.g. if NORTH or SOUTH are not used, then EAST, CENTER, and WEST will be made taller to fill the space</a:t>
            </a:r>
          </a:p>
        </p:txBody>
      </p:sp>
      <p:sp>
        <p:nvSpPr>
          <p:cNvPr id="30724" name="Line 10"/>
          <p:cNvSpPr>
            <a:spLocks noChangeShapeType="1"/>
          </p:cNvSpPr>
          <p:nvPr/>
        </p:nvSpPr>
        <p:spPr bwMode="auto">
          <a:xfrm flipH="1">
            <a:off x="7519988" y="5157788"/>
            <a:ext cx="4762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Text Box 13"/>
          <p:cNvSpPr txBox="1">
            <a:spLocks noChangeArrowheads="1"/>
          </p:cNvSpPr>
          <p:nvPr/>
        </p:nvSpPr>
        <p:spPr bwMode="auto">
          <a:xfrm>
            <a:off x="6210300" y="5486400"/>
            <a:ext cx="1368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CENTER</a:t>
            </a:r>
          </a:p>
        </p:txBody>
      </p:sp>
      <p:sp>
        <p:nvSpPr>
          <p:cNvPr id="30726" name="Text Box 14"/>
          <p:cNvSpPr txBox="1">
            <a:spLocks noChangeArrowheads="1"/>
          </p:cNvSpPr>
          <p:nvPr/>
        </p:nvSpPr>
        <p:spPr bwMode="auto">
          <a:xfrm>
            <a:off x="7515225" y="5492750"/>
            <a:ext cx="946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EAST</a:t>
            </a:r>
          </a:p>
        </p:txBody>
      </p:sp>
      <p:sp>
        <p:nvSpPr>
          <p:cNvPr id="30727" name="Text Box 15"/>
          <p:cNvSpPr txBox="1">
            <a:spLocks noChangeArrowheads="1"/>
          </p:cNvSpPr>
          <p:nvPr/>
        </p:nvSpPr>
        <p:spPr bwMode="auto">
          <a:xfrm>
            <a:off x="5292725" y="5481638"/>
            <a:ext cx="1012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WEST</a:t>
            </a:r>
          </a:p>
        </p:txBody>
      </p:sp>
      <p:sp>
        <p:nvSpPr>
          <p:cNvPr id="30728" name="Rectangle 14"/>
          <p:cNvSpPr>
            <a:spLocks noChangeArrowheads="1"/>
          </p:cNvSpPr>
          <p:nvPr/>
        </p:nvSpPr>
        <p:spPr bwMode="auto">
          <a:xfrm>
            <a:off x="5364163" y="5168900"/>
            <a:ext cx="3021012" cy="12001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Line 10"/>
          <p:cNvSpPr>
            <a:spLocks noChangeShapeType="1"/>
          </p:cNvSpPr>
          <p:nvPr/>
        </p:nvSpPr>
        <p:spPr bwMode="auto">
          <a:xfrm flipH="1">
            <a:off x="6227763" y="5157788"/>
            <a:ext cx="4762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Line 16"/>
          <p:cNvSpPr>
            <a:spLocks noChangeShapeType="1"/>
          </p:cNvSpPr>
          <p:nvPr/>
        </p:nvSpPr>
        <p:spPr bwMode="auto">
          <a:xfrm>
            <a:off x="5003800" y="5229225"/>
            <a:ext cx="0" cy="1079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5</a:t>
            </a:r>
            <a:r>
              <a:rPr lang="th-TH" smtClean="0">
                <a:effectLst/>
              </a:rPr>
              <a:t>.  Box Layout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890440"/>
            <a:ext cx="7772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This places the components in a horizontal or vertical sequence</a:t>
            </a:r>
          </a:p>
          <a:p>
            <a:pPr lvl="1"/>
            <a:r>
              <a:rPr lang="th-TH" smtClean="0">
                <a:effectLst/>
              </a:rPr>
              <a:t>components are not resized</a:t>
            </a: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z="2000" smtClean="0">
                <a:effectLst/>
                <a:latin typeface="Courier New" pitchFamily="49" charset="0"/>
              </a:rPr>
              <a:t>BoxDemo.java</a:t>
            </a:r>
            <a:r>
              <a:rPr lang="th-TH" smtClean="0">
                <a:effectLst/>
              </a:rPr>
              <a:t> places its components vertically</a:t>
            </a:r>
          </a:p>
          <a:p>
            <a:pPr lvl="1"/>
            <a:r>
              <a:rPr lang="th-TH" smtClean="0">
                <a:effectLst/>
              </a:rPr>
              <a:t>aside from the layout manager, the code is very similar to </a:t>
            </a:r>
            <a:r>
              <a:rPr lang="th-TH" sz="2000" smtClean="0">
                <a:effectLst/>
                <a:latin typeface="Courier New" pitchFamily="49" charset="0"/>
              </a:rPr>
              <a:t>FlowDemo.java</a:t>
            </a:r>
            <a:endParaRPr lang="th-TH" smtClean="0">
              <a:effectLst/>
            </a:endParaRPr>
          </a:p>
          <a:p>
            <a:pPr lvl="1"/>
            <a:r>
              <a:rPr lang="th-TH" sz="2000" smtClean="0">
                <a:effectLst/>
                <a:latin typeface="Courier New" pitchFamily="49" charset="0"/>
              </a:rPr>
              <a:t>pack()</a:t>
            </a:r>
            <a:r>
              <a:rPr lang="th-TH" smtClean="0">
                <a:effectLst/>
              </a:rPr>
              <a:t> can be used to reduce the window size</a:t>
            </a:r>
          </a:p>
        </p:txBody>
      </p:sp>
      <p:pic>
        <p:nvPicPr>
          <p:cNvPr id="3174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16683"/>
            <a:ext cx="2016224" cy="1507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94139"/>
            <a:ext cx="2032386" cy="1519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1.1</a:t>
            </a:r>
            <a:r>
              <a:rPr lang="th-TH" smtClean="0">
                <a:effectLst/>
              </a:rPr>
              <a:t>. Emphasis of this Part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0010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examples in this part will concentrate on layout managers and the </a:t>
            </a:r>
            <a:r>
              <a:rPr lang="th-TH" sz="2000" smtClean="0">
                <a:effectLst/>
                <a:latin typeface="Courier New" pitchFamily="49" charset="0"/>
              </a:rPr>
              <a:t>JPanel</a:t>
            </a:r>
            <a:r>
              <a:rPr lang="th-TH" sz="2400" smtClean="0">
                <a:effectLst/>
              </a:rPr>
              <a:t> </a:t>
            </a:r>
            <a:r>
              <a:rPr lang="th-TH" smtClean="0">
                <a:effectLst/>
              </a:rPr>
              <a:t>container</a:t>
            </a:r>
          </a:p>
          <a:p>
            <a:pPr lvl="1"/>
            <a:r>
              <a:rPr lang="th-TH" smtClean="0">
                <a:effectLst/>
              </a:rPr>
              <a:t>step </a:t>
            </a:r>
            <a:r>
              <a:rPr lang="en-US" smtClean="0">
                <a:effectLst/>
              </a:rPr>
              <a:t>3</a:t>
            </a:r>
            <a:endParaRPr lang="th-TH" smtClean="0">
              <a:effectLst/>
            </a:endParaRPr>
          </a:p>
          <a:p>
            <a:pPr lvl="1"/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Layout managers examined:</a:t>
            </a:r>
          </a:p>
          <a:p>
            <a:pPr lvl="1"/>
            <a:r>
              <a:rPr lang="th-TH" sz="2000" smtClean="0">
                <a:effectLst/>
                <a:latin typeface="Courier New" pitchFamily="49" charset="0"/>
              </a:rPr>
              <a:t>FlowLayout</a:t>
            </a:r>
            <a:r>
              <a:rPr lang="th-TH" sz="2000" smtClean="0">
                <a:effectLst/>
              </a:rPr>
              <a:t>, </a:t>
            </a:r>
            <a:r>
              <a:rPr lang="th-TH" sz="2000" smtClean="0">
                <a:effectLst/>
                <a:latin typeface="Courier New" pitchFamily="49" charset="0"/>
              </a:rPr>
              <a:t>GridLayout</a:t>
            </a:r>
            <a:r>
              <a:rPr lang="th-TH" sz="2000" smtClean="0">
                <a:effectLst/>
              </a:rPr>
              <a:t>, </a:t>
            </a:r>
            <a:r>
              <a:rPr lang="th-TH" sz="2000" smtClean="0">
                <a:effectLst/>
                <a:latin typeface="Courier New" pitchFamily="49" charset="0"/>
              </a:rPr>
              <a:t>BorderLayout</a:t>
            </a:r>
            <a:r>
              <a:rPr lang="th-TH" sz="2000" smtClean="0">
                <a:effectLst/>
              </a:rPr>
              <a:t>, </a:t>
            </a:r>
            <a:r>
              <a:rPr lang="th-TH" sz="2000" smtClean="0">
                <a:effectLst/>
                <a:latin typeface="Courier New" pitchFamily="49" charset="0"/>
              </a:rPr>
              <a:t>BoxLayout</a:t>
            </a:r>
            <a:r>
              <a:rPr lang="th-TH" smtClean="0">
                <a:effectLst/>
              </a:rPr>
              <a:t>, combining layouts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BoxDemo.java</a:t>
            </a:r>
            <a:endParaRPr lang="en-US" smtClean="0">
              <a:effectLst/>
              <a:cs typeface="Cordia New" pitchFamily="34" charset="-34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752600"/>
            <a:ext cx="8735888" cy="4700736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	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import java.awt.*;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import java.awt.event.*;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import javax.swing.*;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public class BoxDemo extends JFrame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{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public BoxDemo()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{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super("E-Commerce Application");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Container c = getContentPane();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// use BoxLayout: align components vertically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c.setLayout(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new BoxLayout(c, BoxLayout.Y_AXIS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) );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		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055688"/>
            <a:ext cx="8610600" cy="51816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	  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JCheckBox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</a:t>
            </a:r>
          </a:p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		new JCheckBox("Downgrade dog to cat");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JCheckBox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	new JCheckBox("Upgrade bike to car");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JCheckBox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3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	new JCheckBox("Add speed package");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c.add(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); c.add(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); c.add(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3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JButton jb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new JButton("place order");  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c.add( jb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JButton jb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new JButton("cancel");   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c.add( jb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JLabel jl = new JLabel(new ImageIcon("bmw.jpg"));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c.add(jl);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    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idx="1"/>
          </p:nvPr>
        </p:nvSpPr>
        <p:spPr>
          <a:xfrm>
            <a:off x="519113" y="1773238"/>
            <a:ext cx="82296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setDefaultCloseOperation(JFrame.EXIT_ON_CLOSE);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setSize(400,400);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// pack();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setLocationRelativeTo(null);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setVisible(true);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} // end of BoxDemo()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public static void main(String[] args)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{ new BoxDemo(); }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} // end of BoxDemo class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th-TH" smtClean="0">
                <a:effectLst/>
              </a:rPr>
              <a:t>Appearance</a:t>
            </a:r>
          </a:p>
        </p:txBody>
      </p:sp>
      <p:pic>
        <p:nvPicPr>
          <p:cNvPr id="3584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1524000"/>
            <a:ext cx="4713287" cy="471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/>
          <a:lstStyle/>
          <a:p>
            <a:r>
              <a:rPr lang="th-TH" smtClean="0">
                <a:effectLst/>
              </a:rPr>
              <a:t>With pack()</a:t>
            </a:r>
          </a:p>
        </p:txBody>
      </p:sp>
      <p:pic>
        <p:nvPicPr>
          <p:cNvPr id="3686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1700213"/>
            <a:ext cx="2366962" cy="391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6</a:t>
            </a:r>
            <a:r>
              <a:rPr lang="th-TH" smtClean="0">
                <a:effectLst/>
              </a:rPr>
              <a:t>.  Combining Layouts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Real GUIs usually require several layout managers for different parts of the display.</a:t>
            </a: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basic technique is to create panels (with </a:t>
            </a:r>
            <a:r>
              <a:rPr lang="th-TH" sz="2400" smtClean="0">
                <a:effectLst/>
                <a:latin typeface="Courier New" pitchFamily="49" charset="0"/>
              </a:rPr>
              <a:t>JPanel</a:t>
            </a:r>
            <a:r>
              <a:rPr lang="th-TH" smtClean="0">
                <a:effectLst/>
              </a:rPr>
              <a:t>) to hold parts of the display</a:t>
            </a:r>
          </a:p>
          <a:p>
            <a:pPr lvl="1"/>
            <a:r>
              <a:rPr lang="th-TH" smtClean="0">
                <a:effectLst/>
              </a:rPr>
              <a:t>each panel will have its own layout</a:t>
            </a:r>
          </a:p>
          <a:p>
            <a:pPr lvl="1"/>
            <a:r>
              <a:rPr lang="th-TH" smtClean="0">
                <a:effectLst/>
              </a:rPr>
              <a:t>a panel may have subpanels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smtClean="0">
                <a:effectLst/>
              </a:rPr>
              <a:t>Layouts to Choose From...</a:t>
            </a:r>
          </a:p>
        </p:txBody>
      </p:sp>
      <p:sp>
        <p:nvSpPr>
          <p:cNvPr id="38915" name="Rectangle 4"/>
          <p:cNvSpPr>
            <a:spLocks noChangeArrowheads="1"/>
          </p:cNvSpPr>
          <p:nvPr/>
        </p:nvSpPr>
        <p:spPr bwMode="auto">
          <a:xfrm>
            <a:off x="900113" y="1844675"/>
            <a:ext cx="1871662" cy="720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6" name="Line 5"/>
          <p:cNvSpPr>
            <a:spLocks noChangeShapeType="1"/>
          </p:cNvSpPr>
          <p:nvPr/>
        </p:nvSpPr>
        <p:spPr bwMode="auto">
          <a:xfrm>
            <a:off x="1187450" y="2133600"/>
            <a:ext cx="12969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7" name="Line 6"/>
          <p:cNvSpPr>
            <a:spLocks noChangeShapeType="1"/>
          </p:cNvSpPr>
          <p:nvPr/>
        </p:nvSpPr>
        <p:spPr bwMode="auto">
          <a:xfrm>
            <a:off x="1187450" y="2349500"/>
            <a:ext cx="12969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8" name="Text Box 7"/>
          <p:cNvSpPr txBox="1">
            <a:spLocks noChangeArrowheads="1"/>
          </p:cNvSpPr>
          <p:nvPr/>
        </p:nvSpPr>
        <p:spPr bwMode="auto">
          <a:xfrm>
            <a:off x="1452563" y="2657475"/>
            <a:ext cx="742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flow</a:t>
            </a:r>
          </a:p>
        </p:txBody>
      </p:sp>
      <p:sp>
        <p:nvSpPr>
          <p:cNvPr id="38919" name="Rectangle 8"/>
          <p:cNvSpPr>
            <a:spLocks noChangeArrowheads="1"/>
          </p:cNvSpPr>
          <p:nvPr/>
        </p:nvSpPr>
        <p:spPr bwMode="auto">
          <a:xfrm>
            <a:off x="4140200" y="1628775"/>
            <a:ext cx="1079500" cy="15128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0" name="Line 9"/>
          <p:cNvSpPr>
            <a:spLocks noChangeShapeType="1"/>
          </p:cNvSpPr>
          <p:nvPr/>
        </p:nvSpPr>
        <p:spPr bwMode="auto">
          <a:xfrm>
            <a:off x="4140200" y="2133600"/>
            <a:ext cx="1079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1" name="Line 10"/>
          <p:cNvSpPr>
            <a:spLocks noChangeShapeType="1"/>
          </p:cNvSpPr>
          <p:nvPr/>
        </p:nvSpPr>
        <p:spPr bwMode="auto">
          <a:xfrm>
            <a:off x="4140200" y="2636838"/>
            <a:ext cx="1079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2" name="Line 11"/>
          <p:cNvSpPr>
            <a:spLocks noChangeShapeType="1"/>
          </p:cNvSpPr>
          <p:nvPr/>
        </p:nvSpPr>
        <p:spPr bwMode="auto">
          <a:xfrm>
            <a:off x="4716463" y="1628775"/>
            <a:ext cx="0" cy="1512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3" name="Text Box 12"/>
          <p:cNvSpPr txBox="1">
            <a:spLocks noChangeArrowheads="1"/>
          </p:cNvSpPr>
          <p:nvPr/>
        </p:nvSpPr>
        <p:spPr bwMode="auto">
          <a:xfrm>
            <a:off x="5292725" y="2205038"/>
            <a:ext cx="674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grid</a:t>
            </a:r>
          </a:p>
        </p:txBody>
      </p:sp>
      <p:sp>
        <p:nvSpPr>
          <p:cNvPr id="38924" name="Rectangle 13"/>
          <p:cNvSpPr>
            <a:spLocks noChangeArrowheads="1"/>
          </p:cNvSpPr>
          <p:nvPr/>
        </p:nvSpPr>
        <p:spPr bwMode="auto">
          <a:xfrm>
            <a:off x="971550" y="4076700"/>
            <a:ext cx="1871663" cy="13684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5" name="Line 14"/>
          <p:cNvSpPr>
            <a:spLocks noChangeShapeType="1"/>
          </p:cNvSpPr>
          <p:nvPr/>
        </p:nvSpPr>
        <p:spPr bwMode="auto">
          <a:xfrm>
            <a:off x="971550" y="4508500"/>
            <a:ext cx="18716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6" name="Line 15"/>
          <p:cNvSpPr>
            <a:spLocks noChangeShapeType="1"/>
          </p:cNvSpPr>
          <p:nvPr/>
        </p:nvSpPr>
        <p:spPr bwMode="auto">
          <a:xfrm>
            <a:off x="971550" y="5013325"/>
            <a:ext cx="18716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7" name="Line 16"/>
          <p:cNvSpPr>
            <a:spLocks noChangeShapeType="1"/>
          </p:cNvSpPr>
          <p:nvPr/>
        </p:nvSpPr>
        <p:spPr bwMode="auto">
          <a:xfrm>
            <a:off x="1547813" y="4508500"/>
            <a:ext cx="0" cy="504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8" name="Line 17"/>
          <p:cNvSpPr>
            <a:spLocks noChangeShapeType="1"/>
          </p:cNvSpPr>
          <p:nvPr/>
        </p:nvSpPr>
        <p:spPr bwMode="auto">
          <a:xfrm>
            <a:off x="2268538" y="4508500"/>
            <a:ext cx="0" cy="504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9" name="Text Box 28"/>
          <p:cNvSpPr txBox="1">
            <a:spLocks noChangeArrowheads="1"/>
          </p:cNvSpPr>
          <p:nvPr/>
        </p:nvSpPr>
        <p:spPr bwMode="auto">
          <a:xfrm>
            <a:off x="1719263" y="40513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N</a:t>
            </a:r>
          </a:p>
        </p:txBody>
      </p:sp>
      <p:sp>
        <p:nvSpPr>
          <p:cNvPr id="38930" name="Text Box 29"/>
          <p:cNvSpPr txBox="1">
            <a:spLocks noChangeArrowheads="1"/>
          </p:cNvSpPr>
          <p:nvPr/>
        </p:nvSpPr>
        <p:spPr bwMode="auto">
          <a:xfrm>
            <a:off x="1692275" y="4484688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C</a:t>
            </a:r>
          </a:p>
        </p:txBody>
      </p:sp>
      <p:sp>
        <p:nvSpPr>
          <p:cNvPr id="38931" name="Text Box 30"/>
          <p:cNvSpPr txBox="1">
            <a:spLocks noChangeArrowheads="1"/>
          </p:cNvSpPr>
          <p:nvPr/>
        </p:nvSpPr>
        <p:spPr bwMode="auto">
          <a:xfrm>
            <a:off x="1692275" y="4987925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S</a:t>
            </a:r>
          </a:p>
        </p:txBody>
      </p:sp>
      <p:sp>
        <p:nvSpPr>
          <p:cNvPr id="38932" name="Text Box 31"/>
          <p:cNvSpPr txBox="1">
            <a:spLocks noChangeArrowheads="1"/>
          </p:cNvSpPr>
          <p:nvPr/>
        </p:nvSpPr>
        <p:spPr bwMode="auto">
          <a:xfrm>
            <a:off x="2346325" y="4508500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E</a:t>
            </a:r>
          </a:p>
        </p:txBody>
      </p:sp>
      <p:sp>
        <p:nvSpPr>
          <p:cNvPr id="38933" name="Text Box 32"/>
          <p:cNvSpPr txBox="1">
            <a:spLocks noChangeArrowheads="1"/>
          </p:cNvSpPr>
          <p:nvPr/>
        </p:nvSpPr>
        <p:spPr bwMode="auto">
          <a:xfrm>
            <a:off x="1106488" y="4508500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W</a:t>
            </a:r>
          </a:p>
        </p:txBody>
      </p:sp>
      <p:sp>
        <p:nvSpPr>
          <p:cNvPr id="38934" name="Text Box 33"/>
          <p:cNvSpPr txBox="1">
            <a:spLocks noChangeArrowheads="1"/>
          </p:cNvSpPr>
          <p:nvPr/>
        </p:nvSpPr>
        <p:spPr bwMode="auto">
          <a:xfrm>
            <a:off x="1476375" y="5564188"/>
            <a:ext cx="979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border</a:t>
            </a:r>
          </a:p>
        </p:txBody>
      </p:sp>
      <p:sp>
        <p:nvSpPr>
          <p:cNvPr id="38935" name="Rectangle 34"/>
          <p:cNvSpPr>
            <a:spLocks noChangeArrowheads="1"/>
          </p:cNvSpPr>
          <p:nvPr/>
        </p:nvSpPr>
        <p:spPr bwMode="auto">
          <a:xfrm>
            <a:off x="5076825" y="3860800"/>
            <a:ext cx="574675" cy="22320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36" name="Line 35"/>
          <p:cNvSpPr>
            <a:spLocks noChangeShapeType="1"/>
          </p:cNvSpPr>
          <p:nvPr/>
        </p:nvSpPr>
        <p:spPr bwMode="auto">
          <a:xfrm>
            <a:off x="5076825" y="4221163"/>
            <a:ext cx="5746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7" name="Line 36"/>
          <p:cNvSpPr>
            <a:spLocks noChangeShapeType="1"/>
          </p:cNvSpPr>
          <p:nvPr/>
        </p:nvSpPr>
        <p:spPr bwMode="auto">
          <a:xfrm>
            <a:off x="5076825" y="4581525"/>
            <a:ext cx="5746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8" name="Line 37"/>
          <p:cNvSpPr>
            <a:spLocks noChangeShapeType="1"/>
          </p:cNvSpPr>
          <p:nvPr/>
        </p:nvSpPr>
        <p:spPr bwMode="auto">
          <a:xfrm>
            <a:off x="5076825" y="4941888"/>
            <a:ext cx="5746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9" name="Line 38"/>
          <p:cNvSpPr>
            <a:spLocks noChangeShapeType="1"/>
          </p:cNvSpPr>
          <p:nvPr/>
        </p:nvSpPr>
        <p:spPr bwMode="auto">
          <a:xfrm>
            <a:off x="5076825" y="5302250"/>
            <a:ext cx="5746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0" name="Line 39"/>
          <p:cNvSpPr>
            <a:spLocks noChangeShapeType="1"/>
          </p:cNvSpPr>
          <p:nvPr/>
        </p:nvSpPr>
        <p:spPr bwMode="auto">
          <a:xfrm>
            <a:off x="5076825" y="5662613"/>
            <a:ext cx="5746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1" name="Rectangle 40"/>
          <p:cNvSpPr>
            <a:spLocks noChangeArrowheads="1"/>
          </p:cNvSpPr>
          <p:nvPr/>
        </p:nvSpPr>
        <p:spPr bwMode="auto">
          <a:xfrm>
            <a:off x="6227763" y="4292600"/>
            <a:ext cx="2592387" cy="431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42" name="Line 41"/>
          <p:cNvSpPr>
            <a:spLocks noChangeShapeType="1"/>
          </p:cNvSpPr>
          <p:nvPr/>
        </p:nvSpPr>
        <p:spPr bwMode="auto">
          <a:xfrm>
            <a:off x="6659563" y="4292600"/>
            <a:ext cx="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3" name="Line 42"/>
          <p:cNvSpPr>
            <a:spLocks noChangeShapeType="1"/>
          </p:cNvSpPr>
          <p:nvPr/>
        </p:nvSpPr>
        <p:spPr bwMode="auto">
          <a:xfrm>
            <a:off x="7092950" y="4292600"/>
            <a:ext cx="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4" name="Line 43"/>
          <p:cNvSpPr>
            <a:spLocks noChangeShapeType="1"/>
          </p:cNvSpPr>
          <p:nvPr/>
        </p:nvSpPr>
        <p:spPr bwMode="auto">
          <a:xfrm>
            <a:off x="7526338" y="4292600"/>
            <a:ext cx="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5" name="Line 44"/>
          <p:cNvSpPr>
            <a:spLocks noChangeShapeType="1"/>
          </p:cNvSpPr>
          <p:nvPr/>
        </p:nvSpPr>
        <p:spPr bwMode="auto">
          <a:xfrm>
            <a:off x="7959725" y="4292600"/>
            <a:ext cx="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6" name="Line 45"/>
          <p:cNvSpPr>
            <a:spLocks noChangeShapeType="1"/>
          </p:cNvSpPr>
          <p:nvPr/>
        </p:nvSpPr>
        <p:spPr bwMode="auto">
          <a:xfrm>
            <a:off x="8393113" y="4292600"/>
            <a:ext cx="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7" name="Line 46"/>
          <p:cNvSpPr>
            <a:spLocks noChangeShapeType="1"/>
          </p:cNvSpPr>
          <p:nvPr/>
        </p:nvSpPr>
        <p:spPr bwMode="auto">
          <a:xfrm>
            <a:off x="4859338" y="4365625"/>
            <a:ext cx="0" cy="1223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8" name="Line 47"/>
          <p:cNvSpPr>
            <a:spLocks noChangeShapeType="1"/>
          </p:cNvSpPr>
          <p:nvPr/>
        </p:nvSpPr>
        <p:spPr bwMode="auto">
          <a:xfrm>
            <a:off x="6804025" y="4149725"/>
            <a:ext cx="12969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9" name="Text Box 48"/>
          <p:cNvSpPr txBox="1">
            <a:spLocks noChangeArrowheads="1"/>
          </p:cNvSpPr>
          <p:nvPr/>
        </p:nvSpPr>
        <p:spPr bwMode="auto">
          <a:xfrm>
            <a:off x="5940425" y="5084763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box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Example Appearance</a:t>
            </a:r>
          </a:p>
        </p:txBody>
      </p:sp>
      <p:pic>
        <p:nvPicPr>
          <p:cNvPr id="3993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2390775"/>
            <a:ext cx="6084888" cy="225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Component Layout Hierarchy</a:t>
            </a:r>
          </a:p>
        </p:txBody>
      </p:sp>
      <p:sp>
        <p:nvSpPr>
          <p:cNvPr id="40963" name="Text Box 4"/>
          <p:cNvSpPr txBox="1">
            <a:spLocks noChangeArrowheads="1"/>
          </p:cNvSpPr>
          <p:nvPr/>
        </p:nvSpPr>
        <p:spPr bwMode="auto">
          <a:xfrm>
            <a:off x="4108450" y="1924050"/>
            <a:ext cx="11826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th-TH"/>
              <a:t>frame</a:t>
            </a:r>
          </a:p>
          <a:p>
            <a:pPr algn="ctr"/>
            <a:r>
              <a:rPr lang="th-TH"/>
              <a:t>(border)</a:t>
            </a:r>
          </a:p>
        </p:txBody>
      </p:sp>
      <p:sp>
        <p:nvSpPr>
          <p:cNvPr id="40964" name="Line 5"/>
          <p:cNvSpPr>
            <a:spLocks noChangeShapeType="1"/>
          </p:cNvSpPr>
          <p:nvPr/>
        </p:nvSpPr>
        <p:spPr bwMode="auto">
          <a:xfrm flipH="1">
            <a:off x="3276600" y="2667000"/>
            <a:ext cx="99060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Line 6"/>
          <p:cNvSpPr>
            <a:spLocks noChangeShapeType="1"/>
          </p:cNvSpPr>
          <p:nvPr/>
        </p:nvSpPr>
        <p:spPr bwMode="auto">
          <a:xfrm>
            <a:off x="4572000" y="2819400"/>
            <a:ext cx="0" cy="1981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Line 7"/>
          <p:cNvSpPr>
            <a:spLocks noChangeShapeType="1"/>
          </p:cNvSpPr>
          <p:nvPr/>
        </p:nvSpPr>
        <p:spPr bwMode="auto">
          <a:xfrm>
            <a:off x="5029200" y="2819400"/>
            <a:ext cx="9144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Text Box 8"/>
          <p:cNvSpPr txBox="1">
            <a:spLocks noChangeArrowheads="1"/>
          </p:cNvSpPr>
          <p:nvPr/>
        </p:nvSpPr>
        <p:spPr bwMode="auto">
          <a:xfrm>
            <a:off x="2949575" y="2990850"/>
            <a:ext cx="809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We</a:t>
            </a:r>
            <a:r>
              <a:rPr lang="th-TH"/>
              <a:t>st</a:t>
            </a:r>
          </a:p>
        </p:txBody>
      </p:sp>
      <p:sp>
        <p:nvSpPr>
          <p:cNvPr id="40968" name="Text Box 9"/>
          <p:cNvSpPr txBox="1">
            <a:spLocks noChangeArrowheads="1"/>
          </p:cNvSpPr>
          <p:nvPr/>
        </p:nvSpPr>
        <p:spPr bwMode="auto">
          <a:xfrm>
            <a:off x="3886200" y="3143250"/>
            <a:ext cx="995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Center</a:t>
            </a:r>
          </a:p>
        </p:txBody>
      </p:sp>
      <p:sp>
        <p:nvSpPr>
          <p:cNvPr id="40969" name="Text Box 10"/>
          <p:cNvSpPr txBox="1">
            <a:spLocks noChangeArrowheads="1"/>
          </p:cNvSpPr>
          <p:nvPr/>
        </p:nvSpPr>
        <p:spPr bwMode="auto">
          <a:xfrm>
            <a:off x="5410200" y="3067050"/>
            <a:ext cx="70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Ea</a:t>
            </a:r>
            <a:r>
              <a:rPr lang="th-TH"/>
              <a:t>st</a:t>
            </a:r>
          </a:p>
        </p:txBody>
      </p:sp>
      <p:sp>
        <p:nvSpPr>
          <p:cNvPr id="40970" name="Text Box 11"/>
          <p:cNvSpPr txBox="1">
            <a:spLocks noChangeArrowheads="1"/>
          </p:cNvSpPr>
          <p:nvPr/>
        </p:nvSpPr>
        <p:spPr bwMode="auto">
          <a:xfrm>
            <a:off x="2362200" y="3810000"/>
            <a:ext cx="1831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th-TH"/>
              <a:t>panel p1</a:t>
            </a:r>
          </a:p>
          <a:p>
            <a:pPr algn="ctr"/>
            <a:r>
              <a:rPr lang="th-TH"/>
              <a:t>(vertical box)</a:t>
            </a:r>
          </a:p>
        </p:txBody>
      </p:sp>
      <p:sp>
        <p:nvSpPr>
          <p:cNvPr id="40971" name="Text Box 12"/>
          <p:cNvSpPr txBox="1">
            <a:spLocks noChangeArrowheads="1"/>
          </p:cNvSpPr>
          <p:nvPr/>
        </p:nvSpPr>
        <p:spPr bwMode="auto">
          <a:xfrm>
            <a:off x="4254500" y="4648200"/>
            <a:ext cx="92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solidFill>
                  <a:schemeClr val="tx2"/>
                </a:solidFill>
              </a:rPr>
              <a:t>image</a:t>
            </a:r>
          </a:p>
        </p:txBody>
      </p:sp>
      <p:sp>
        <p:nvSpPr>
          <p:cNvPr id="40972" name="Text Box 13"/>
          <p:cNvSpPr txBox="1">
            <a:spLocks noChangeArrowheads="1"/>
          </p:cNvSpPr>
          <p:nvPr/>
        </p:nvSpPr>
        <p:spPr bwMode="auto">
          <a:xfrm>
            <a:off x="5181600" y="3810000"/>
            <a:ext cx="1831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th-TH"/>
              <a:t>panel p2</a:t>
            </a:r>
          </a:p>
          <a:p>
            <a:pPr algn="ctr"/>
            <a:r>
              <a:rPr lang="th-TH"/>
              <a:t>(vertical box)</a:t>
            </a:r>
          </a:p>
        </p:txBody>
      </p:sp>
      <p:sp>
        <p:nvSpPr>
          <p:cNvPr id="40973" name="Line 14"/>
          <p:cNvSpPr>
            <a:spLocks noChangeShapeType="1"/>
          </p:cNvSpPr>
          <p:nvPr/>
        </p:nvSpPr>
        <p:spPr bwMode="auto">
          <a:xfrm flipH="1">
            <a:off x="2971800" y="4724400"/>
            <a:ext cx="762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Text Box 15"/>
          <p:cNvSpPr txBox="1">
            <a:spLocks noChangeArrowheads="1"/>
          </p:cNvSpPr>
          <p:nvPr/>
        </p:nvSpPr>
        <p:spPr bwMode="auto">
          <a:xfrm>
            <a:off x="2535238" y="5505450"/>
            <a:ext cx="8937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solidFill>
                  <a:schemeClr val="tx2"/>
                </a:solidFill>
              </a:rPr>
              <a:t>check</a:t>
            </a:r>
          </a:p>
          <a:p>
            <a:r>
              <a:rPr lang="th-TH">
                <a:solidFill>
                  <a:schemeClr val="tx2"/>
                </a:solidFill>
              </a:rPr>
              <a:t>box</a:t>
            </a:r>
          </a:p>
        </p:txBody>
      </p:sp>
      <p:sp>
        <p:nvSpPr>
          <p:cNvPr id="40975" name="Line 16"/>
          <p:cNvSpPr>
            <a:spLocks noChangeShapeType="1"/>
          </p:cNvSpPr>
          <p:nvPr/>
        </p:nvSpPr>
        <p:spPr bwMode="auto">
          <a:xfrm>
            <a:off x="3581400" y="4724400"/>
            <a:ext cx="3048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Text Box 17"/>
          <p:cNvSpPr txBox="1">
            <a:spLocks noChangeArrowheads="1"/>
          </p:cNvSpPr>
          <p:nvPr/>
        </p:nvSpPr>
        <p:spPr bwMode="auto">
          <a:xfrm>
            <a:off x="3525838" y="5486400"/>
            <a:ext cx="8937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solidFill>
                  <a:schemeClr val="tx2"/>
                </a:solidFill>
              </a:rPr>
              <a:t>check</a:t>
            </a:r>
          </a:p>
          <a:p>
            <a:r>
              <a:rPr lang="th-TH">
                <a:solidFill>
                  <a:schemeClr val="tx2"/>
                </a:solidFill>
              </a:rPr>
              <a:t>box</a:t>
            </a:r>
          </a:p>
        </p:txBody>
      </p:sp>
      <p:sp>
        <p:nvSpPr>
          <p:cNvPr id="40977" name="Line 18"/>
          <p:cNvSpPr>
            <a:spLocks noChangeShapeType="1"/>
          </p:cNvSpPr>
          <p:nvPr/>
        </p:nvSpPr>
        <p:spPr bwMode="auto">
          <a:xfrm flipH="1">
            <a:off x="1828800" y="4724400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Text Box 19"/>
          <p:cNvSpPr txBox="1">
            <a:spLocks noChangeArrowheads="1"/>
          </p:cNvSpPr>
          <p:nvPr/>
        </p:nvSpPr>
        <p:spPr bwMode="auto">
          <a:xfrm>
            <a:off x="1371600" y="5486400"/>
            <a:ext cx="8937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solidFill>
                  <a:schemeClr val="tx2"/>
                </a:solidFill>
              </a:rPr>
              <a:t>check</a:t>
            </a:r>
          </a:p>
          <a:p>
            <a:r>
              <a:rPr lang="th-TH">
                <a:solidFill>
                  <a:schemeClr val="tx2"/>
                </a:solidFill>
              </a:rPr>
              <a:t>box</a:t>
            </a:r>
          </a:p>
        </p:txBody>
      </p:sp>
      <p:sp>
        <p:nvSpPr>
          <p:cNvPr id="40979" name="Line 24"/>
          <p:cNvSpPr>
            <a:spLocks noChangeShapeType="1"/>
          </p:cNvSpPr>
          <p:nvPr/>
        </p:nvSpPr>
        <p:spPr bwMode="auto">
          <a:xfrm flipH="1">
            <a:off x="5922963" y="4724400"/>
            <a:ext cx="762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0" name="Text Box 25"/>
          <p:cNvSpPr txBox="1">
            <a:spLocks noChangeArrowheads="1"/>
          </p:cNvSpPr>
          <p:nvPr/>
        </p:nvSpPr>
        <p:spPr bwMode="auto">
          <a:xfrm>
            <a:off x="5486400" y="5505450"/>
            <a:ext cx="962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solidFill>
                  <a:schemeClr val="tx2"/>
                </a:solidFill>
              </a:rPr>
              <a:t>button</a:t>
            </a:r>
          </a:p>
        </p:txBody>
      </p:sp>
      <p:sp>
        <p:nvSpPr>
          <p:cNvPr id="40981" name="Line 26"/>
          <p:cNvSpPr>
            <a:spLocks noChangeShapeType="1"/>
          </p:cNvSpPr>
          <p:nvPr/>
        </p:nvSpPr>
        <p:spPr bwMode="auto">
          <a:xfrm>
            <a:off x="6532563" y="4724400"/>
            <a:ext cx="3048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2" name="Text Box 27"/>
          <p:cNvSpPr txBox="1">
            <a:spLocks noChangeArrowheads="1"/>
          </p:cNvSpPr>
          <p:nvPr/>
        </p:nvSpPr>
        <p:spPr bwMode="auto">
          <a:xfrm>
            <a:off x="6477000" y="5486400"/>
            <a:ext cx="962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solidFill>
                  <a:schemeClr val="tx2"/>
                </a:solidFill>
              </a:rPr>
              <a:t>button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5" y="1401763"/>
            <a:ext cx="4705350" cy="174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7" name="Rectangle 4"/>
          <p:cNvSpPr>
            <a:spLocks noChangeArrowheads="1"/>
          </p:cNvSpPr>
          <p:nvPr/>
        </p:nvSpPr>
        <p:spPr bwMode="auto">
          <a:xfrm>
            <a:off x="2143125" y="4000500"/>
            <a:ext cx="4716463" cy="2071688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1988" name="Straight Connector 6"/>
          <p:cNvCxnSpPr>
            <a:cxnSpLocks noChangeShapeType="1"/>
          </p:cNvCxnSpPr>
          <p:nvPr/>
        </p:nvCxnSpPr>
        <p:spPr bwMode="auto">
          <a:xfrm rot="5400000">
            <a:off x="2751932" y="5036344"/>
            <a:ext cx="2070100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89" name="Straight Connector 7"/>
          <p:cNvCxnSpPr>
            <a:cxnSpLocks noChangeShapeType="1"/>
          </p:cNvCxnSpPr>
          <p:nvPr/>
        </p:nvCxnSpPr>
        <p:spPr bwMode="auto">
          <a:xfrm rot="5400000">
            <a:off x="4537075" y="5035550"/>
            <a:ext cx="2071688" cy="1588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990" name="Text Box 29"/>
          <p:cNvSpPr txBox="1">
            <a:spLocks noChangeArrowheads="1"/>
          </p:cNvSpPr>
          <p:nvPr/>
        </p:nvSpPr>
        <p:spPr bwMode="auto">
          <a:xfrm>
            <a:off x="4214813" y="4000500"/>
            <a:ext cx="1003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Center</a:t>
            </a:r>
          </a:p>
        </p:txBody>
      </p:sp>
      <p:sp>
        <p:nvSpPr>
          <p:cNvPr id="41991" name="Text Box 31"/>
          <p:cNvSpPr txBox="1">
            <a:spLocks noChangeArrowheads="1"/>
          </p:cNvSpPr>
          <p:nvPr/>
        </p:nvSpPr>
        <p:spPr bwMode="auto">
          <a:xfrm>
            <a:off x="5857875" y="4000500"/>
            <a:ext cx="714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East</a:t>
            </a:r>
          </a:p>
        </p:txBody>
      </p:sp>
      <p:sp>
        <p:nvSpPr>
          <p:cNvPr id="41992" name="Text Box 32"/>
          <p:cNvSpPr txBox="1">
            <a:spLocks noChangeArrowheads="1"/>
          </p:cNvSpPr>
          <p:nvPr/>
        </p:nvSpPr>
        <p:spPr bwMode="auto">
          <a:xfrm>
            <a:off x="2571750" y="4000500"/>
            <a:ext cx="7921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West</a:t>
            </a:r>
          </a:p>
        </p:txBody>
      </p:sp>
      <p:sp>
        <p:nvSpPr>
          <p:cNvPr id="41993" name="Rectangle 11"/>
          <p:cNvSpPr>
            <a:spLocks noChangeArrowheads="1"/>
          </p:cNvSpPr>
          <p:nvPr/>
        </p:nvSpPr>
        <p:spPr bwMode="auto">
          <a:xfrm>
            <a:off x="2643188" y="4500563"/>
            <a:ext cx="714375" cy="1214437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1994" name="Straight Connector 13"/>
          <p:cNvCxnSpPr>
            <a:cxnSpLocks noChangeShapeType="1"/>
          </p:cNvCxnSpPr>
          <p:nvPr/>
        </p:nvCxnSpPr>
        <p:spPr bwMode="auto">
          <a:xfrm>
            <a:off x="2643188" y="4857750"/>
            <a:ext cx="714375" cy="1588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95" name="Straight Connector 14"/>
          <p:cNvCxnSpPr>
            <a:cxnSpLocks noChangeShapeType="1"/>
          </p:cNvCxnSpPr>
          <p:nvPr/>
        </p:nvCxnSpPr>
        <p:spPr bwMode="auto">
          <a:xfrm>
            <a:off x="2643188" y="5284788"/>
            <a:ext cx="714375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996" name="Rectangle 15"/>
          <p:cNvSpPr>
            <a:spLocks noChangeArrowheads="1"/>
          </p:cNvSpPr>
          <p:nvPr/>
        </p:nvSpPr>
        <p:spPr bwMode="auto">
          <a:xfrm>
            <a:off x="5857875" y="4643438"/>
            <a:ext cx="714375" cy="714375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1997" name="Straight Connector 16"/>
          <p:cNvCxnSpPr>
            <a:cxnSpLocks noChangeShapeType="1"/>
          </p:cNvCxnSpPr>
          <p:nvPr/>
        </p:nvCxnSpPr>
        <p:spPr bwMode="auto">
          <a:xfrm>
            <a:off x="5857875" y="5000625"/>
            <a:ext cx="714375" cy="1588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998" name="Text Box 31"/>
          <p:cNvSpPr txBox="1">
            <a:spLocks noChangeArrowheads="1"/>
          </p:cNvSpPr>
          <p:nvPr/>
        </p:nvSpPr>
        <p:spPr bwMode="auto">
          <a:xfrm>
            <a:off x="5926138" y="5253038"/>
            <a:ext cx="6461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box</a:t>
            </a:r>
          </a:p>
        </p:txBody>
      </p:sp>
      <p:sp>
        <p:nvSpPr>
          <p:cNvPr id="41999" name="Text Box 31"/>
          <p:cNvSpPr txBox="1">
            <a:spLocks noChangeArrowheads="1"/>
          </p:cNvSpPr>
          <p:nvPr/>
        </p:nvSpPr>
        <p:spPr bwMode="auto">
          <a:xfrm>
            <a:off x="2714625" y="5610225"/>
            <a:ext cx="6461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box</a:t>
            </a:r>
          </a:p>
        </p:txBody>
      </p:sp>
      <p:sp>
        <p:nvSpPr>
          <p:cNvPr id="42000" name="Text Box 31"/>
          <p:cNvSpPr txBox="1">
            <a:spLocks noChangeArrowheads="1"/>
          </p:cNvSpPr>
          <p:nvPr/>
        </p:nvSpPr>
        <p:spPr bwMode="auto">
          <a:xfrm>
            <a:off x="4156075" y="6038850"/>
            <a:ext cx="987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border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smtClean="0">
                <a:effectLst/>
              </a:rPr>
              <a:t>Basic Layouts as Pictures</a:t>
            </a:r>
          </a:p>
        </p:txBody>
      </p:sp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900113" y="1844675"/>
            <a:ext cx="1871662" cy="720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Line 5"/>
          <p:cNvSpPr>
            <a:spLocks noChangeShapeType="1"/>
          </p:cNvSpPr>
          <p:nvPr/>
        </p:nvSpPr>
        <p:spPr bwMode="auto">
          <a:xfrm>
            <a:off x="1187450" y="2133600"/>
            <a:ext cx="12969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Line 6"/>
          <p:cNvSpPr>
            <a:spLocks noChangeShapeType="1"/>
          </p:cNvSpPr>
          <p:nvPr/>
        </p:nvSpPr>
        <p:spPr bwMode="auto">
          <a:xfrm>
            <a:off x="1187450" y="2349500"/>
            <a:ext cx="12969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Text Box 7"/>
          <p:cNvSpPr txBox="1">
            <a:spLocks noChangeArrowheads="1"/>
          </p:cNvSpPr>
          <p:nvPr/>
        </p:nvSpPr>
        <p:spPr bwMode="auto">
          <a:xfrm>
            <a:off x="1452563" y="2657475"/>
            <a:ext cx="742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flow</a:t>
            </a:r>
          </a:p>
        </p:txBody>
      </p:sp>
      <p:sp>
        <p:nvSpPr>
          <p:cNvPr id="6151" name="Rectangle 8"/>
          <p:cNvSpPr>
            <a:spLocks noChangeArrowheads="1"/>
          </p:cNvSpPr>
          <p:nvPr/>
        </p:nvSpPr>
        <p:spPr bwMode="auto">
          <a:xfrm>
            <a:off x="4140200" y="1628775"/>
            <a:ext cx="1079500" cy="15128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Line 9"/>
          <p:cNvSpPr>
            <a:spLocks noChangeShapeType="1"/>
          </p:cNvSpPr>
          <p:nvPr/>
        </p:nvSpPr>
        <p:spPr bwMode="auto">
          <a:xfrm>
            <a:off x="4140200" y="2133600"/>
            <a:ext cx="1079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Line 10"/>
          <p:cNvSpPr>
            <a:spLocks noChangeShapeType="1"/>
          </p:cNvSpPr>
          <p:nvPr/>
        </p:nvSpPr>
        <p:spPr bwMode="auto">
          <a:xfrm>
            <a:off x="4140200" y="2636838"/>
            <a:ext cx="1079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4" name="Line 11"/>
          <p:cNvSpPr>
            <a:spLocks noChangeShapeType="1"/>
          </p:cNvSpPr>
          <p:nvPr/>
        </p:nvSpPr>
        <p:spPr bwMode="auto">
          <a:xfrm>
            <a:off x="4716463" y="1628775"/>
            <a:ext cx="0" cy="1512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5" name="Text Box 12"/>
          <p:cNvSpPr txBox="1">
            <a:spLocks noChangeArrowheads="1"/>
          </p:cNvSpPr>
          <p:nvPr/>
        </p:nvSpPr>
        <p:spPr bwMode="auto">
          <a:xfrm>
            <a:off x="5292725" y="2205038"/>
            <a:ext cx="674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grid</a:t>
            </a:r>
          </a:p>
        </p:txBody>
      </p:sp>
      <p:sp>
        <p:nvSpPr>
          <p:cNvPr id="6156" name="Rectangle 13"/>
          <p:cNvSpPr>
            <a:spLocks noChangeArrowheads="1"/>
          </p:cNvSpPr>
          <p:nvPr/>
        </p:nvSpPr>
        <p:spPr bwMode="auto">
          <a:xfrm>
            <a:off x="971550" y="4076700"/>
            <a:ext cx="1871663" cy="13684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7" name="Line 14"/>
          <p:cNvSpPr>
            <a:spLocks noChangeShapeType="1"/>
          </p:cNvSpPr>
          <p:nvPr/>
        </p:nvSpPr>
        <p:spPr bwMode="auto">
          <a:xfrm>
            <a:off x="971550" y="4508500"/>
            <a:ext cx="18716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8" name="Line 15"/>
          <p:cNvSpPr>
            <a:spLocks noChangeShapeType="1"/>
          </p:cNvSpPr>
          <p:nvPr/>
        </p:nvSpPr>
        <p:spPr bwMode="auto">
          <a:xfrm>
            <a:off x="971550" y="5013325"/>
            <a:ext cx="18716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9" name="Line 16"/>
          <p:cNvSpPr>
            <a:spLocks noChangeShapeType="1"/>
          </p:cNvSpPr>
          <p:nvPr/>
        </p:nvSpPr>
        <p:spPr bwMode="auto">
          <a:xfrm>
            <a:off x="1547813" y="4508500"/>
            <a:ext cx="0" cy="504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0" name="Line 17"/>
          <p:cNvSpPr>
            <a:spLocks noChangeShapeType="1"/>
          </p:cNvSpPr>
          <p:nvPr/>
        </p:nvSpPr>
        <p:spPr bwMode="auto">
          <a:xfrm>
            <a:off x="2268538" y="4508500"/>
            <a:ext cx="0" cy="504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1" name="Text Box 28"/>
          <p:cNvSpPr txBox="1">
            <a:spLocks noChangeArrowheads="1"/>
          </p:cNvSpPr>
          <p:nvPr/>
        </p:nvSpPr>
        <p:spPr bwMode="auto">
          <a:xfrm>
            <a:off x="1719263" y="40513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N</a:t>
            </a:r>
          </a:p>
        </p:txBody>
      </p:sp>
      <p:sp>
        <p:nvSpPr>
          <p:cNvPr id="6162" name="Text Box 29"/>
          <p:cNvSpPr txBox="1">
            <a:spLocks noChangeArrowheads="1"/>
          </p:cNvSpPr>
          <p:nvPr/>
        </p:nvSpPr>
        <p:spPr bwMode="auto">
          <a:xfrm>
            <a:off x="1692275" y="4484688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C</a:t>
            </a:r>
          </a:p>
        </p:txBody>
      </p:sp>
      <p:sp>
        <p:nvSpPr>
          <p:cNvPr id="6163" name="Text Box 30"/>
          <p:cNvSpPr txBox="1">
            <a:spLocks noChangeArrowheads="1"/>
          </p:cNvSpPr>
          <p:nvPr/>
        </p:nvSpPr>
        <p:spPr bwMode="auto">
          <a:xfrm>
            <a:off x="1692275" y="4987925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S</a:t>
            </a:r>
          </a:p>
        </p:txBody>
      </p:sp>
      <p:sp>
        <p:nvSpPr>
          <p:cNvPr id="6164" name="Text Box 31"/>
          <p:cNvSpPr txBox="1">
            <a:spLocks noChangeArrowheads="1"/>
          </p:cNvSpPr>
          <p:nvPr/>
        </p:nvSpPr>
        <p:spPr bwMode="auto">
          <a:xfrm>
            <a:off x="2346325" y="4508500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E</a:t>
            </a:r>
          </a:p>
        </p:txBody>
      </p:sp>
      <p:sp>
        <p:nvSpPr>
          <p:cNvPr id="6165" name="Text Box 32"/>
          <p:cNvSpPr txBox="1">
            <a:spLocks noChangeArrowheads="1"/>
          </p:cNvSpPr>
          <p:nvPr/>
        </p:nvSpPr>
        <p:spPr bwMode="auto">
          <a:xfrm>
            <a:off x="1106488" y="4508500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W</a:t>
            </a:r>
          </a:p>
        </p:txBody>
      </p:sp>
      <p:sp>
        <p:nvSpPr>
          <p:cNvPr id="6166" name="Text Box 33"/>
          <p:cNvSpPr txBox="1">
            <a:spLocks noChangeArrowheads="1"/>
          </p:cNvSpPr>
          <p:nvPr/>
        </p:nvSpPr>
        <p:spPr bwMode="auto">
          <a:xfrm>
            <a:off x="1476375" y="5564188"/>
            <a:ext cx="979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border</a:t>
            </a:r>
          </a:p>
        </p:txBody>
      </p:sp>
      <p:sp>
        <p:nvSpPr>
          <p:cNvPr id="6167" name="Rectangle 34"/>
          <p:cNvSpPr>
            <a:spLocks noChangeArrowheads="1"/>
          </p:cNvSpPr>
          <p:nvPr/>
        </p:nvSpPr>
        <p:spPr bwMode="auto">
          <a:xfrm>
            <a:off x="5076825" y="3860800"/>
            <a:ext cx="574675" cy="22320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8" name="Line 35"/>
          <p:cNvSpPr>
            <a:spLocks noChangeShapeType="1"/>
          </p:cNvSpPr>
          <p:nvPr/>
        </p:nvSpPr>
        <p:spPr bwMode="auto">
          <a:xfrm>
            <a:off x="5076825" y="4221163"/>
            <a:ext cx="5746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9" name="Line 36"/>
          <p:cNvSpPr>
            <a:spLocks noChangeShapeType="1"/>
          </p:cNvSpPr>
          <p:nvPr/>
        </p:nvSpPr>
        <p:spPr bwMode="auto">
          <a:xfrm>
            <a:off x="5076825" y="4581525"/>
            <a:ext cx="5746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0" name="Line 37"/>
          <p:cNvSpPr>
            <a:spLocks noChangeShapeType="1"/>
          </p:cNvSpPr>
          <p:nvPr/>
        </p:nvSpPr>
        <p:spPr bwMode="auto">
          <a:xfrm>
            <a:off x="5076825" y="4941888"/>
            <a:ext cx="5746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1" name="Line 38"/>
          <p:cNvSpPr>
            <a:spLocks noChangeShapeType="1"/>
          </p:cNvSpPr>
          <p:nvPr/>
        </p:nvSpPr>
        <p:spPr bwMode="auto">
          <a:xfrm>
            <a:off x="5076825" y="5302250"/>
            <a:ext cx="5746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2" name="Line 39"/>
          <p:cNvSpPr>
            <a:spLocks noChangeShapeType="1"/>
          </p:cNvSpPr>
          <p:nvPr/>
        </p:nvSpPr>
        <p:spPr bwMode="auto">
          <a:xfrm>
            <a:off x="5076825" y="5662613"/>
            <a:ext cx="5746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3" name="Rectangle 40"/>
          <p:cNvSpPr>
            <a:spLocks noChangeArrowheads="1"/>
          </p:cNvSpPr>
          <p:nvPr/>
        </p:nvSpPr>
        <p:spPr bwMode="auto">
          <a:xfrm>
            <a:off x="6227763" y="4292600"/>
            <a:ext cx="2592387" cy="431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4" name="Line 41"/>
          <p:cNvSpPr>
            <a:spLocks noChangeShapeType="1"/>
          </p:cNvSpPr>
          <p:nvPr/>
        </p:nvSpPr>
        <p:spPr bwMode="auto">
          <a:xfrm>
            <a:off x="6659563" y="4292600"/>
            <a:ext cx="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5" name="Line 42"/>
          <p:cNvSpPr>
            <a:spLocks noChangeShapeType="1"/>
          </p:cNvSpPr>
          <p:nvPr/>
        </p:nvSpPr>
        <p:spPr bwMode="auto">
          <a:xfrm>
            <a:off x="7092950" y="4292600"/>
            <a:ext cx="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6" name="Line 43"/>
          <p:cNvSpPr>
            <a:spLocks noChangeShapeType="1"/>
          </p:cNvSpPr>
          <p:nvPr/>
        </p:nvSpPr>
        <p:spPr bwMode="auto">
          <a:xfrm>
            <a:off x="7526338" y="4292600"/>
            <a:ext cx="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7" name="Line 44"/>
          <p:cNvSpPr>
            <a:spLocks noChangeShapeType="1"/>
          </p:cNvSpPr>
          <p:nvPr/>
        </p:nvSpPr>
        <p:spPr bwMode="auto">
          <a:xfrm>
            <a:off x="7959725" y="4292600"/>
            <a:ext cx="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8" name="Line 45"/>
          <p:cNvSpPr>
            <a:spLocks noChangeShapeType="1"/>
          </p:cNvSpPr>
          <p:nvPr/>
        </p:nvSpPr>
        <p:spPr bwMode="auto">
          <a:xfrm>
            <a:off x="8393113" y="4292600"/>
            <a:ext cx="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9" name="Line 46"/>
          <p:cNvSpPr>
            <a:spLocks noChangeShapeType="1"/>
          </p:cNvSpPr>
          <p:nvPr/>
        </p:nvSpPr>
        <p:spPr bwMode="auto">
          <a:xfrm>
            <a:off x="4859338" y="4365625"/>
            <a:ext cx="0" cy="1223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0" name="Line 47"/>
          <p:cNvSpPr>
            <a:spLocks noChangeShapeType="1"/>
          </p:cNvSpPr>
          <p:nvPr/>
        </p:nvSpPr>
        <p:spPr bwMode="auto">
          <a:xfrm>
            <a:off x="6804025" y="4149725"/>
            <a:ext cx="12969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1" name="Text Box 48"/>
          <p:cNvSpPr txBox="1">
            <a:spLocks noChangeArrowheads="1"/>
          </p:cNvSpPr>
          <p:nvPr/>
        </p:nvSpPr>
        <p:spPr bwMode="auto">
          <a:xfrm>
            <a:off x="5940425" y="5084763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box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CombinedDemo.java</a:t>
            </a:r>
            <a:endParaRPr lang="en-US" smtClean="0">
              <a:effectLst/>
              <a:cs typeface="Cordia New" pitchFamily="34" charset="-34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	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import java.awt.*;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import java.awt.event.*;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import javax.swing.*;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public class CombinedDemo extends JFrame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{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public CombinedDemo()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{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super("E-Commerce Application");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Container c = getContentPane();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// use default BorderLayout for frame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		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371600"/>
            <a:ext cx="8382000" cy="4772025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 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//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panel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: vertical box layout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JPanel p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 = new JPanel();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p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.setLayout(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	new BoxLayout(p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, BoxLayout.Y_AXIS));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JCheckBox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	new JCheckBox("Downgrade dog to cat");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JCheckBox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	new JCheckBox("Upgrade bike to car");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JCheckBox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3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	new JCheckBox("Add speed package");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p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.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add(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1);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p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.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add( jck</a:t>
            </a:r>
            <a:r>
              <a:rPr lang="en-US" sz="2000">
                <a:latin typeface="Courier New" pitchFamily="49" charset="0"/>
                <a:cs typeface="Cordia New" pitchFamily="34" charset="-34"/>
              </a:rPr>
              <a:t>2);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p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.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add( jck</a:t>
            </a:r>
            <a:r>
              <a:rPr lang="en-US" sz="2000">
                <a:latin typeface="Courier New" pitchFamily="49" charset="0"/>
                <a:cs typeface="Cordia New" pitchFamily="34" charset="-34"/>
              </a:rPr>
              <a:t>3);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	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027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//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panel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: vertical box layout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JPanel p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 = new JPanel();</a:t>
            </a:r>
            <a:b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p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.setLayout(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	new BoxLayout(p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, BoxLayout.Y_AXIS));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JButton jb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= new JButton("place order"); 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p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.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add( jb</a:t>
            </a:r>
            <a:r>
              <a:rPr lang="en-US" sz="2000">
                <a:latin typeface="Courier New" pitchFamily="49" charset="0"/>
                <a:cs typeface="Cordia New" pitchFamily="34" charset="-34"/>
              </a:rPr>
              <a:t>1);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JButton jb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new JButton("cancel");  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p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.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add( jb</a:t>
            </a:r>
            <a:r>
              <a:rPr lang="en-US" sz="2000">
                <a:latin typeface="Courier New" pitchFamily="49" charset="0"/>
                <a:cs typeface="Cordia New" pitchFamily="34" charset="-34"/>
              </a:rPr>
              <a:t>2);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		:</a:t>
            </a: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81200"/>
            <a:ext cx="8382000" cy="2671763"/>
          </a:xfrm>
        </p:spPr>
        <p:txBody>
          <a:bodyPr>
            <a:normAutofit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JLabel jl = new JLabel(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b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               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new ImageIcon(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"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bmw.jpg"));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  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// add panels and image to frame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  </a:t>
            </a:r>
            <a:r>
              <a:rPr lang="en-US" sz="2000" smtClean="0">
                <a:effectLst/>
                <a:latin typeface="Courier New" pitchFamily="49" charset="0"/>
              </a:rPr>
              <a:t>c.add(p1, BorderLayout.WEST);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</a:rPr>
              <a:t>        c.add(jl, BorderLayout.CENTER);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</a:rPr>
              <a:t>        c.add(p2, BorderLayout.EAST);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               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28775"/>
            <a:ext cx="81534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setDefaultCloseOperation(JFrame.EXIT_ON_CLOSE);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pack();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setResizable(false);</a:t>
            </a:r>
            <a:r>
              <a:rPr lang="en-US" sz="1800" smtClean="0">
                <a:effectLst/>
                <a:latin typeface="Courier New" pitchFamily="49" charset="0"/>
              </a:rPr>
              <a:t>   // disable window resizing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setLocationRelativeTo(null);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setVisible(true);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} // end of CombinedDemo()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public static void main(String[] args)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{ new CombinedDemo(); } 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} // end of CombinedDemo class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rdia New" pitchFamily="34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7</a:t>
            </a:r>
            <a:r>
              <a:rPr lang="th-TH" smtClean="0">
                <a:effectLst/>
              </a:rPr>
              <a:t>.  Improving the Appearance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There are many ways to improve on the basic appearance of the layouts:</a:t>
            </a:r>
          </a:p>
          <a:p>
            <a:pPr lvl="1"/>
            <a:r>
              <a:rPr lang="th-TH" smtClean="0">
                <a:effectLst/>
              </a:rPr>
              <a:t>borders</a:t>
            </a:r>
          </a:p>
          <a:p>
            <a:pPr lvl="1"/>
            <a:r>
              <a:rPr lang="th-TH" smtClean="0">
                <a:effectLst/>
              </a:rPr>
              <a:t>fixing the sizes of controls to be the same</a:t>
            </a:r>
          </a:p>
          <a:p>
            <a:pPr lvl="2">
              <a:buFont typeface="Arial" charset="0"/>
              <a:buChar char="•"/>
            </a:pPr>
            <a:r>
              <a:rPr lang="th-TH" smtClean="0">
                <a:effectLst/>
              </a:rPr>
              <a:t>e.g. the size of buttons</a:t>
            </a:r>
          </a:p>
          <a:p>
            <a:pPr lvl="1"/>
            <a:r>
              <a:rPr lang="th-TH" smtClean="0">
                <a:effectLst/>
              </a:rPr>
              <a:t>adding space between controls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z="2400" smtClean="0">
                <a:effectLst/>
                <a:latin typeface="Courier New" pitchFamily="49" charset="0"/>
              </a:rPr>
              <a:t>CombinedDemo</a:t>
            </a:r>
            <a:r>
              <a:rPr lang="en-US" sz="2400" smtClean="0">
                <a:effectLst/>
                <a:latin typeface="Courier New" pitchFamily="49" charset="0"/>
              </a:rPr>
              <a:t>2</a:t>
            </a:r>
            <a:r>
              <a:rPr lang="th-TH" sz="2400" smtClean="0">
                <a:effectLst/>
                <a:latin typeface="Courier New" pitchFamily="49" charset="0"/>
              </a:rPr>
              <a:t>.java</a:t>
            </a:r>
            <a:r>
              <a:rPr lang="th-TH" smtClean="0">
                <a:effectLst/>
              </a:rPr>
              <a:t> uses these techniques.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CombinedDemo2.java</a:t>
            </a:r>
            <a:endParaRPr lang="en-US" smtClean="0">
              <a:effectLst/>
              <a:cs typeface="Cordia New" pitchFamily="34" charset="-34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	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import java.awt.*;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import java.awt.event.*;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import javax.swing.*;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public class CombinedDemo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extends JFrame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{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public CombinedDemo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()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{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super("E-Commerce Application");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Container c = getContentPane();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// use default GridLayout for frame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		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762000"/>
            <a:ext cx="8229600" cy="5907360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//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panel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1: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vertical box layout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JPanel p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=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new JPanel();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//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10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pixel invisible border all around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p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.setBorder(BorderFactory.createEmptyBorder(</a:t>
            </a:r>
            <a:b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					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10, 10, 10, 10) );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p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.setLayout(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	new BoxLayout(p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, BoxLayout.Y_AXIS));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JCheckBox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	new JCheckBox("Downgrade dog to cat");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JCheckBox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	new JCheckBox("Upgrade bike to car");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JCheckBox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3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	new JCheckBox("Add speed package");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p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.add(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p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.add(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p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.add( jck</a:t>
            </a:r>
            <a:r>
              <a:rPr lang="en-US" sz="2000" smtClean="0">
                <a:latin typeface="Courier New" pitchFamily="49" charset="0"/>
                <a:cs typeface="Cordia New" pitchFamily="34" charset="-34"/>
              </a:rPr>
              <a:t>3 );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		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332656"/>
            <a:ext cx="8610600" cy="6408712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//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panel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: vertical box layout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JPanel p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new JPanel();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// 14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pixel invisible border all around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p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.setBorder(BorderFactory.createEmptyBorder(</a:t>
            </a:r>
            <a:b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				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14, 14, 14, 14) );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p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.setLayout(new BoxLayout(p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,BoxLayout.Y_AXIS));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JButton jb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new JButton("place order"); 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p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.add( jb</a:t>
            </a:r>
            <a:r>
              <a:rPr lang="en-US" sz="2000">
                <a:latin typeface="Courier New" pitchFamily="49" charset="0"/>
                <a:cs typeface="Cordia New" pitchFamily="34" charset="-34"/>
              </a:rPr>
              <a:t>1);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//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add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15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pixel vertical space between buttons	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p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.add(Box.createRigidArea(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                     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new Dimension(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0, 15)));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JButton jb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new JButton("cancel");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// set the size of button jb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to be same as jb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jb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.set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Preferred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Size( jb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.getPreferredSize() );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p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.add( jb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en-US" sz="2000">
                <a:latin typeface="Courier New" pitchFamily="49" charset="0"/>
                <a:cs typeface="Cordia New" pitchFamily="34" charset="-34"/>
              </a:rPr>
              <a:t>);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		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4582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</a:rPr>
              <a:t>    JLabel jl = new JLabel(new ImageIcon("bmw.jpg"));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</a:rPr>
              <a:t>         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</a:rPr>
              <a:t>    // add panels and image to frame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</a:rPr>
              <a:t>    c.add(p1, BorderLayout.WEST);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</a:rPr>
              <a:t>    c.add(jl, BorderLayout.CENTER);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</a:rPr>
              <a:t>    c.add(p2, BorderLayout.EAST);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            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2</a:t>
            </a:r>
            <a:r>
              <a:rPr lang="th-TH" smtClean="0">
                <a:effectLst/>
              </a:rPr>
              <a:t>.  Flow Layout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Components are added left-to-right</a:t>
            </a:r>
          </a:p>
          <a:p>
            <a:pPr lvl="1"/>
            <a:r>
              <a:rPr lang="th-TH" smtClean="0">
                <a:effectLst/>
              </a:rPr>
              <a:t>they are centered in the container (</a:t>
            </a:r>
            <a:r>
              <a:rPr lang="en-US" smtClean="0">
                <a:effectLst/>
              </a:rPr>
              <a:t>JFrame</a:t>
            </a:r>
            <a:r>
              <a:rPr lang="th-TH" smtClean="0">
                <a:effectLst/>
              </a:rPr>
              <a:t>)</a:t>
            </a:r>
          </a:p>
          <a:p>
            <a:pPr lvl="1"/>
            <a:r>
              <a:rPr lang="th-TH" smtClean="0">
                <a:effectLst/>
              </a:rPr>
              <a:t>a new line is started when necessary</a:t>
            </a:r>
          </a:p>
          <a:p>
            <a:pPr lvl="1"/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Resizing the </a:t>
            </a:r>
            <a:r>
              <a:rPr lang="en-US" smtClean="0">
                <a:effectLst/>
              </a:rPr>
              <a:t>window</a:t>
            </a:r>
            <a:r>
              <a:rPr lang="th-TH" smtClean="0">
                <a:effectLst/>
              </a:rPr>
              <a:t> may cause components to move to a new line.</a:t>
            </a:r>
          </a:p>
        </p:txBody>
      </p:sp>
      <p:pic>
        <p:nvPicPr>
          <p:cNvPr id="717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404813"/>
            <a:ext cx="2232025" cy="148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Line 6"/>
          <p:cNvSpPr>
            <a:spLocks noChangeShapeType="1"/>
          </p:cNvSpPr>
          <p:nvPr/>
        </p:nvSpPr>
        <p:spPr bwMode="auto">
          <a:xfrm>
            <a:off x="6011863" y="1125538"/>
            <a:ext cx="2952750" cy="0"/>
          </a:xfrm>
          <a:prstGeom prst="line">
            <a:avLst/>
          </a:prstGeom>
          <a:noFill/>
          <a:ln w="41275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Line 7"/>
          <p:cNvSpPr>
            <a:spLocks noChangeShapeType="1"/>
          </p:cNvSpPr>
          <p:nvPr/>
        </p:nvSpPr>
        <p:spPr bwMode="auto">
          <a:xfrm>
            <a:off x="6011863" y="1557338"/>
            <a:ext cx="2952750" cy="0"/>
          </a:xfrm>
          <a:prstGeom prst="line">
            <a:avLst/>
          </a:prstGeom>
          <a:noFill/>
          <a:ln w="41275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00213"/>
            <a:ext cx="81534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setDefaultCloseOperation(JFrame.EXIT_ON_CLOSE);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pack();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setResizable(false);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setLocationRelativeTo(null);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setVisible(true);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} // end of CombinedDemo()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public static void main(String[] args)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{ new CombinedDemo2(); } 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} // end of CombinedDemo2 class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4138" y="2133600"/>
            <a:ext cx="602615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Appearance</a:t>
            </a:r>
          </a:p>
        </p:txBody>
      </p:sp>
      <p:sp>
        <p:nvSpPr>
          <p:cNvPr id="54276" name="Text Box 6"/>
          <p:cNvSpPr txBox="1">
            <a:spLocks noChangeArrowheads="1"/>
          </p:cNvSpPr>
          <p:nvPr/>
        </p:nvSpPr>
        <p:spPr bwMode="auto">
          <a:xfrm>
            <a:off x="963613" y="4618038"/>
            <a:ext cx="124301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10</a:t>
            </a:r>
            <a:r>
              <a:rPr lang="th-TH"/>
              <a:t> pixel</a:t>
            </a:r>
          </a:p>
          <a:p>
            <a:r>
              <a:rPr lang="th-TH"/>
              <a:t>invisible</a:t>
            </a:r>
          </a:p>
          <a:p>
            <a:r>
              <a:rPr lang="th-TH"/>
              <a:t>border</a:t>
            </a:r>
          </a:p>
        </p:txBody>
      </p:sp>
      <p:sp>
        <p:nvSpPr>
          <p:cNvPr id="54277" name="Line 7"/>
          <p:cNvSpPr>
            <a:spLocks noChangeShapeType="1"/>
          </p:cNvSpPr>
          <p:nvPr/>
        </p:nvSpPr>
        <p:spPr bwMode="auto">
          <a:xfrm flipV="1">
            <a:off x="1438275" y="3375025"/>
            <a:ext cx="15875" cy="137795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Text Box 8"/>
          <p:cNvSpPr txBox="1">
            <a:spLocks noChangeArrowheads="1"/>
          </p:cNvSpPr>
          <p:nvPr/>
        </p:nvSpPr>
        <p:spPr bwMode="auto">
          <a:xfrm>
            <a:off x="5435600" y="4724400"/>
            <a:ext cx="12430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14</a:t>
            </a:r>
            <a:r>
              <a:rPr lang="th-TH"/>
              <a:t> pixel</a:t>
            </a:r>
          </a:p>
          <a:p>
            <a:r>
              <a:rPr lang="th-TH"/>
              <a:t>invisible</a:t>
            </a:r>
          </a:p>
          <a:p>
            <a:r>
              <a:rPr lang="th-TH"/>
              <a:t>border</a:t>
            </a:r>
          </a:p>
        </p:txBody>
      </p:sp>
      <p:sp>
        <p:nvSpPr>
          <p:cNvPr id="54279" name="Line 9"/>
          <p:cNvSpPr>
            <a:spLocks noChangeShapeType="1"/>
          </p:cNvSpPr>
          <p:nvPr/>
        </p:nvSpPr>
        <p:spPr bwMode="auto">
          <a:xfrm flipH="1" flipV="1">
            <a:off x="5770563" y="3397250"/>
            <a:ext cx="96837" cy="14001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0" name="Text Box 10"/>
          <p:cNvSpPr txBox="1">
            <a:spLocks noChangeArrowheads="1"/>
          </p:cNvSpPr>
          <p:nvPr/>
        </p:nvSpPr>
        <p:spPr bwMode="auto">
          <a:xfrm>
            <a:off x="6019800" y="933450"/>
            <a:ext cx="1806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buttons are</a:t>
            </a:r>
          </a:p>
          <a:p>
            <a:r>
              <a:rPr lang="th-TH"/>
              <a:t>the same size</a:t>
            </a:r>
          </a:p>
        </p:txBody>
      </p:sp>
      <p:sp>
        <p:nvSpPr>
          <p:cNvPr id="54281" name="Line 11"/>
          <p:cNvSpPr>
            <a:spLocks noChangeShapeType="1"/>
          </p:cNvSpPr>
          <p:nvPr/>
        </p:nvSpPr>
        <p:spPr bwMode="auto">
          <a:xfrm flipH="1">
            <a:off x="6492875" y="1828800"/>
            <a:ext cx="304800" cy="914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Line 12"/>
          <p:cNvSpPr>
            <a:spLocks noChangeShapeType="1"/>
          </p:cNvSpPr>
          <p:nvPr/>
        </p:nvSpPr>
        <p:spPr bwMode="auto">
          <a:xfrm flipH="1">
            <a:off x="6721475" y="1828800"/>
            <a:ext cx="228600" cy="1447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3" name="Text Box 13"/>
          <p:cNvSpPr txBox="1">
            <a:spLocks noChangeArrowheads="1"/>
          </p:cNvSpPr>
          <p:nvPr/>
        </p:nvSpPr>
        <p:spPr bwMode="auto">
          <a:xfrm>
            <a:off x="7680325" y="2362200"/>
            <a:ext cx="120967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15</a:t>
            </a:r>
            <a:r>
              <a:rPr lang="th-TH"/>
              <a:t> pixel</a:t>
            </a:r>
          </a:p>
          <a:p>
            <a:r>
              <a:rPr lang="th-TH"/>
              <a:t>space</a:t>
            </a:r>
          </a:p>
          <a:p>
            <a:r>
              <a:rPr lang="th-TH"/>
              <a:t>between</a:t>
            </a:r>
          </a:p>
          <a:p>
            <a:r>
              <a:rPr lang="th-TH"/>
              <a:t>buttons</a:t>
            </a:r>
          </a:p>
        </p:txBody>
      </p:sp>
      <p:sp>
        <p:nvSpPr>
          <p:cNvPr id="54284" name="Line 14"/>
          <p:cNvSpPr>
            <a:spLocks noChangeShapeType="1"/>
          </p:cNvSpPr>
          <p:nvPr/>
        </p:nvSpPr>
        <p:spPr bwMode="auto">
          <a:xfrm flipH="1">
            <a:off x="7019925" y="2971800"/>
            <a:ext cx="600075" cy="1698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8. NestedSwinger Tool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My NestedSwinger tool translates </a:t>
            </a:r>
            <a:r>
              <a:rPr lang="en-US"/>
              <a:t>a simple textual GUI </a:t>
            </a:r>
            <a:r>
              <a:rPr lang="en-US" smtClean="0"/>
              <a:t> notation </a:t>
            </a:r>
            <a:r>
              <a:rPr lang="en-US"/>
              <a:t>into a Java </a:t>
            </a:r>
            <a:r>
              <a:rPr lang="en-US" smtClean="0"/>
              <a:t>application</a:t>
            </a:r>
          </a:p>
          <a:p>
            <a:pPr lvl="1"/>
            <a:r>
              <a:rPr lang="en-US" sz="1800">
                <a:latin typeface="Courier New" pitchFamily="49" charset="0"/>
                <a:cs typeface="Courier New" pitchFamily="49" charset="0"/>
              </a:rPr>
              <a:t>http://fivedots.coe.psu.ac.th/~ad/NestedSwinger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/</a:t>
            </a:r>
          </a:p>
          <a:p>
            <a:pPr lvl="1"/>
            <a:endParaRPr lang="en-US"/>
          </a:p>
          <a:p>
            <a:r>
              <a:rPr lang="en-US" smtClean="0"/>
              <a:t>Download the manual and the zipped application</a:t>
            </a:r>
          </a:p>
          <a:p>
            <a:pPr lvl="1"/>
            <a:r>
              <a:rPr lang="en-US"/>
              <a:t>you need at least 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NestedSwinger.jar</a:t>
            </a:r>
            <a:r>
              <a:rPr lang="en-US"/>
              <a:t>, 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TemplateForGUI.txt</a:t>
            </a:r>
            <a:r>
              <a:rPr lang="en-US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436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1143000"/>
          </a:xfrm>
        </p:spPr>
        <p:txBody>
          <a:bodyPr/>
          <a:lstStyle/>
          <a:p>
            <a:r>
              <a:rPr lang="en-US" smtClean="0"/>
              <a:t>ecommerce.txt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43891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border {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 west: vbox edged "Boxes" {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         checkbox "Downgrade dog to cat"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         checkbox "Upgrade bike to car"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         checkbox "Add speed package"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 marL="0" indent="0">
              <a:buNone/>
            </a:pPr>
            <a:endParaRPr lang="en-US" sz="18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 center: label "bmw.jpg"</a:t>
            </a:r>
          </a:p>
          <a:p>
            <a:pPr marL="0" indent="0">
              <a:buNone/>
            </a:pPr>
            <a:endParaRPr lang="en-US" sz="18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 east:  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   vbox edged "Buttons" {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     button "Place Order"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     space 15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     button "Cancel"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sz="18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114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Translation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0240"/>
            <a:ext cx="8229600" cy="43891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&gt; java 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-jar </a:t>
            </a:r>
            <a:r>
              <a:rPr lang="en-US" sz="1800" b="1">
                <a:latin typeface="Courier New" pitchFamily="49" charset="0"/>
                <a:cs typeface="Courier New" pitchFamily="49" charset="0"/>
              </a:rPr>
              <a:t>NestedSwinger.jar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ecommerce.txt</a:t>
            </a:r>
            <a:endParaRPr lang="en-US" sz="18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javac EcommerceApp.java</a:t>
            </a:r>
            <a:endParaRPr lang="en-US" sz="18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java EcommerceApp</a:t>
            </a:r>
            <a:br>
              <a:rPr lang="en-US" sz="1800" smtClean="0">
                <a:latin typeface="Courier New" pitchFamily="49" charset="0"/>
                <a:cs typeface="Courier New" pitchFamily="49" charset="0"/>
              </a:rPr>
            </a:br>
            <a:endParaRPr lang="en-US" sz="18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Selected "Downgrade dog to cat"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Deselected "Downgrade dog to cat"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Selected "Upgrade bike to car"</a:t>
            </a:r>
          </a:p>
          <a:p>
            <a:pPr marL="0" indent="0"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Selected 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"Downgrade dog to cat"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Deselected "Upgrade bike to car"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Pressed "Place Order"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Pressed "Place Order"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Pressed "Cancel"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Pressed "Cancel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"</a:t>
            </a:r>
            <a:endParaRPr lang="en-US" sz="180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1" y="188640"/>
            <a:ext cx="5385105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277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FlowDemo.java</a:t>
            </a:r>
            <a:endParaRPr lang="en-US" smtClean="0">
              <a:effectLst/>
              <a:cs typeface="Cordia New" pitchFamily="34" charset="-34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	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import java.awt.*;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import java.awt.event.*;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import javax.swing.*;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public class FlowDemo extends JFrame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{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public FlowDemo()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{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super("E-Commerce Application");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Container c = getContentPane();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c.setLayout(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new FlowLayout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()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);</a:t>
            </a:r>
            <a:b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		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764704"/>
            <a:ext cx="8610600" cy="5760639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 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JCheckBox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	new JCheckBox("Downgrade dog to cat");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JCheckBox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	new JCheckBox("Upgrade bike to car");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JCheckBox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3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	new JCheckBox("Add speed package");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c.add(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); c.add(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c.add( jck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3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JButton jb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new JButton("place order");  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c.add( jb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JButton jb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= new JButton("cancel");   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c.add( jb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JLabel jl = new JLabel(new ImageIcon("bmw.jpg"));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c.add(jl);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    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671513" y="1762125"/>
            <a:ext cx="80772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setDefaultCloseOperation(JFrame.EXIT_ON_CLOSE);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setSize(400,200);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setLocationRelativeTo(null);</a:t>
            </a:r>
            <a:r>
              <a:rPr lang="en-US" sz="1800" smtClean="0">
                <a:effectLst/>
                <a:latin typeface="Courier New" pitchFamily="49" charset="0"/>
              </a:rPr>
              <a:t>  // center the window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  setVisible(true);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} // end of FlowDemo()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public static void main(String[] args)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 {  new FlowDemo();  }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} // end of FlowDemo class</a:t>
            </a:r>
            <a:endParaRPr lang="en-US" sz="1800" smtClean="0">
              <a:effectLst/>
              <a:latin typeface="Courier New" pitchFamily="49" charset="0"/>
              <a:cs typeface="Cordia New" pitchFamily="34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Initial Appearance</a:t>
            </a:r>
          </a:p>
        </p:txBody>
      </p:sp>
      <p:pic>
        <p:nvPicPr>
          <p:cNvPr id="1126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2133600"/>
            <a:ext cx="5792788" cy="289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mtClean="0">
            <a:effectLst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00. prelims</Template>
  <TotalTime>473</TotalTime>
  <Pages>3</Pages>
  <Words>1204</Words>
  <Application>Microsoft Office PowerPoint</Application>
  <PresentationFormat>On-screen Show (4:3)</PresentationFormat>
  <Paragraphs>401</Paragraphs>
  <Slides>54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Flow</vt:lpstr>
      <vt:lpstr>PowerPoint Presentation</vt:lpstr>
      <vt:lpstr>1. The 3-step GUI Again</vt:lpstr>
      <vt:lpstr>1.1. Emphasis of this Part</vt:lpstr>
      <vt:lpstr>Basic Layouts as Pictures</vt:lpstr>
      <vt:lpstr>2.  Flow Layout</vt:lpstr>
      <vt:lpstr>FlowDemo.java</vt:lpstr>
      <vt:lpstr>PowerPoint Presentation</vt:lpstr>
      <vt:lpstr>PowerPoint Presentation</vt:lpstr>
      <vt:lpstr>Initial Appearance</vt:lpstr>
      <vt:lpstr>After Resizing</vt:lpstr>
      <vt:lpstr>Notes</vt:lpstr>
      <vt:lpstr>3.  Grid Layout</vt:lpstr>
      <vt:lpstr>PowerPoint Presentation</vt:lpstr>
      <vt:lpstr>GridDemo.java</vt:lpstr>
      <vt:lpstr>PowerPoint Presentation</vt:lpstr>
      <vt:lpstr>PowerPoint Presentation</vt:lpstr>
      <vt:lpstr>Appearance</vt:lpstr>
      <vt:lpstr>GridDemoP.java</vt:lpstr>
      <vt:lpstr>Appearance</vt:lpstr>
      <vt:lpstr>4.  Border Layout</vt:lpstr>
      <vt:lpstr>BorderDemo.java</vt:lpstr>
      <vt:lpstr>PowerPoint Presentation</vt:lpstr>
      <vt:lpstr>PowerPoint Presentation</vt:lpstr>
      <vt:lpstr>Appearance</vt:lpstr>
      <vt:lpstr>Component Resizing</vt:lpstr>
      <vt:lpstr>Appearance with pack()</vt:lpstr>
      <vt:lpstr>More than Five?</vt:lpstr>
      <vt:lpstr>Less than Five?</vt:lpstr>
      <vt:lpstr>5.  Box Layout</vt:lpstr>
      <vt:lpstr>BoxDemo.java</vt:lpstr>
      <vt:lpstr>PowerPoint Presentation</vt:lpstr>
      <vt:lpstr>PowerPoint Presentation</vt:lpstr>
      <vt:lpstr>Appearance</vt:lpstr>
      <vt:lpstr>With pack()</vt:lpstr>
      <vt:lpstr>6.  Combining Layouts</vt:lpstr>
      <vt:lpstr>Layouts to Choose From...</vt:lpstr>
      <vt:lpstr>Example Appearance</vt:lpstr>
      <vt:lpstr>Component Layout Hierarchy</vt:lpstr>
      <vt:lpstr>PowerPoint Presentation</vt:lpstr>
      <vt:lpstr>CombinedDemo.java</vt:lpstr>
      <vt:lpstr>PowerPoint Presentation</vt:lpstr>
      <vt:lpstr>PowerPoint Presentation</vt:lpstr>
      <vt:lpstr>PowerPoint Presentation</vt:lpstr>
      <vt:lpstr>PowerPoint Presentation</vt:lpstr>
      <vt:lpstr>7.  Improving the Appearance</vt:lpstr>
      <vt:lpstr>CombinedDemo2.java</vt:lpstr>
      <vt:lpstr>PowerPoint Presentation</vt:lpstr>
      <vt:lpstr>PowerPoint Presentation</vt:lpstr>
      <vt:lpstr>PowerPoint Presentation</vt:lpstr>
      <vt:lpstr>PowerPoint Presentation</vt:lpstr>
      <vt:lpstr>Appearance</vt:lpstr>
      <vt:lpstr>8. NestedSwinger Tool</vt:lpstr>
      <vt:lpstr>ecommerce.txt</vt:lpstr>
      <vt:lpstr>Translation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Web Pages</dc:title>
  <dc:creator>Andrew Davison</dc:creator>
  <cp:lastModifiedBy>Ad</cp:lastModifiedBy>
  <cp:revision>95</cp:revision>
  <cp:lastPrinted>2004-12-16T06:19:57Z</cp:lastPrinted>
  <dcterms:created xsi:type="dcterms:W3CDTF">1997-03-23T12:51:30Z</dcterms:created>
  <dcterms:modified xsi:type="dcterms:W3CDTF">2019-07-12T04:42:38Z</dcterms:modified>
</cp:coreProperties>
</file>