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3"/>
  </p:notesMasterIdLst>
  <p:handoutMasterIdLst>
    <p:handoutMasterId r:id="rId54"/>
  </p:handoutMasterIdLst>
  <p:sldIdLst>
    <p:sldId id="256" r:id="rId2"/>
    <p:sldId id="316" r:id="rId3"/>
    <p:sldId id="427" r:id="rId4"/>
    <p:sldId id="428" r:id="rId5"/>
    <p:sldId id="429" r:id="rId6"/>
    <p:sldId id="430" r:id="rId7"/>
    <p:sldId id="432" r:id="rId8"/>
    <p:sldId id="433" r:id="rId9"/>
    <p:sldId id="431" r:id="rId10"/>
    <p:sldId id="434" r:id="rId11"/>
    <p:sldId id="435" r:id="rId12"/>
    <p:sldId id="436" r:id="rId13"/>
    <p:sldId id="437" r:id="rId14"/>
    <p:sldId id="438" r:id="rId15"/>
    <p:sldId id="439" r:id="rId16"/>
    <p:sldId id="440" r:id="rId17"/>
    <p:sldId id="441" r:id="rId18"/>
    <p:sldId id="442" r:id="rId19"/>
    <p:sldId id="443" r:id="rId20"/>
    <p:sldId id="444" r:id="rId21"/>
    <p:sldId id="422" r:id="rId22"/>
    <p:sldId id="423" r:id="rId23"/>
    <p:sldId id="424" r:id="rId24"/>
    <p:sldId id="425" r:id="rId25"/>
    <p:sldId id="426" r:id="rId26"/>
    <p:sldId id="407" r:id="rId27"/>
    <p:sldId id="447" r:id="rId28"/>
    <p:sldId id="448" r:id="rId29"/>
    <p:sldId id="449" r:id="rId30"/>
    <p:sldId id="450" r:id="rId31"/>
    <p:sldId id="451" r:id="rId32"/>
    <p:sldId id="452" r:id="rId33"/>
    <p:sldId id="453" r:id="rId34"/>
    <p:sldId id="454" r:id="rId35"/>
    <p:sldId id="408" r:id="rId36"/>
    <p:sldId id="413" r:id="rId37"/>
    <p:sldId id="414" r:id="rId38"/>
    <p:sldId id="415" r:id="rId39"/>
    <p:sldId id="416" r:id="rId40"/>
    <p:sldId id="455" r:id="rId41"/>
    <p:sldId id="456" r:id="rId42"/>
    <p:sldId id="457" r:id="rId43"/>
    <p:sldId id="417" r:id="rId44"/>
    <p:sldId id="458" r:id="rId45"/>
    <p:sldId id="459" r:id="rId46"/>
    <p:sldId id="460" r:id="rId47"/>
    <p:sldId id="461" r:id="rId48"/>
    <p:sldId id="462" r:id="rId49"/>
    <p:sldId id="445" r:id="rId50"/>
    <p:sldId id="390" r:id="rId51"/>
    <p:sldId id="396" r:id="rId52"/>
  </p:sldIdLst>
  <p:sldSz cx="9144000" cy="6858000" type="screen4x3"/>
  <p:notesSz cx="6669088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6" autoAdjust="0"/>
    <p:restoredTop sz="86377" autoAdjust="0"/>
  </p:normalViewPr>
  <p:slideViewPr>
    <p:cSldViewPr>
      <p:cViewPr varScale="1">
        <p:scale>
          <a:sx n="81" d="100"/>
          <a:sy n="81" d="100"/>
        </p:scale>
        <p:origin x="-3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842"/>
    </p:cViewPr>
  </p:sorterViewPr>
  <p:notesViewPr>
    <p:cSldViewPr>
      <p:cViewPr>
        <p:scale>
          <a:sx n="100" d="100"/>
          <a:sy n="100" d="100"/>
        </p:scale>
        <p:origin x="-1110" y="2784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6237288" y="9629775"/>
            <a:ext cx="3635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68" tIns="44882" rIns="91368" bIns="44882" anchor="ctr">
            <a:spAutoFit/>
          </a:bodyPr>
          <a:lstStyle/>
          <a:p>
            <a:pPr algn="r" defTabSz="922338"/>
            <a:fld id="{E7624D08-1238-48A3-AD61-F9720258B46A}" type="slidenum">
              <a:rPr lang="en-US" sz="1200"/>
              <a:pPr algn="r" defTabSz="922338"/>
              <a:t>‹#›</a:t>
            </a:fld>
            <a:endParaRPr lang="th-TH" sz="1200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73025" y="9625013"/>
            <a:ext cx="33353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29" tIns="46164" rIns="92329" bIns="46164">
            <a:spAutoFit/>
          </a:bodyPr>
          <a:lstStyle>
            <a:lvl1pPr defTabSz="9223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/>
              <a:t>241-211 OOP</a:t>
            </a:r>
            <a:r>
              <a:rPr lang="th-TH" sz="1200"/>
              <a:t> (Java): GUI II/</a:t>
            </a:r>
            <a:r>
              <a:rPr lang="en-US" sz="1200"/>
              <a:t>13</a:t>
            </a:r>
            <a:endParaRPr lang="th-TH" sz="1200"/>
          </a:p>
        </p:txBody>
      </p:sp>
    </p:spTree>
    <p:extLst>
      <p:ext uri="{BB962C8B-B14F-4D97-AF65-F5344CB8AC3E}">
        <p14:creationId xmlns:p14="http://schemas.microsoft.com/office/powerpoint/2010/main" val="1678598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1550" y="4714875"/>
            <a:ext cx="4725988" cy="445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368" tIns="44882" rIns="91368" bIns="448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6041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0154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4077072"/>
            <a:ext cx="7239000" cy="1676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en-US" smtClean="0">
                <a:effectLst/>
              </a:rPr>
              <a:t>describe some more GUI features: JPanel, and mouse listeners/adapters</a:t>
            </a:r>
            <a:endParaRPr lang="th-TH" smtClean="0">
              <a:effectLst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676400" y="2655888"/>
            <a:ext cx="5257800" cy="6445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13</a:t>
            </a:r>
            <a:r>
              <a:rPr lang="th-TH" sz="3600"/>
              <a:t>. GUI Examples II</a:t>
            </a: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>
          <a:xfrm>
            <a:off x="488317" y="476672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6083" y="1340768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The ImageViewer Class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500188"/>
            <a:ext cx="7772400" cy="4929187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class ImageViewer extends JFrame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private JFileChooser fileChooser;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ImagePanel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imagePanel;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ImageViewer()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super("ImageViewer Final");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fileChooser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JFileChooser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   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System.getProperty("user.dir") 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makeMenuBar();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Container c = getContentPane();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imagePanel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ImagePanel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c.add(imagePanel);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:  // as before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} // end of ImageViewer()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838200" y="885824"/>
            <a:ext cx="7772400" cy="5063455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void makeMenuBar()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Create menu bar; add shortcuts.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int shortcut_mask =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Toolkit.getDefaultToolkit().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getMenuShortcutKeyMask();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JMenuBar menubar = new JMenuBar();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setJMenuBar(menubar);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// create the File menu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JMenu fileMenu = new JMenu("File");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menubar.add(fileMenu);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: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285750" y="1524000"/>
            <a:ext cx="8643938" cy="5001344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JMenuItem openItem = new JMenuItem("Open");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openItem.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setAccelerator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(KeyStroke.getKeyStroke(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KeyEvent.VK_O, shortcut_mask));  // ctrl-o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openItem.addActionListener(new ActionListener()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public void actionPerformed(ActionEvent e)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{ File f =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chooseImage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if (f != null)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imagePanel.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displayImage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(f);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pack();   // triggers resizing to fit image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});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fileMenu.add(openItem);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: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309563"/>
            <a:ext cx="10572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cxnSp>
        <p:nvCxnSpPr>
          <p:cNvPr id="15365" name="Straight Arrow Connector 4"/>
          <p:cNvCxnSpPr>
            <a:cxnSpLocks noChangeShapeType="1"/>
          </p:cNvCxnSpPr>
          <p:nvPr/>
        </p:nvCxnSpPr>
        <p:spPr bwMode="auto">
          <a:xfrm>
            <a:off x="3387725" y="989013"/>
            <a:ext cx="1000125" cy="158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4357688" y="704850"/>
            <a:ext cx="2881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choose, display image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85750"/>
            <a:ext cx="10572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500063" y="1571624"/>
            <a:ext cx="8286750" cy="4521671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JMenuItem quitItem = new JMenuItem("Quit");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quitItem.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setAccelerator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KeyStroke.getKeyStroke(KeyEvent.VK_Q,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shortcut_mask));  // ctrl-q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quitItem.addActionListener(new ActionListener()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public void actionPerformed(ActionEvent e)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{ System.exit(0); }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});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fileMenu.add(quitItem);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makeMenuBar()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6389" name="Straight Arrow Connector 5"/>
          <p:cNvCxnSpPr>
            <a:cxnSpLocks noChangeShapeType="1"/>
          </p:cNvCxnSpPr>
          <p:nvPr/>
        </p:nvCxnSpPr>
        <p:spPr bwMode="auto">
          <a:xfrm>
            <a:off x="4102100" y="1212850"/>
            <a:ext cx="1000125" cy="15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5072063" y="928688"/>
            <a:ext cx="644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exit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File chooseImage()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open file chooser and let the user select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// an image file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int returnVal =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fileChooser.showOpenDialog(null);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if (returnVal != JFileChooser.APPROVE_OPTION)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return null;  // cancelled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return fileChooser.getSelectedFile();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chooseImage()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785813" y="19288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static void main(String[] args)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new ImageViewer(); } 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 // end of ImageViewer class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67544" y="357188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The ImagePanel Class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46346" y="1643062"/>
            <a:ext cx="7772400" cy="4594249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ImagePanel extends JPanel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int width, height; // of this panel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BufferedImage panelImage; 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ImagePanel()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width = 360; // size for empty panel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height = 240;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panelImage = null;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setBackground(Color.WHITE);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ImagePanel()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357188"/>
            <a:ext cx="1368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714375" y="1285875"/>
            <a:ext cx="7772400" cy="521493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void displayImage(File f)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load and set the image for this panel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BufferedImage image =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loadImage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(f);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if (image != null)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width = image.getWidth();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height = image.getHeight();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panelImage = image;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invalidate();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repaint();   // triggers a panel redrawing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// with the new image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displayImage()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28625" y="1000124"/>
            <a:ext cx="8358188" cy="5093171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BufferedImage loadImage(File imageFile)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load an image file and returns it as a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// BufferedImage.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try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BufferedImage image = ImageIO.read(imageFile);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if (image == null ||(image.getWidth() &lt; 0))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// probably bad file format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return null;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return image;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catch (IOException e)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{  return null; }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loadImage()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Redefined Methods from JPanel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14375" y="2481263"/>
            <a:ext cx="7896225" cy="3324001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Dimension getPreferredSize()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/* Say how big we would like this panel to be.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This method gets called by the layout manager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when placing and sizing this panel in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the JFrame. */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return new Dimension(width, height);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Reminder o</a:t>
            </a:r>
            <a:r>
              <a:rPr lang="en-US" smtClean="0">
                <a:effectLst/>
              </a:rPr>
              <a:t>f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the 3-Step </a:t>
            </a:r>
            <a:r>
              <a:rPr lang="th-TH" smtClean="0">
                <a:effectLst/>
              </a:rPr>
              <a:t>GUI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</a:t>
            </a:r>
            <a:r>
              <a:rPr lang="th-TH" smtClean="0">
                <a:effectLst/>
              </a:rPr>
              <a:t>he three steps in writing GUIs:</a:t>
            </a:r>
          </a:p>
          <a:p>
            <a:pPr lvl="1"/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Declare the GUI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Implement the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event handlers</a:t>
            </a:r>
            <a:r>
              <a:rPr lang="th-TH" smtClean="0">
                <a:effectLst/>
              </a:rPr>
              <a:t> for the </a:t>
            </a:r>
            <a:r>
              <a:rPr lang="en-US" smtClean="0"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Position the </a:t>
            </a:r>
            <a:r>
              <a:rPr lang="en-US" smtClean="0">
                <a:effectLst/>
              </a:rPr>
              <a:t>components </a:t>
            </a:r>
            <a:r>
              <a:rPr lang="th-TH" smtClean="0">
                <a:effectLst/>
              </a:rPr>
              <a:t>on the screen by using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layout managers</a:t>
            </a:r>
            <a:r>
              <a:rPr lang="th-TH" smtClean="0">
                <a:effectLst/>
              </a:rPr>
              <a:t> and/or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containers</a:t>
            </a:r>
            <a:r>
              <a:rPr lang="th-TH" smtClean="0">
                <a:effectLst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571500" y="620688"/>
            <a:ext cx="8001000" cy="5665812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void paintComponent(Graphics g)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/* Draw the image onto the panel.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This method gets called by the JVM every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time it want to display (or redisplay)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this panel. */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super.paintComponent(g);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// repaint standard stuff first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Dimension size = getSize();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g.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clearRect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(0, 0, size.width, size.height);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if (panelImage != null)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g.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drawImage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(panelImage, 0, 0, null);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paintComponent()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  // end of ImagePanel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  Listener Interfaces</a:t>
            </a:r>
            <a:endParaRPr lang="th-TH" smtClean="0">
              <a:effectLst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62125"/>
            <a:ext cx="80772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I'm looking at four listener interfaces</a:t>
            </a:r>
            <a:r>
              <a:rPr lang="th-TH" smtClean="0">
                <a:effectLst/>
              </a:rPr>
              <a:t> that can handle events from different GUI components</a:t>
            </a: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ActionListener</a:t>
            </a:r>
            <a:endParaRPr lang="th-TH" smtClean="0">
              <a:effectLst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endParaRPr lang="th-TH" smtClean="0">
              <a:effectLst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MouseListener</a:t>
            </a:r>
            <a:endParaRPr lang="en-US" smtClean="0">
              <a:effectLst/>
            </a:endParaRPr>
          </a:p>
          <a:p>
            <a:pPr lvl="1"/>
            <a:r>
              <a:rPr lang="th-TH" sz="2400" smtClean="0">
                <a:effectLst/>
                <a:latin typeface="Courier New" pitchFamily="49" charset="0"/>
              </a:rPr>
              <a:t>MouseMotionListener</a:t>
            </a:r>
            <a:endParaRPr lang="en-US" sz="2400" smtClean="0">
              <a:effectLst/>
              <a:latin typeface="Courier New" pitchFamily="49" charset="0"/>
            </a:endParaRPr>
          </a:p>
          <a:p>
            <a:pPr lvl="1"/>
            <a:endParaRPr lang="en-US" sz="2400" smtClean="0">
              <a:effectLst/>
              <a:latin typeface="Courier New" pitchFamily="49" charset="0"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There are several other listener interfaces.</a:t>
            </a:r>
            <a:endParaRPr lang="th-TH" smtClean="0">
              <a:effectLst/>
            </a:endParaRPr>
          </a:p>
        </p:txBody>
      </p:sp>
      <p:sp>
        <p:nvSpPr>
          <p:cNvPr id="24580" name="Right Brace 3"/>
          <p:cNvSpPr>
            <a:spLocks/>
          </p:cNvSpPr>
          <p:nvPr/>
        </p:nvSpPr>
        <p:spPr bwMode="auto">
          <a:xfrm>
            <a:off x="5286375" y="2928938"/>
            <a:ext cx="428625" cy="785812"/>
          </a:xfrm>
          <a:prstGeom prst="rightBrace">
            <a:avLst>
              <a:gd name="adj1" fmla="val 8335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Right Brace 4"/>
          <p:cNvSpPr>
            <a:spLocks/>
          </p:cNvSpPr>
          <p:nvPr/>
        </p:nvSpPr>
        <p:spPr bwMode="auto">
          <a:xfrm>
            <a:off x="5286375" y="3786188"/>
            <a:ext cx="428625" cy="785812"/>
          </a:xfrm>
          <a:prstGeom prst="rightBrace">
            <a:avLst>
              <a:gd name="adj1" fmla="val 8335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TextBox 5"/>
          <p:cNvSpPr txBox="1">
            <a:spLocks noChangeArrowheads="1"/>
          </p:cNvSpPr>
          <p:nvPr/>
        </p:nvSpPr>
        <p:spPr bwMode="auto">
          <a:xfrm>
            <a:off x="5786438" y="3071813"/>
            <a:ext cx="2949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in the last part, part 12</a:t>
            </a:r>
          </a:p>
        </p:txBody>
      </p:sp>
      <p:sp>
        <p:nvSpPr>
          <p:cNvPr id="24583" name="TextBox 7"/>
          <p:cNvSpPr txBox="1">
            <a:spLocks noChangeArrowheads="1"/>
          </p:cNvSpPr>
          <p:nvPr/>
        </p:nvSpPr>
        <p:spPr bwMode="auto">
          <a:xfrm>
            <a:off x="5786438" y="3895725"/>
            <a:ext cx="1182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this part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4.1</a:t>
            </a:r>
            <a:r>
              <a:rPr lang="th-TH" smtClean="0">
                <a:effectLst/>
              </a:rPr>
              <a:t>.  MouseListener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It deals with mouse clicks over GUI components.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Its interface has </a:t>
            </a:r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 methods: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public void mouseClicked(MouseEvent e)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public void mousePressed(MouseEvent e)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public void mouseReleased(MouseEvent e)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public void mouseEntered(MouseEvent e)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public void mouseExited(MouseEvent 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Using the Listener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16002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GUI control must be linke</a:t>
            </a:r>
            <a:r>
              <a:rPr lang="en-US" smtClean="0">
                <a:effectLst/>
              </a:rPr>
              <a:t>d </a:t>
            </a:r>
            <a:r>
              <a:rPr lang="th-TH" smtClean="0">
                <a:effectLst/>
              </a:rPr>
              <a:t>to code which implements the method in the listener.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762000" y="3657600"/>
            <a:ext cx="1828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762000" y="5486400"/>
            <a:ext cx="185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GUI Window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286000" y="4114800"/>
            <a:ext cx="2286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895600" y="4419600"/>
            <a:ext cx="12366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link</a:t>
            </a:r>
          </a:p>
          <a:p>
            <a:r>
              <a:rPr lang="th-TH"/>
              <a:t>which</a:t>
            </a:r>
          </a:p>
          <a:p>
            <a:r>
              <a:rPr lang="th-TH"/>
              <a:t>sends an</a:t>
            </a:r>
          </a:p>
          <a:p>
            <a:r>
              <a:rPr lang="th-TH"/>
              <a:t>event e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343400" y="3519488"/>
            <a:ext cx="4429125" cy="29114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sz="1800">
                <a:latin typeface="Courier New" pitchFamily="49" charset="0"/>
              </a:rPr>
              <a:t>public class Foo3 </a:t>
            </a:r>
            <a:r>
              <a:rPr lang="th-TH" sz="1800" b="1">
                <a:latin typeface="Courier New" pitchFamily="49" charset="0"/>
              </a:rPr>
              <a:t>implements</a:t>
            </a:r>
            <a:br>
              <a:rPr lang="th-TH" sz="1800" b="1">
                <a:latin typeface="Courier New" pitchFamily="49" charset="0"/>
              </a:rPr>
            </a:br>
            <a:r>
              <a:rPr lang="th-TH" sz="1800" b="1">
                <a:latin typeface="Courier New" pitchFamily="49" charset="0"/>
              </a:rPr>
              <a:t>		  MouseListener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{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public void mouseClicked(</a:t>
            </a:r>
          </a:p>
          <a:p>
            <a:r>
              <a:rPr lang="th-TH" sz="1800">
                <a:latin typeface="Courier New" pitchFamily="49" charset="0"/>
              </a:rPr>
              <a:t>		MouseEvent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>)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{ // do something with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  System.out.println("Bing");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}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  :  // all the other methods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}</a:t>
            </a:r>
          </a:p>
        </p:txBody>
      </p:sp>
      <p:pic>
        <p:nvPicPr>
          <p:cNvPr id="26633" name="Picture 9" descr="arrow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97300"/>
            <a:ext cx="5334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4.2. </a:t>
            </a:r>
            <a:r>
              <a:rPr lang="th-TH" smtClean="0">
                <a:effectLst/>
              </a:rPr>
              <a:t>MouseMotionListener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For efficiency reasons, mouse movement events are dealt with by a separate listener.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Its interface has </a:t>
            </a:r>
            <a:r>
              <a:rPr lang="en-US" smtClean="0">
                <a:effectLst/>
              </a:rPr>
              <a:t>2 </a:t>
            </a:r>
            <a:r>
              <a:rPr lang="th-TH" smtClean="0">
                <a:effectLst/>
              </a:rPr>
              <a:t>methods: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public void mouseDragged(MouseEvent e)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public void mouseMoved(MouseEvent 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Using the Listener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16002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GUI control must be linked to code which implements the method in the listener.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62000" y="3657600"/>
            <a:ext cx="1828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762000" y="5486400"/>
            <a:ext cx="185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GUI Window</a:t>
            </a: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286000" y="4114800"/>
            <a:ext cx="2286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895600" y="4419600"/>
            <a:ext cx="12366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link</a:t>
            </a:r>
          </a:p>
          <a:p>
            <a:r>
              <a:rPr lang="th-TH"/>
              <a:t>which</a:t>
            </a:r>
          </a:p>
          <a:p>
            <a:r>
              <a:rPr lang="th-TH"/>
              <a:t>sends an</a:t>
            </a:r>
          </a:p>
          <a:p>
            <a:r>
              <a:rPr lang="th-TH"/>
              <a:t>event e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4343400" y="3519488"/>
            <a:ext cx="4387850" cy="29114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sz="1800">
                <a:latin typeface="Courier New" pitchFamily="49" charset="0"/>
              </a:rPr>
              <a:t>public class Foo4 </a:t>
            </a:r>
            <a:r>
              <a:rPr lang="th-TH" sz="1800" b="1">
                <a:latin typeface="Courier New" pitchFamily="49" charset="0"/>
              </a:rPr>
              <a:t>implements</a:t>
            </a:r>
            <a:br>
              <a:rPr lang="th-TH" sz="1800" b="1">
                <a:latin typeface="Courier New" pitchFamily="49" charset="0"/>
              </a:rPr>
            </a:br>
            <a:r>
              <a:rPr lang="th-TH" sz="1800" b="1">
                <a:latin typeface="Courier New" pitchFamily="49" charset="0"/>
              </a:rPr>
              <a:t>	     MouseMotionListener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{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public void mouseDragged(</a:t>
            </a:r>
          </a:p>
          <a:p>
            <a:r>
              <a:rPr lang="th-TH" sz="1800">
                <a:latin typeface="Courier New" pitchFamily="49" charset="0"/>
              </a:rPr>
              <a:t>		MouseEvent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>)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{ // do something with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  System.out.println("Boo");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}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  :  // the other method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}</a:t>
            </a:r>
          </a:p>
        </p:txBody>
      </p:sp>
      <p:pic>
        <p:nvPicPr>
          <p:cNvPr id="28681" name="Picture 9" descr="arrow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97300"/>
            <a:ext cx="5334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  Mouse Example</a:t>
            </a:r>
            <a:r>
              <a:rPr lang="en-US" smtClean="0">
                <a:effectLst/>
              </a:rPr>
              <a:t>: Doodle</a:t>
            </a:r>
            <a:endParaRPr lang="th-TH" smtClean="0">
              <a:effectLst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828800"/>
            <a:ext cx="8143875" cy="1743075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Doodle is a</a:t>
            </a:r>
            <a:r>
              <a:rPr lang="th-TH" smtClean="0">
                <a:effectLst/>
              </a:rPr>
              <a:t> simple paint program for drawing</a:t>
            </a:r>
            <a:r>
              <a:rPr lang="en-US" smtClean="0">
                <a:effectLst/>
              </a:rPr>
              <a:t> o</a:t>
            </a:r>
            <a:r>
              <a:rPr lang="th-TH" smtClean="0">
                <a:effectLst/>
              </a:rPr>
              <a:t>nto a </a:t>
            </a:r>
            <a:r>
              <a:rPr lang="th-TH" sz="2400" smtClean="0">
                <a:effectLst/>
                <a:latin typeface="Courier New" pitchFamily="49" charset="0"/>
              </a:rPr>
              <a:t>JPanel</a:t>
            </a:r>
            <a:r>
              <a:rPr lang="th-TH" smtClean="0">
                <a:effectLst/>
              </a:rPr>
              <a:t> placed inside </a:t>
            </a:r>
            <a:r>
              <a:rPr lang="en-US" smtClean="0">
                <a:effectLst/>
              </a:rPr>
              <a:t>a </a:t>
            </a:r>
            <a:r>
              <a:rPr lang="th-TH" sz="2400" smtClean="0">
                <a:effectLst/>
                <a:latin typeface="Courier New" pitchFamily="49" charset="0"/>
              </a:rPr>
              <a:t>JFrame</a:t>
            </a:r>
            <a:r>
              <a:rPr lang="en-US" smtClean="0">
                <a:effectLst/>
              </a:rPr>
              <a:t>.</a:t>
            </a:r>
            <a:endParaRPr lang="th-TH" smtClean="0">
              <a:effectLst/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3214688"/>
            <a:ext cx="6858000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As the mouse is dragged, a series of black dots (circles) are drawn onto the JPanel.</a:t>
            </a:r>
          </a:p>
          <a:p>
            <a:pPr lvl="1">
              <a:defRPr/>
            </a:pPr>
            <a:r>
              <a:rPr lang="en-US" smtClean="0"/>
              <a:t>this requires a MouseMotionListener</a:t>
            </a:r>
          </a:p>
          <a:p>
            <a:pPr lvl="1"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When the mouse is pressed down, and released, the coordinates of the cursor are printed to stdout</a:t>
            </a:r>
          </a:p>
          <a:p>
            <a:pPr lvl="1">
              <a:defRPr/>
            </a:pPr>
            <a:r>
              <a:rPr lang="en-US" smtClean="0"/>
              <a:t>this requires a MouseListener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Class Diagrams</a:t>
            </a: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39913"/>
            <a:ext cx="600075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cxnSp>
        <p:nvCxnSpPr>
          <p:cNvPr id="31748" name="Straight Arrow Connector 5"/>
          <p:cNvCxnSpPr>
            <a:cxnSpLocks noChangeShapeType="1"/>
          </p:cNvCxnSpPr>
          <p:nvPr/>
        </p:nvCxnSpPr>
        <p:spPr bwMode="auto">
          <a:xfrm rot="5400000">
            <a:off x="1998663" y="3143250"/>
            <a:ext cx="858838" cy="1587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1643063" y="2928938"/>
            <a:ext cx="715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uses</a:t>
            </a:r>
          </a:p>
        </p:txBody>
      </p:sp>
      <p:sp>
        <p:nvSpPr>
          <p:cNvPr id="31750" name="TextBox 7"/>
          <p:cNvSpPr txBox="1">
            <a:spLocks noChangeArrowheads="1"/>
          </p:cNvSpPr>
          <p:nvPr/>
        </p:nvSpPr>
        <p:spPr bwMode="auto">
          <a:xfrm>
            <a:off x="7510463" y="4071938"/>
            <a:ext cx="16335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multiple</a:t>
            </a:r>
          </a:p>
          <a:p>
            <a:r>
              <a:rPr lang="en-US"/>
              <a:t>inheritance:</a:t>
            </a:r>
          </a:p>
          <a:p>
            <a:r>
              <a:rPr lang="en-US"/>
              <a:t>1 class, </a:t>
            </a:r>
          </a:p>
          <a:p>
            <a:r>
              <a:rPr lang="en-US"/>
              <a:t>2 interfaces</a:t>
            </a:r>
          </a:p>
        </p:txBody>
      </p:sp>
      <p:sp>
        <p:nvSpPr>
          <p:cNvPr id="31751" name="Right Brace 8"/>
          <p:cNvSpPr>
            <a:spLocks/>
          </p:cNvSpPr>
          <p:nvPr/>
        </p:nvSpPr>
        <p:spPr bwMode="auto">
          <a:xfrm>
            <a:off x="7286625" y="3786188"/>
            <a:ext cx="357188" cy="2214562"/>
          </a:xfrm>
          <a:prstGeom prst="rightBrace">
            <a:avLst>
              <a:gd name="adj1" fmla="val 8324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TextBox 7"/>
          <p:cNvSpPr txBox="1">
            <a:spLocks noChangeArrowheads="1"/>
          </p:cNvSpPr>
          <p:nvPr/>
        </p:nvSpPr>
        <p:spPr bwMode="auto">
          <a:xfrm>
            <a:off x="71438" y="4429125"/>
            <a:ext cx="1052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lots of </a:t>
            </a:r>
          </a:p>
          <a:p>
            <a:r>
              <a:rPr lang="en-US" sz="2000"/>
              <a:t>methods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The Doodle Class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014413" y="1285874"/>
            <a:ext cx="7772400" cy="4879429"/>
          </a:xfrm>
        </p:spPr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class Doodle extends JFrame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public Doodle()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{ super("Doodle");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	  Container c = getContentPane();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	  c.add(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new DoodlePanel()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);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pack(); 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setLocationRelativeTo(null)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;  // center the window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}  // end of Doodle()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public static void main(String args[])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{  new Doodle(); 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} // end of Doodle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2.  Painting with JPanel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pPr>
              <a:defRPr/>
            </a:pPr>
            <a:r>
              <a:rPr lang="en-US" smtClean="0"/>
              <a:t>One of the uses of JPanel is as a 'canvas' (painting surface).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Its paintComponent() method can be overridden, and then draw/paint operations can be added to it.</a:t>
            </a:r>
          </a:p>
          <a:p>
            <a:pPr>
              <a:defRPr/>
            </a:pPr>
            <a:endParaRPr lang="en-US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42875"/>
            <a:ext cx="19812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The DoodlePanel Class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DoodlePanel extends JPanel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implements</a:t>
            </a:r>
            <a:r>
              <a:rPr lang="en-US" sz="2000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MouseMotionListener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,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MouseListener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static final int MAXPOINTS = 5000;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for storing the paintable points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Point[] points = new Point[MAXPOINTS];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int nPoints = 0;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: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2500313" y="5929313"/>
            <a:ext cx="6429375" cy="42862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TextBox 4"/>
          <p:cNvSpPr txBox="1">
            <a:spLocks noChangeArrowheads="1"/>
          </p:cNvSpPr>
          <p:nvPr/>
        </p:nvSpPr>
        <p:spPr bwMode="auto">
          <a:xfrm>
            <a:off x="2500313" y="5929313"/>
            <a:ext cx="1082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(x0,y0)</a:t>
            </a:r>
          </a:p>
        </p:txBody>
      </p:sp>
      <p:sp>
        <p:nvSpPr>
          <p:cNvPr id="33798" name="TextBox 5"/>
          <p:cNvSpPr txBox="1">
            <a:spLocks noChangeArrowheads="1"/>
          </p:cNvSpPr>
          <p:nvPr/>
        </p:nvSpPr>
        <p:spPr bwMode="auto">
          <a:xfrm>
            <a:off x="3500438" y="5929313"/>
            <a:ext cx="1082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(x1,y1)</a:t>
            </a:r>
          </a:p>
        </p:txBody>
      </p:sp>
      <p:sp>
        <p:nvSpPr>
          <p:cNvPr id="33799" name="TextBox 6"/>
          <p:cNvSpPr txBox="1">
            <a:spLocks noChangeArrowheads="1"/>
          </p:cNvSpPr>
          <p:nvPr/>
        </p:nvSpPr>
        <p:spPr bwMode="auto">
          <a:xfrm>
            <a:off x="4572000" y="5929313"/>
            <a:ext cx="1082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(x2,y2)</a:t>
            </a:r>
          </a:p>
        </p:txBody>
      </p:sp>
      <p:sp>
        <p:nvSpPr>
          <p:cNvPr id="33800" name="TextBox 7"/>
          <p:cNvSpPr txBox="1">
            <a:spLocks noChangeArrowheads="1"/>
          </p:cNvSpPr>
          <p:nvPr/>
        </p:nvSpPr>
        <p:spPr bwMode="auto">
          <a:xfrm>
            <a:off x="5672138" y="5929313"/>
            <a:ext cx="1082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(x3,y3)</a:t>
            </a:r>
          </a:p>
        </p:txBody>
      </p:sp>
      <p:cxnSp>
        <p:nvCxnSpPr>
          <p:cNvPr id="33801" name="Straight Connector 9"/>
          <p:cNvCxnSpPr>
            <a:cxnSpLocks noChangeShapeType="1"/>
          </p:cNvCxnSpPr>
          <p:nvPr/>
        </p:nvCxnSpPr>
        <p:spPr bwMode="auto">
          <a:xfrm rot="5400000">
            <a:off x="3356769" y="6144419"/>
            <a:ext cx="428625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2" name="Straight Connector 10"/>
          <p:cNvCxnSpPr>
            <a:cxnSpLocks noChangeShapeType="1"/>
          </p:cNvCxnSpPr>
          <p:nvPr/>
        </p:nvCxnSpPr>
        <p:spPr bwMode="auto">
          <a:xfrm rot="5400000">
            <a:off x="4356894" y="6142832"/>
            <a:ext cx="428625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3" name="Straight Connector 11"/>
          <p:cNvCxnSpPr>
            <a:cxnSpLocks noChangeShapeType="1"/>
          </p:cNvCxnSpPr>
          <p:nvPr/>
        </p:nvCxnSpPr>
        <p:spPr bwMode="auto">
          <a:xfrm rot="5400000">
            <a:off x="5428456" y="6142832"/>
            <a:ext cx="428625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4" name="Straight Connector 12"/>
          <p:cNvCxnSpPr>
            <a:cxnSpLocks noChangeShapeType="1"/>
          </p:cNvCxnSpPr>
          <p:nvPr/>
        </p:nvCxnSpPr>
        <p:spPr bwMode="auto">
          <a:xfrm rot="5400000">
            <a:off x="6500019" y="6141244"/>
            <a:ext cx="428625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5" name="Straight Connector 13"/>
          <p:cNvCxnSpPr>
            <a:cxnSpLocks noChangeShapeType="1"/>
          </p:cNvCxnSpPr>
          <p:nvPr/>
        </p:nvCxnSpPr>
        <p:spPr bwMode="auto">
          <a:xfrm rot="5400000">
            <a:off x="7287419" y="6141244"/>
            <a:ext cx="428625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6" name="TextBox 14"/>
          <p:cNvSpPr txBox="1">
            <a:spLocks noChangeArrowheads="1"/>
          </p:cNvSpPr>
          <p:nvPr/>
        </p:nvSpPr>
        <p:spPr bwMode="auto">
          <a:xfrm>
            <a:off x="7572375" y="5857875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. . . . </a:t>
            </a:r>
          </a:p>
        </p:txBody>
      </p:sp>
      <p:sp>
        <p:nvSpPr>
          <p:cNvPr id="33807" name="TextBox 15"/>
          <p:cNvSpPr txBox="1">
            <a:spLocks noChangeArrowheads="1"/>
          </p:cNvSpPr>
          <p:nvPr/>
        </p:nvSpPr>
        <p:spPr bwMode="auto">
          <a:xfrm>
            <a:off x="1357313" y="5895975"/>
            <a:ext cx="1141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points[]</a:t>
            </a:r>
          </a:p>
        </p:txBody>
      </p:sp>
      <p:sp>
        <p:nvSpPr>
          <p:cNvPr id="33808" name="TextBox 4"/>
          <p:cNvSpPr txBox="1">
            <a:spLocks noChangeArrowheads="1"/>
          </p:cNvSpPr>
          <p:nvPr/>
        </p:nvSpPr>
        <p:spPr bwMode="auto">
          <a:xfrm>
            <a:off x="7286625" y="823913"/>
            <a:ext cx="1355725" cy="4619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Version 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DoodlePanel()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setBackground(Color.white);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addMouseMotionListener(this);</a:t>
            </a:r>
          </a:p>
          <a:p>
            <a:pPr>
              <a:buFont typeface="Monotype Sorts" pitchFamily="2" charset="2"/>
              <a:buNone/>
            </a:pP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   addMouseListener(this);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// end of DoodlePanel() constructor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Dimension getPreferredSize()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Say how big we would like this panel to be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 return new Dimension(500, 300); }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500063" y="1981200"/>
            <a:ext cx="8110537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void paintComponent(Graphics g)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repaint panel by redrawing stored points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super.paintComponent(g);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for (int i = 0; i &lt; nPoints; i++)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g.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fillOval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 points[i].x, points[i].y, 4, 4);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// the pen is a 4x4 black circle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571500" y="1571625"/>
            <a:ext cx="8215313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methods for MouseMotionListener ----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void mouseDragged(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record cursor position, then request a repaint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if (nPoints &lt; MAXPOINTS)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points[nPoints++] = new Point(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e.getX()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e.getY()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repaint();   // the repaint will call paintComponent()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void mouseMoved(MouseEvent e) {}   // not needed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642938" y="957262"/>
            <a:ext cx="8215312" cy="5280049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methods for MouseListener -----------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void mousePressed(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System.out.println( "Mouse pressed at (" + e.getX() +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           "," + e.getY() + ")" 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void mouseReleased(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System.out.println( "Mouse released at (" + e.getX() +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             "," + e.getY() + ")" 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void mouseClicked(MouseEvent e) {}  // not needed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void mouseEntered(MouseEvent e) {}  // not needed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void mouseExited(MouseEvent e) {}   // not needed 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} // end of DoodlePanel class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6</a:t>
            </a:r>
            <a:r>
              <a:rPr lang="th-TH" smtClean="0">
                <a:effectLst/>
              </a:rPr>
              <a:t>.  </a:t>
            </a:r>
            <a:r>
              <a:rPr lang="en-US" smtClean="0">
                <a:effectLst/>
              </a:rPr>
              <a:t>Adapter</a:t>
            </a:r>
            <a:r>
              <a:rPr lang="th-TH" smtClean="0">
                <a:effectLst/>
              </a:rPr>
              <a:t> Classes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When we implement an interface (a listener class), we must implement </a:t>
            </a:r>
            <a:r>
              <a:rPr lang="th-TH" i="1" smtClean="0">
                <a:solidFill>
                  <a:schemeClr val="tx2"/>
                </a:solidFill>
                <a:effectLst/>
              </a:rPr>
              <a:t>all</a:t>
            </a:r>
            <a:r>
              <a:rPr lang="th-TH" smtClean="0">
                <a:effectLst/>
              </a:rPr>
              <a:t> of the methods inside it.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Even if we only want to use one method, we still have to give empty implementations for all the other methods</a:t>
            </a:r>
          </a:p>
          <a:p>
            <a:pPr lvl="1"/>
            <a:r>
              <a:rPr lang="th-TH" smtClean="0">
                <a:effectLst/>
              </a:rPr>
              <a:t>a lot of boring work for some listener classes</a:t>
            </a:r>
            <a:endParaRPr lang="en-US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en-US" smtClean="0">
                <a:effectLst/>
              </a:rPr>
              <a:t>e.g. MouseListener</a:t>
            </a:r>
            <a:endParaRPr lang="th-TH" smtClean="0">
              <a:effectLst/>
            </a:endParaRPr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7150100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Java supplies predefined classes which implement the bigger listener classes</a:t>
            </a:r>
          </a:p>
          <a:p>
            <a:pPr lvl="1"/>
            <a:r>
              <a:rPr lang="th-TH" smtClean="0">
                <a:effectLst/>
              </a:rPr>
              <a:t>called </a:t>
            </a:r>
            <a:r>
              <a:rPr lang="th-TH" i="1" smtClean="0">
                <a:solidFill>
                  <a:schemeClr val="tx2"/>
                </a:solidFill>
                <a:effectLst/>
              </a:rPr>
              <a:t>adapter classes</a:t>
            </a: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These adapter classes contain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empty methods</a:t>
            </a:r>
            <a:r>
              <a:rPr lang="th-TH" smtClean="0">
                <a:effectLst/>
              </a:rPr>
              <a:t> for all the event handlers</a:t>
            </a:r>
          </a:p>
          <a:p>
            <a:pPr lvl="1"/>
            <a:r>
              <a:rPr lang="th-TH" smtClean="0">
                <a:effectLst/>
              </a:rPr>
              <a:t>the programmer </a:t>
            </a:r>
            <a:r>
              <a:rPr lang="en-US" smtClean="0">
                <a:effectLst/>
              </a:rPr>
              <a:t>can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extend </a:t>
            </a:r>
            <a:r>
              <a:rPr lang="en-US" smtClean="0">
                <a:effectLst/>
              </a:rPr>
              <a:t>an </a:t>
            </a:r>
            <a:r>
              <a:rPr lang="th-TH" smtClean="0">
                <a:effectLst/>
              </a:rPr>
              <a:t>adapter class, and</a:t>
            </a:r>
            <a:r>
              <a:rPr lang="en-US" smtClean="0">
                <a:effectLst/>
              </a:rPr>
              <a:t> only needs to</a:t>
            </a:r>
            <a:r>
              <a:rPr lang="th-TH" smtClean="0">
                <a:effectLst/>
              </a:rPr>
              <a:t>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override</a:t>
            </a:r>
            <a:r>
              <a:rPr lang="th-TH" smtClean="0">
                <a:effectLst/>
              </a:rPr>
              <a:t> the method</a:t>
            </a:r>
            <a:r>
              <a:rPr lang="en-US" smtClean="0">
                <a:effectLst/>
              </a:rPr>
              <a:t>s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needed.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Java's </a:t>
            </a:r>
            <a:r>
              <a:rPr lang="th-TH" smtClean="0">
                <a:effectLst/>
              </a:rPr>
              <a:t>Adapter Classes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MouseAdapter</a:t>
            </a:r>
            <a:r>
              <a:rPr lang="th-TH" sz="2400" smtClean="0">
                <a:effectLst/>
              </a:rPr>
              <a:t> and </a:t>
            </a:r>
            <a:r>
              <a:rPr lang="th-TH" sz="2400" smtClean="0">
                <a:effectLst/>
                <a:latin typeface="Courier New" pitchFamily="49" charset="0"/>
              </a:rPr>
              <a:t>MouseMotionAdapter</a:t>
            </a:r>
            <a:endParaRPr lang="th-TH" sz="24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WindowAdapter</a:t>
            </a:r>
            <a:endParaRPr lang="th-TH" sz="24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FocusAdapter</a:t>
            </a:r>
            <a:endParaRPr lang="th-TH" sz="24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ContainerAdapter</a:t>
            </a:r>
            <a:endParaRPr lang="th-TH" sz="24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ComponentAdapter</a:t>
            </a:r>
            <a:endParaRPr lang="th-TH" sz="24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KeyAdapter</a:t>
            </a:r>
            <a:endParaRPr lang="th-TH" sz="2400" smtClean="0">
              <a:effectLst/>
            </a:endParaRP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5724128" y="2996952"/>
            <a:ext cx="2705100" cy="830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Beginners often use </a:t>
            </a:r>
            <a:endParaRPr lang="en-US"/>
          </a:p>
          <a:p>
            <a:r>
              <a:rPr lang="en-US" smtClean="0"/>
              <a:t>just </a:t>
            </a:r>
            <a:r>
              <a:rPr lang="th-TH" smtClean="0"/>
              <a:t>the </a:t>
            </a:r>
            <a:r>
              <a:rPr lang="th-TH"/>
              <a:t>first three.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0975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Mouse</a:t>
            </a:r>
            <a:r>
              <a:rPr lang="th-TH" smtClean="0">
                <a:effectLst/>
              </a:rPr>
              <a:t>Adapter.java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05800" cy="30194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</a:t>
            </a:r>
            <a:r>
              <a:rPr lang="th-TH" sz="1800" smtClean="0">
                <a:effectLst/>
                <a:latin typeface="Courier New" pitchFamily="49" charset="0"/>
              </a:rPr>
              <a:t>public abstract class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Mouse</a:t>
            </a:r>
            <a:r>
              <a:rPr lang="th-TH" sz="1800" smtClean="0">
                <a:effectLst/>
                <a:latin typeface="Courier New" pitchFamily="49" charset="0"/>
              </a:rPr>
              <a:t>Adapter 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				</a:t>
            </a:r>
            <a:r>
              <a:rPr lang="th-TH" sz="18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implements</a:t>
            </a:r>
            <a:r>
              <a:rPr lang="th-TH" sz="1800" smtClean="0">
                <a:effectLst/>
                <a:latin typeface="Courier New" pitchFamily="49" charset="0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Mouse</a:t>
            </a:r>
            <a:r>
              <a:rPr lang="th-TH" sz="1800" smtClean="0">
                <a:effectLst/>
                <a:latin typeface="Courier New" pitchFamily="49" charset="0"/>
              </a:rPr>
              <a:t>Listener 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{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  </a:t>
            </a:r>
            <a:r>
              <a:rPr lang="en-US" sz="1800" smtClean="0">
                <a:effectLst/>
                <a:latin typeface="Courier New" pitchFamily="49" charset="0"/>
              </a:rPr>
              <a:t> 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void mousePressed( MouseEvent e) {}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public void mouseReleased( MouseEvent e) {}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public void mouseClicked(MouseEvent e) {}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public void mouseEntered(MouseEvent e) {}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public void mouseExited(MouseEvent e) {}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</a:t>
            </a:r>
            <a:endParaRPr lang="th-TH" sz="1800" smtClean="0">
              <a:effectLst/>
              <a:latin typeface="Courier New" pitchFamily="49" charset="0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048000" y="5410200"/>
            <a:ext cx="3949700" cy="830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This class is already present in</a:t>
            </a:r>
          </a:p>
          <a:p>
            <a:r>
              <a:rPr lang="th-TH"/>
              <a:t>Java. You do </a:t>
            </a:r>
            <a:r>
              <a:rPr lang="th-TH" b="1">
                <a:solidFill>
                  <a:schemeClr val="tx2"/>
                </a:solidFill>
              </a:rPr>
              <a:t>not</a:t>
            </a:r>
            <a:r>
              <a:rPr lang="th-TH">
                <a:solidFill>
                  <a:schemeClr val="tx2"/>
                </a:solidFill>
              </a:rPr>
              <a:t> </a:t>
            </a:r>
            <a:r>
              <a:rPr lang="th-TH"/>
              <a:t>write </a:t>
            </a:r>
            <a:r>
              <a:rPr lang="en-US"/>
              <a:t>this</a:t>
            </a:r>
            <a:r>
              <a:rPr lang="th-TH"/>
              <a:t>.</a:t>
            </a:r>
          </a:p>
        </p:txBody>
      </p:sp>
      <p:sp>
        <p:nvSpPr>
          <p:cNvPr id="41989" name="TextBox 4"/>
          <p:cNvSpPr txBox="1">
            <a:spLocks noChangeArrowheads="1"/>
          </p:cNvSpPr>
          <p:nvPr/>
        </p:nvSpPr>
        <p:spPr bwMode="auto">
          <a:xfrm>
            <a:off x="7572375" y="3214688"/>
            <a:ext cx="12271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empty</a:t>
            </a:r>
          </a:p>
          <a:p>
            <a:r>
              <a:rPr lang="en-US"/>
              <a:t>methods</a:t>
            </a:r>
          </a:p>
        </p:txBody>
      </p:sp>
      <p:sp>
        <p:nvSpPr>
          <p:cNvPr id="41990" name="Right Brace 5"/>
          <p:cNvSpPr>
            <a:spLocks/>
          </p:cNvSpPr>
          <p:nvPr/>
        </p:nvSpPr>
        <p:spPr bwMode="auto">
          <a:xfrm>
            <a:off x="7215188" y="2857500"/>
            <a:ext cx="500062" cy="1571625"/>
          </a:xfrm>
          <a:prstGeom prst="rightBrace">
            <a:avLst>
              <a:gd name="adj1" fmla="val 8337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Oval 6"/>
          <p:cNvSpPr>
            <a:spLocks noChangeArrowheads="1"/>
          </p:cNvSpPr>
          <p:nvPr/>
        </p:nvSpPr>
        <p:spPr bwMode="auto">
          <a:xfrm>
            <a:off x="1500188" y="1928813"/>
            <a:ext cx="1357312" cy="500062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TextBox 4"/>
          <p:cNvSpPr txBox="1">
            <a:spLocks noChangeArrowheads="1"/>
          </p:cNvSpPr>
          <p:nvPr/>
        </p:nvSpPr>
        <p:spPr bwMode="auto">
          <a:xfrm>
            <a:off x="3214688" y="1323975"/>
            <a:ext cx="55467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 user cannot create MouseAdapter objects</a:t>
            </a:r>
          </a:p>
        </p:txBody>
      </p:sp>
      <p:cxnSp>
        <p:nvCxnSpPr>
          <p:cNvPr id="41993" name="Straight Connector 9"/>
          <p:cNvCxnSpPr>
            <a:cxnSpLocks noChangeShapeType="1"/>
            <a:stCxn id="41991" idx="7"/>
          </p:cNvCxnSpPr>
          <p:nvPr/>
        </p:nvCxnSpPr>
        <p:spPr bwMode="auto">
          <a:xfrm rot="5400000" flipH="1" flipV="1">
            <a:off x="2757488" y="1616075"/>
            <a:ext cx="287338" cy="484187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Extending Mouse</a:t>
            </a:r>
            <a:r>
              <a:rPr lang="th-TH" smtClean="0">
                <a:effectLst/>
              </a:rPr>
              <a:t>Adapter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71438" y="2100263"/>
            <a:ext cx="8215312" cy="4114800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th-TH" sz="1800" smtClean="0">
                <a:effectLst/>
                <a:latin typeface="Courier New" pitchFamily="49" charset="0"/>
              </a:rPr>
              <a:t>class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MouseHandler</a:t>
            </a:r>
            <a:r>
              <a:rPr lang="en-US" sz="1800" smtClean="0">
                <a:effectLst/>
                <a:latin typeface="Courier New" pitchFamily="49" charset="0"/>
              </a:rPr>
              <a:t> 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extends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Mouse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Adapter</a:t>
            </a:r>
            <a:r>
              <a:rPr lang="th-TH" sz="1800" smtClean="0">
                <a:solidFill>
                  <a:schemeClr val="tx2"/>
                </a:solidFill>
                <a:effectLst/>
                <a:latin typeface="Courier New" pitchFamily="49" charset="0"/>
              </a:rPr>
              <a:t> </a:t>
            </a: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</a:rPr>
              <a:t>{</a:t>
            </a: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 </a:t>
            </a:r>
            <a:r>
              <a:rPr lang="en-US" sz="1800" smtClean="0">
                <a:effectLst/>
                <a:latin typeface="Courier New" pitchFamily="49" charset="0"/>
              </a:rPr>
              <a:t>  </a:t>
            </a:r>
            <a:r>
              <a:rPr lang="th-TH" sz="1800" smtClean="0">
                <a:effectLst/>
                <a:latin typeface="Courier New" pitchFamily="49" charset="0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void mousePressed(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{ System.out.println( "Mouse pressed at (" +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e.getX() + "," + e.getY() + ")" 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public void mouseReleased(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{ System.out.println( "Mouse released at (" + </a:t>
            </a:r>
            <a:br>
              <a:rPr lang="en-US" sz="1800" smtClean="0">
                <a:effectLst/>
                <a:latin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</a:rPr>
              <a:t>              e.getX() + "," + e.getY() + ")" 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}</a:t>
            </a:r>
            <a:r>
              <a:rPr lang="en-US" sz="1800" smtClean="0">
                <a:effectLst/>
                <a:latin typeface="Courier New" pitchFamily="49" charset="0"/>
              </a:rPr>
              <a:t>  // end of MouseHandler class</a:t>
            </a: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endParaRPr lang="th-TH" sz="1800" smtClean="0">
              <a:effectLst/>
              <a:latin typeface="Courier New" pitchFamily="49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5581650" y="1428750"/>
            <a:ext cx="267176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You write this class.</a:t>
            </a:r>
          </a:p>
        </p:txBody>
      </p:sp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7429500" y="3243263"/>
            <a:ext cx="1677988" cy="23082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only</a:t>
            </a:r>
          </a:p>
          <a:p>
            <a:r>
              <a:rPr lang="en-US"/>
              <a:t>override</a:t>
            </a:r>
          </a:p>
          <a:p>
            <a:r>
              <a:rPr lang="en-US"/>
              <a:t>the methods</a:t>
            </a:r>
          </a:p>
          <a:p>
            <a:r>
              <a:rPr lang="en-US"/>
              <a:t>needed;</a:t>
            </a:r>
          </a:p>
          <a:p>
            <a:r>
              <a:rPr lang="en-US"/>
              <a:t>the others</a:t>
            </a:r>
          </a:p>
          <a:p>
            <a:r>
              <a:rPr lang="en-US"/>
              <a:t>stay empty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45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Whenever the JPanel is redrawn, paintComponent() is called to draw the panel.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The paintComponent() declaration is:</a:t>
            </a:r>
          </a:p>
          <a:p>
            <a:pPr lvl="1"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public void paintComponent(Graphics g)</a:t>
            </a:r>
          </a:p>
          <a:p>
            <a:pPr lvl="1">
              <a:defRPr/>
            </a:pPr>
            <a:r>
              <a:rPr lang="en-US" smtClean="0"/>
              <a:t>g is the </a:t>
            </a:r>
            <a:r>
              <a:rPr lang="en-US" i="1" smtClean="0">
                <a:solidFill>
                  <a:schemeClr val="tx2"/>
                </a:solidFill>
              </a:rPr>
              <a:t>graphics context</a:t>
            </a:r>
            <a:r>
              <a:rPr lang="en-US" smtClean="0"/>
              <a:t> for the panel</a:t>
            </a:r>
          </a:p>
          <a:p>
            <a:pPr>
              <a:defRPr/>
            </a:pPr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MouseMotion</a:t>
            </a:r>
            <a:r>
              <a:rPr lang="th-TH" smtClean="0">
                <a:effectLst/>
              </a:rPr>
              <a:t>Adapter.java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2481263"/>
            <a:ext cx="8253412" cy="30194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</a:t>
            </a:r>
            <a:r>
              <a:rPr lang="th-TH" sz="1800" smtClean="0">
                <a:effectLst/>
                <a:latin typeface="Courier New" pitchFamily="49" charset="0"/>
              </a:rPr>
              <a:t>public abstract class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MouseMotion</a:t>
            </a:r>
            <a:r>
              <a:rPr lang="th-TH" sz="1800" smtClean="0">
                <a:effectLst/>
                <a:latin typeface="Courier New" pitchFamily="49" charset="0"/>
              </a:rPr>
              <a:t>Adapter 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				</a:t>
            </a:r>
            <a:r>
              <a:rPr lang="th-TH" sz="18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implements</a:t>
            </a:r>
            <a:r>
              <a:rPr lang="th-TH" sz="1800" smtClean="0">
                <a:effectLst/>
                <a:latin typeface="Courier New" pitchFamily="49" charset="0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MouseMotion</a:t>
            </a:r>
            <a:r>
              <a:rPr lang="th-TH" sz="1800" smtClean="0">
                <a:effectLst/>
                <a:latin typeface="Courier New" pitchFamily="49" charset="0"/>
              </a:rPr>
              <a:t>Listener </a:t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</a:rPr>
              <a:t>{</a:t>
            </a: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  </a:t>
            </a:r>
            <a:r>
              <a:rPr lang="en-US" sz="1800" smtClean="0">
                <a:effectLst/>
                <a:latin typeface="Courier New" pitchFamily="49" charset="0"/>
              </a:rPr>
              <a:t> 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void mouseDragged( MouseEvent e) {}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public void mouseMoved( MouseEvent e) {}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</a:t>
            </a:r>
            <a:endParaRPr lang="th-TH" sz="1800" smtClean="0">
              <a:effectLst/>
              <a:latin typeface="Courier New" pitchFamily="49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786063" y="4572000"/>
            <a:ext cx="3949700" cy="830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This class is already present in</a:t>
            </a:r>
          </a:p>
          <a:p>
            <a:r>
              <a:rPr lang="th-TH"/>
              <a:t>Java. You do </a:t>
            </a:r>
            <a:r>
              <a:rPr lang="th-TH" b="1">
                <a:solidFill>
                  <a:schemeClr val="tx2"/>
                </a:solidFill>
              </a:rPr>
              <a:t>not</a:t>
            </a:r>
            <a:r>
              <a:rPr lang="th-TH">
                <a:solidFill>
                  <a:schemeClr val="tx2"/>
                </a:solidFill>
              </a:rPr>
              <a:t> </a:t>
            </a:r>
            <a:r>
              <a:rPr lang="th-TH"/>
              <a:t>write </a:t>
            </a:r>
            <a:r>
              <a:rPr lang="en-US"/>
              <a:t>this</a:t>
            </a:r>
            <a:r>
              <a:rPr lang="th-TH"/>
              <a:t>.</a:t>
            </a:r>
          </a:p>
        </p:txBody>
      </p:sp>
      <p:sp>
        <p:nvSpPr>
          <p:cNvPr id="44037" name="TextBox 4"/>
          <p:cNvSpPr txBox="1">
            <a:spLocks noChangeArrowheads="1"/>
          </p:cNvSpPr>
          <p:nvPr/>
        </p:nvSpPr>
        <p:spPr bwMode="auto">
          <a:xfrm>
            <a:off x="7572375" y="3267075"/>
            <a:ext cx="12271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empty</a:t>
            </a:r>
          </a:p>
          <a:p>
            <a:r>
              <a:rPr lang="en-US"/>
              <a:t>methods</a:t>
            </a:r>
          </a:p>
        </p:txBody>
      </p:sp>
      <p:sp>
        <p:nvSpPr>
          <p:cNvPr id="44038" name="Right Brace 5"/>
          <p:cNvSpPr>
            <a:spLocks/>
          </p:cNvSpPr>
          <p:nvPr/>
        </p:nvSpPr>
        <p:spPr bwMode="auto">
          <a:xfrm>
            <a:off x="7215188" y="3338513"/>
            <a:ext cx="500062" cy="785812"/>
          </a:xfrm>
          <a:prstGeom prst="rightBrace">
            <a:avLst>
              <a:gd name="adj1" fmla="val 8330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9429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effectLst/>
              </a:rPr>
              <a:t>Extending MouseMotion</a:t>
            </a:r>
            <a:r>
              <a:rPr lang="th-TH" smtClean="0">
                <a:effectLst/>
              </a:rPr>
              <a:t>Adapter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71438" y="2143125"/>
            <a:ext cx="8643937" cy="407193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1800" smtClean="0">
                <a:effectLst/>
                <a:latin typeface="Courier New" pitchFamily="49" charset="0"/>
              </a:rPr>
              <a:t>class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MouseMotionHandler</a:t>
            </a:r>
            <a:r>
              <a:rPr lang="en-US" sz="1800" smtClean="0">
                <a:effectLst/>
                <a:latin typeface="Courier New" pitchFamily="49" charset="0"/>
              </a:rPr>
              <a:t> 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extends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MouseMotion</a:t>
            </a:r>
            <a:r>
              <a:rPr lang="th-TH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Adapter</a:t>
            </a:r>
            <a:r>
              <a:rPr lang="th-TH" sz="1800" smtClean="0">
                <a:solidFill>
                  <a:schemeClr val="tx2"/>
                </a:solidFill>
                <a:effectLst/>
                <a:latin typeface="Courier New" pitchFamily="49" charset="0"/>
              </a:rPr>
              <a:t> </a:t>
            </a:r>
            <a:br>
              <a:rPr lang="th-TH" sz="1800" smtClean="0">
                <a:solidFill>
                  <a:schemeClr val="tx2"/>
                </a:solidFill>
                <a:effectLst/>
                <a:latin typeface="Courier New" pitchFamily="49" charset="0"/>
              </a:rPr>
            </a:br>
            <a:r>
              <a:rPr lang="en-US" sz="1800" smtClean="0">
                <a:solidFill>
                  <a:schemeClr val="tx2"/>
                </a:solidFill>
                <a:effectLst/>
                <a:latin typeface="Courier New" pitchFamily="49" charset="0"/>
              </a:rPr>
              <a:t>{</a:t>
            </a: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r>
              <a:rPr lang="th-TH" sz="1800" smtClean="0">
                <a:effectLst/>
                <a:latin typeface="Courier New" pitchFamily="49" charset="0"/>
              </a:rPr>
              <a:t> 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void mouseDragged(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{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if (nPoints &lt; MAXPOINTS)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points[nPoints++] = new Point(e.getX(), e.getY());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		 repaint();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</a:t>
            </a:r>
            <a:r>
              <a:rPr lang="th-TH" sz="1800" smtClean="0">
                <a:effectLst/>
                <a:latin typeface="Courier New" pitchFamily="49" charset="0"/>
              </a:rPr>
              <a:t>}</a:t>
            </a:r>
            <a:r>
              <a:rPr lang="en-US" sz="1800" smtClean="0">
                <a:effectLst/>
                <a:latin typeface="Courier New" pitchFamily="49" charset="0"/>
              </a:rPr>
              <a:t> </a:t>
            </a:r>
            <a:r>
              <a:rPr lang="th-TH" sz="1800" smtClean="0">
                <a:effectLst/>
                <a:latin typeface="Courier New" pitchFamily="49" charset="0"/>
              </a:rPr>
              <a:t/>
            </a:r>
            <a:br>
              <a:rPr lang="th-TH" sz="1800" smtClean="0">
                <a:effectLst/>
                <a:latin typeface="Courier New" pitchFamily="49" charset="0"/>
              </a:rPr>
            </a:br>
            <a:endParaRPr lang="th-TH" sz="1800" smtClean="0">
              <a:effectLst/>
              <a:latin typeface="Courier New" pitchFamily="49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5581650" y="1428750"/>
            <a:ext cx="267176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You write this class.</a:t>
            </a:r>
          </a:p>
        </p:txBody>
      </p:sp>
      <p:sp>
        <p:nvSpPr>
          <p:cNvPr id="45061" name="TextBox 4"/>
          <p:cNvSpPr txBox="1">
            <a:spLocks noChangeArrowheads="1"/>
          </p:cNvSpPr>
          <p:nvPr/>
        </p:nvSpPr>
        <p:spPr bwMode="auto">
          <a:xfrm>
            <a:off x="3143250" y="4786313"/>
            <a:ext cx="3429000" cy="12001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only override the method</a:t>
            </a:r>
          </a:p>
          <a:p>
            <a:r>
              <a:rPr lang="en-US"/>
              <a:t>needed; the other stays empty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Using the Handlers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81552"/>
          </a:xfrm>
        </p:spPr>
        <p:txBody>
          <a:bodyPr/>
          <a:lstStyle/>
          <a:p>
            <a:pPr>
              <a:defRPr/>
            </a:pPr>
            <a:r>
              <a:rPr lang="en-US" smtClean="0"/>
              <a:t>My MouseHandler and MouseMotionHandler classes should be declared as </a:t>
            </a:r>
            <a:r>
              <a:rPr lang="en-US" i="1" smtClean="0">
                <a:solidFill>
                  <a:schemeClr val="tx2"/>
                </a:solidFill>
              </a:rPr>
              <a:t>inner classes</a:t>
            </a:r>
            <a:r>
              <a:rPr lang="en-US" smtClean="0"/>
              <a:t> of DoodlePanel so that they can access its points[] array.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DoodlePanel</a:t>
            </a:r>
            <a:r>
              <a:rPr lang="th-TH" smtClean="0">
                <a:effectLst/>
              </a:rPr>
              <a:t>.java</a:t>
            </a:r>
          </a:p>
        </p:txBody>
      </p:sp>
      <p:sp>
        <p:nvSpPr>
          <p:cNvPr id="47108" name="Content Placeholder 5"/>
          <p:cNvSpPr>
            <a:spLocks noGrp="1"/>
          </p:cNvSpPr>
          <p:nvPr>
            <p:ph idx="1"/>
          </p:nvPr>
        </p:nvSpPr>
        <p:spPr>
          <a:xfrm>
            <a:off x="838200" y="1838325"/>
            <a:ext cx="7772400" cy="45910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class DoodlePanel extends JPanel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fields (as before)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DoodlePanel()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setBackground(Color.white);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addMouseMotionListener(</a:t>
            </a:r>
            <a:r>
              <a:rPr lang="en-US" sz="1800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new MouseMotionHandler()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addMouseListener(</a:t>
            </a:r>
            <a:r>
              <a:rPr lang="en-US" sz="1800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new MouseHandler()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 // end of DoodlePanel()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getPreferredSize() and paintComponent() methods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(as in first DoodlePanel class)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: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7107" name="TextBox 4"/>
          <p:cNvSpPr txBox="1">
            <a:spLocks noChangeArrowheads="1"/>
          </p:cNvSpPr>
          <p:nvPr/>
        </p:nvSpPr>
        <p:spPr bwMode="auto">
          <a:xfrm>
            <a:off x="7572375" y="752475"/>
            <a:ext cx="13557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Version 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838200" y="18145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-------- inner classes ------------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class MouseHandler extends MouseAdapter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 // as in slide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39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class MouseMotionHandler extends MouseMotionAdapter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// as in slide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41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} // end of DoodlePanel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Using Anonymous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third way of implementing a listener is with anonymous (inner) classes.</a:t>
            </a:r>
          </a:p>
          <a:p>
            <a:pPr lvl="1">
              <a:defRPr/>
            </a:pPr>
            <a:r>
              <a:rPr lang="en-US" smtClean="0"/>
              <a:t>let's recode DoodlePanel to use them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67544" y="180975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The DoodlePanel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528763"/>
            <a:ext cx="8501063" cy="5043487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class DoodlePanel extends JPanel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fields (as before)</a:t>
            </a:r>
          </a:p>
          <a:p>
            <a:pPr>
              <a:buFont typeface="Monotype Sorts" pitchFamily="2" charset="2"/>
              <a:buNone/>
              <a:defRPr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DoodlePanel()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setBackground(Color.white);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addMouseMotionListener(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MouseMotionAdapter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	   public void mouseDragged( MouseEvent e)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	   {  if (nPoints &lt; MAXPOINTS)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points[nPoints++] = new Point(e.getX(),e.getY());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		 repaint();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	   }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	 });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:</a:t>
            </a:r>
          </a:p>
          <a:p>
            <a:pPr>
              <a:defRPr/>
            </a:pPr>
            <a:endParaRPr lang="en-US" sz="1800"/>
          </a:p>
        </p:txBody>
      </p:sp>
      <p:sp>
        <p:nvSpPr>
          <p:cNvPr id="50180" name="TextBox 3"/>
          <p:cNvSpPr txBox="1">
            <a:spLocks noChangeArrowheads="1"/>
          </p:cNvSpPr>
          <p:nvPr/>
        </p:nvSpPr>
        <p:spPr bwMode="auto">
          <a:xfrm>
            <a:off x="7572375" y="752475"/>
            <a:ext cx="135572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Version 3</a:t>
            </a:r>
          </a:p>
        </p:txBody>
      </p:sp>
      <p:sp>
        <p:nvSpPr>
          <p:cNvPr id="50181" name="Right Brace 4"/>
          <p:cNvSpPr>
            <a:spLocks/>
          </p:cNvSpPr>
          <p:nvPr/>
        </p:nvSpPr>
        <p:spPr bwMode="auto">
          <a:xfrm>
            <a:off x="8572500" y="3929063"/>
            <a:ext cx="500063" cy="2214562"/>
          </a:xfrm>
          <a:prstGeom prst="rightBrace">
            <a:avLst>
              <a:gd name="adj1" fmla="val 8324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2" name="TextBox 5"/>
          <p:cNvSpPr txBox="1">
            <a:spLocks noChangeArrowheads="1"/>
          </p:cNvSpPr>
          <p:nvPr/>
        </p:nvSpPr>
        <p:spPr bwMode="auto">
          <a:xfrm>
            <a:off x="6429375" y="2786063"/>
            <a:ext cx="2508250" cy="830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uses the superclass</a:t>
            </a:r>
          </a:p>
          <a:p>
            <a:r>
              <a:rPr lang="en-US"/>
              <a:t>name</a:t>
            </a:r>
          </a:p>
        </p:txBody>
      </p:sp>
      <p:cxnSp>
        <p:nvCxnSpPr>
          <p:cNvPr id="50183" name="Straight Arrow Connector 7"/>
          <p:cNvCxnSpPr>
            <a:cxnSpLocks noChangeShapeType="1"/>
          </p:cNvCxnSpPr>
          <p:nvPr/>
        </p:nvCxnSpPr>
        <p:spPr bwMode="auto">
          <a:xfrm rot="5400000">
            <a:off x="6072187" y="3500438"/>
            <a:ext cx="428625" cy="28575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500063" y="1285875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addMouseListener(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MouseAdapter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public void mousePressed(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{ System.out.println( "Mouse pressed at (" +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   e.getX() + "," + e.getY() + ")" 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public void mouseReleased( MouseEvent e)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{ System.out.println( "Mouse released at (" +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    e.getX() + "," + e.getY() + ")" 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});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} // end of DoodlePanel()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203" name="Right Brace 3"/>
          <p:cNvSpPr>
            <a:spLocks/>
          </p:cNvSpPr>
          <p:nvPr/>
        </p:nvSpPr>
        <p:spPr bwMode="auto">
          <a:xfrm>
            <a:off x="8072438" y="1285875"/>
            <a:ext cx="500062" cy="3571875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getPreferredSize() and paintComponent() methods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(as in first DoodlePanel class)</a:t>
            </a:r>
          </a:p>
          <a:p>
            <a:pPr>
              <a:buFont typeface="Monotype Sorts" pitchFamily="2" charset="2"/>
              <a:buNone/>
              <a:defRPr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no</a:t>
            </a:r>
            <a:r>
              <a:rPr lang="en-US" sz="1800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inner classes</a:t>
            </a:r>
          </a:p>
          <a:p>
            <a:pPr>
              <a:buFont typeface="Monotype Sorts" pitchFamily="2" charset="2"/>
              <a:buNone/>
              <a:defRPr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} // end of DoodlePanel class</a:t>
            </a:r>
            <a:endParaRPr lang="en-US" sz="18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7</a:t>
            </a:r>
            <a:r>
              <a:rPr lang="th-TH" smtClean="0">
                <a:effectLst/>
              </a:rPr>
              <a:t>.  The </a:t>
            </a:r>
            <a:r>
              <a:rPr lang="th-TH" smtClean="0">
                <a:effectLst/>
              </a:rPr>
              <a:t>SwingSet</a:t>
            </a: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Examples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772816"/>
            <a:ext cx="7772400" cy="41148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The Swing developers put together a "super" demo of all of Swing's features, stored in SwingSet2.jar</a:t>
            </a:r>
            <a:r>
              <a:rPr lang="th-TH" smtClean="0">
                <a:effectLst/>
              </a:rPr>
              <a:t>.</a:t>
            </a:r>
            <a:endParaRPr lang="en-US"/>
          </a:p>
          <a:p>
            <a:pPr lvl="1">
              <a:buFont typeface="Arial" charset="0"/>
              <a:buChar char="•"/>
            </a:pPr>
            <a:r>
              <a:rPr lang="en-US" smtClean="0">
                <a:effectLst/>
              </a:rPr>
              <a:t>a copy is on the course website in OtherCode/</a:t>
            </a:r>
          </a:p>
          <a:p>
            <a:pPr>
              <a:buFont typeface="Arial" charset="0"/>
              <a:buChar char="•"/>
            </a:pPr>
            <a:r>
              <a:rPr lang="en-US" smtClean="0"/>
              <a:t>Download and execute:</a:t>
            </a:r>
            <a:endParaRPr lang="th-TH"/>
          </a:p>
          <a:p>
            <a:pPr lvl="1">
              <a:buFontTx/>
              <a:buNone/>
            </a:pPr>
            <a:r>
              <a:rPr lang="th-TH">
                <a:latin typeface="Courier New" pitchFamily="49" charset="0"/>
              </a:rPr>
              <a:t>	</a:t>
            </a:r>
            <a:r>
              <a:rPr lang="th-TH" smtClean="0">
                <a:latin typeface="Courier New" pitchFamily="49" charset="0"/>
              </a:rPr>
              <a:t> </a:t>
            </a:r>
            <a:r>
              <a:rPr lang="th-TH">
                <a:latin typeface="Courier New" pitchFamily="49" charset="0"/>
              </a:rPr>
              <a:t>java -jar SwingSet</a:t>
            </a:r>
            <a:r>
              <a:rPr lang="en-US">
                <a:latin typeface="Courier New" pitchFamily="49" charset="0"/>
              </a:rPr>
              <a:t>2</a:t>
            </a:r>
            <a:r>
              <a:rPr lang="th-TH">
                <a:latin typeface="Courier New" pitchFamily="49" charset="0"/>
              </a:rPr>
              <a:t>.jar</a:t>
            </a:r>
            <a:endParaRPr lang="th-TH"/>
          </a:p>
          <a:p>
            <a:pPr marL="0" indent="0">
              <a:buNone/>
            </a:pPr>
            <a:r>
              <a:rPr lang="en-US" smtClean="0"/>
              <a:t>    or </a:t>
            </a:r>
            <a:r>
              <a:rPr lang="en-US"/>
              <a:t>double-click on the file</a:t>
            </a:r>
            <a:endParaRPr lang="th-TH"/>
          </a:p>
          <a:p>
            <a:pPr lvl="1"/>
            <a:endParaRPr lang="th-TH"/>
          </a:p>
          <a:p>
            <a:pPr>
              <a:buFont typeface="Arial" charset="0"/>
              <a:buChar char="•"/>
            </a:pPr>
            <a:r>
              <a:rPr lang="en-US" smtClean="0"/>
              <a:t>The source code is inside the JAR (open it using a zip tool, such as 7-Zip)</a:t>
            </a:r>
            <a:endParaRPr lang="th-TH"/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The Graphics Context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868363" y="1844824"/>
            <a:ext cx="7772400" cy="1114425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  <a:latin typeface="Courier New" pitchFamily="49" charset="0"/>
              </a:rPr>
              <a:t>g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links to</a:t>
            </a:r>
            <a:r>
              <a:rPr lang="th-TH" smtClean="0">
                <a:effectLst/>
              </a:rPr>
              <a:t> the </a:t>
            </a:r>
            <a:r>
              <a:rPr lang="en-US" smtClean="0">
                <a:effectLst/>
              </a:rPr>
              <a:t>panel's drawing area </a:t>
            </a:r>
            <a:r>
              <a:rPr lang="th-TH" smtClean="0">
                <a:effectLst/>
              </a:rPr>
              <a:t>on screen</a:t>
            </a:r>
            <a:r>
              <a:rPr lang="en-US" smtClean="0">
                <a:effectLst/>
              </a:rPr>
              <a:t>.</a:t>
            </a:r>
            <a:endParaRPr lang="th-TH" smtClean="0">
              <a:effectLst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011363" y="3429000"/>
            <a:ext cx="1524000" cy="1428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011363" y="3429000"/>
            <a:ext cx="15240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143125" y="3786188"/>
            <a:ext cx="1219200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000250" y="4857750"/>
            <a:ext cx="154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application</a:t>
            </a:r>
            <a:endParaRPr lang="th-TH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928688" y="3676650"/>
            <a:ext cx="11922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JPanel</a:t>
            </a:r>
            <a:endParaRPr lang="th-TH"/>
          </a:p>
          <a:p>
            <a:r>
              <a:rPr lang="th-TH"/>
              <a:t>drawing</a:t>
            </a:r>
          </a:p>
          <a:p>
            <a:r>
              <a:rPr lang="th-TH"/>
              <a:t>area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1890713" y="3929063"/>
            <a:ext cx="609600" cy="304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3992563" y="3900488"/>
            <a:ext cx="762000" cy="74295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235450" y="40005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g</a:t>
            </a: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5287963" y="3752850"/>
            <a:ext cx="3427412" cy="11430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786313" y="3286125"/>
            <a:ext cx="44037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void paintComponent(Graphics g)</a:t>
            </a:r>
          </a:p>
          <a:p>
            <a:r>
              <a:rPr lang="en-US"/>
              <a:t>{</a:t>
            </a:r>
            <a:endParaRPr lang="th-TH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319713" y="3732502"/>
            <a:ext cx="33956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// drawing operations, e.g.</a:t>
            </a:r>
            <a:r>
              <a:rPr lang="th-TH"/>
              <a:t/>
            </a:r>
            <a:br>
              <a:rPr lang="th-TH"/>
            </a:br>
            <a:r>
              <a:rPr lang="th-TH"/>
              <a:t>g.draw</a:t>
            </a:r>
            <a:r>
              <a:rPr lang="en-US"/>
              <a:t>Image</a:t>
            </a:r>
            <a:r>
              <a:rPr lang="th-TH"/>
              <a:t>(...);</a:t>
            </a:r>
            <a:br>
              <a:rPr lang="th-TH"/>
            </a:br>
            <a:r>
              <a:rPr lang="th-TH"/>
              <a:t>    :</a:t>
            </a: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4754563" y="428625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2849563" y="4286250"/>
            <a:ext cx="11430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TextBox 16"/>
          <p:cNvSpPr txBox="1">
            <a:spLocks noChangeArrowheads="1"/>
          </p:cNvSpPr>
          <p:nvPr/>
        </p:nvSpPr>
        <p:spPr bwMode="auto">
          <a:xfrm>
            <a:off x="4857750" y="4786313"/>
            <a:ext cx="331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}</a:t>
            </a:r>
          </a:p>
        </p:txBody>
      </p:sp>
      <p:pic>
        <p:nvPicPr>
          <p:cNvPr id="82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5000625"/>
            <a:ext cx="9175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50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0488"/>
            <a:ext cx="7010400" cy="667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8</a:t>
            </a:r>
            <a:r>
              <a:rPr lang="th-TH" smtClean="0">
                <a:effectLst/>
              </a:rPr>
              <a:t>.  More Information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6113" y="1988840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The Java tutorial "Creating a GUI with JFC/Swing</a:t>
            </a:r>
            <a:r>
              <a:rPr lang="th-TH" smtClean="0">
                <a:effectLst/>
              </a:rPr>
              <a:t>".</a:t>
            </a:r>
            <a:endParaRPr lang="en-US" smtClean="0">
              <a:effectLst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https://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docs.oracle.com/javase/tutorial/uiswing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th-TH" sz="1800" smtClean="0">
                <a:effectLst/>
                <a:latin typeface="Courier New" pitchFamily="49" charset="0"/>
              </a:rPr>
              <a:t> </a:t>
            </a:r>
            <a:endParaRPr lang="th-TH" sz="1800" smtClean="0">
              <a:effectLst/>
              <a:latin typeface="Courier New" pitchFamily="49" charset="0"/>
            </a:endParaRPr>
          </a:p>
          <a:p>
            <a:pPr>
              <a:buFont typeface="Courier New" pitchFamily="49" charset="0"/>
              <a:buChar char="o"/>
            </a:pPr>
            <a:r>
              <a:rPr lang="th-TH" smtClean="0">
                <a:effectLst/>
              </a:rPr>
              <a:t>Sub-topics include:</a:t>
            </a:r>
          </a:p>
          <a:p>
            <a:pPr lvl="1"/>
            <a:r>
              <a:rPr lang="th-TH" sz="2400" smtClean="0">
                <a:effectLst/>
              </a:rPr>
              <a:t>Getting Started with Swing</a:t>
            </a:r>
          </a:p>
          <a:p>
            <a:pPr lvl="1"/>
            <a:r>
              <a:rPr lang="th-TH" sz="2400" smtClean="0">
                <a:effectLst/>
              </a:rPr>
              <a:t>Swing Features and Concepts</a:t>
            </a:r>
          </a:p>
          <a:p>
            <a:pPr lvl="1"/>
            <a:r>
              <a:rPr lang="th-TH" sz="2400" smtClean="0">
                <a:effectLst/>
              </a:rPr>
              <a:t>Using Swing Components</a:t>
            </a:r>
          </a:p>
          <a:p>
            <a:pPr lvl="1"/>
            <a:r>
              <a:rPr lang="th-TH" sz="2400" smtClean="0">
                <a:effectLst/>
              </a:rPr>
              <a:t>Laying Out Components Within a Container</a:t>
            </a:r>
          </a:p>
          <a:p>
            <a:pPr lvl="1"/>
            <a:r>
              <a:rPr lang="th-TH" sz="2400" smtClean="0">
                <a:effectLst/>
              </a:rPr>
              <a:t>Writing Event </a:t>
            </a:r>
            <a:r>
              <a:rPr lang="th-TH" sz="2400" smtClean="0">
                <a:effectLst/>
              </a:rPr>
              <a:t>Listeners</a:t>
            </a:r>
            <a:endParaRPr lang="en-US" sz="2400" smtClean="0">
              <a:effectLst/>
            </a:endParaRPr>
          </a:p>
          <a:p>
            <a:pPr lvl="1"/>
            <a:endParaRPr lang="en-US"/>
          </a:p>
          <a:p>
            <a:r>
              <a:rPr lang="en-US" sz="2600" smtClean="0">
                <a:effectLst/>
              </a:rPr>
              <a:t>I have books about Swing which I can lend to students.</a:t>
            </a:r>
            <a:endParaRPr lang="th-TH" sz="2600" smtClean="0">
              <a:effectLst/>
            </a:endParaRPr>
          </a:p>
        </p:txBody>
      </p:sp>
      <p:sp>
        <p:nvSpPr>
          <p:cNvPr id="58373" name="Text Box 4"/>
          <p:cNvSpPr txBox="1">
            <a:spLocks noChangeArrowheads="1"/>
          </p:cNvSpPr>
          <p:nvPr/>
        </p:nvSpPr>
        <p:spPr bwMode="auto">
          <a:xfrm>
            <a:off x="7086600" y="3505200"/>
            <a:ext cx="133191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Excellent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  The Final ImageViewer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738" y="1928813"/>
            <a:ext cx="2786062" cy="335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5214938" y="2786063"/>
            <a:ext cx="35226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image is drawn onto</a:t>
            </a:r>
          </a:p>
          <a:p>
            <a:r>
              <a:rPr lang="en-US"/>
              <a:t>a JPanel, which is in the</a:t>
            </a:r>
          </a:p>
          <a:p>
            <a:r>
              <a:rPr lang="en-US"/>
              <a:t>content area of the JFrame.</a:t>
            </a:r>
          </a:p>
        </p:txBody>
      </p:sp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34925" y="2786063"/>
            <a:ext cx="2044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/>
              <a:t>(ImageViewer)</a:t>
            </a:r>
            <a:br>
              <a:rPr lang="en-US"/>
            </a:br>
            <a:r>
              <a:rPr lang="en-US"/>
              <a:t>a JFrame</a:t>
            </a:r>
          </a:p>
        </p:txBody>
      </p:sp>
      <p:cxnSp>
        <p:nvCxnSpPr>
          <p:cNvPr id="9222" name="Straight Arrow Connector 7"/>
          <p:cNvCxnSpPr>
            <a:cxnSpLocks noChangeShapeType="1"/>
          </p:cNvCxnSpPr>
          <p:nvPr/>
        </p:nvCxnSpPr>
        <p:spPr bwMode="auto">
          <a:xfrm flipV="1">
            <a:off x="1763713" y="3181350"/>
            <a:ext cx="481012" cy="1587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TextBox 8"/>
          <p:cNvSpPr txBox="1">
            <a:spLocks noChangeArrowheads="1"/>
          </p:cNvSpPr>
          <p:nvPr/>
        </p:nvSpPr>
        <p:spPr bwMode="auto">
          <a:xfrm>
            <a:off x="285750" y="3824288"/>
            <a:ext cx="18240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/>
              <a:t>(ImagePanel)</a:t>
            </a:r>
          </a:p>
          <a:p>
            <a:pPr algn="ctr"/>
            <a:r>
              <a:rPr lang="en-US"/>
              <a:t>a JPanel</a:t>
            </a:r>
          </a:p>
        </p:txBody>
      </p:sp>
      <p:cxnSp>
        <p:nvCxnSpPr>
          <p:cNvPr id="9224" name="Straight Arrow Connector 10"/>
          <p:cNvCxnSpPr>
            <a:cxnSpLocks noChangeShapeType="1"/>
          </p:cNvCxnSpPr>
          <p:nvPr/>
        </p:nvCxnSpPr>
        <p:spPr bwMode="auto">
          <a:xfrm>
            <a:off x="1835150" y="4235450"/>
            <a:ext cx="1012825" cy="1587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Other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3063"/>
            <a:ext cx="7772400" cy="1662112"/>
          </a:xfrm>
        </p:spPr>
        <p:txBody>
          <a:bodyPr/>
          <a:lstStyle/>
          <a:p>
            <a:pPr>
              <a:defRPr/>
            </a:pPr>
            <a:r>
              <a:rPr lang="en-US" smtClean="0"/>
              <a:t>The "open" menu item now calls JFileChooser to let the user choose an image file to load and display.</a:t>
            </a:r>
          </a:p>
        </p:txBody>
      </p:sp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3357563"/>
            <a:ext cx="5189537" cy="315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10245" name="Right Brace 5"/>
          <p:cNvSpPr>
            <a:spLocks/>
          </p:cNvSpPr>
          <p:nvPr/>
        </p:nvSpPr>
        <p:spPr bwMode="auto">
          <a:xfrm>
            <a:off x="7072313" y="3929063"/>
            <a:ext cx="571500" cy="2500312"/>
          </a:xfrm>
          <a:prstGeom prst="rightBrace">
            <a:avLst>
              <a:gd name="adj1" fmla="val 8325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Box 6"/>
          <p:cNvSpPr txBox="1">
            <a:spLocks noChangeArrowheads="1"/>
          </p:cNvSpPr>
          <p:nvPr/>
        </p:nvSpPr>
        <p:spPr bwMode="auto">
          <a:xfrm>
            <a:off x="7358063" y="5110163"/>
            <a:ext cx="1808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JFileChooser</a:t>
            </a:r>
          </a:p>
        </p:txBody>
      </p:sp>
      <p:sp>
        <p:nvSpPr>
          <p:cNvPr id="10247" name="Text Box 5"/>
          <p:cNvSpPr txBox="1">
            <a:spLocks noChangeArrowheads="1"/>
          </p:cNvSpPr>
          <p:nvPr/>
        </p:nvSpPr>
        <p:spPr bwMode="auto">
          <a:xfrm>
            <a:off x="7150100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7313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The menu items now have keyboard shortcuts:</a:t>
            </a:r>
          </a:p>
          <a:p>
            <a:pPr lvl="1">
              <a:defRPr/>
            </a:pPr>
            <a:r>
              <a:rPr lang="en-US" smtClean="0"/>
              <a:t>"open"		==&gt;	&lt;ctrl&gt;-o</a:t>
            </a:r>
          </a:p>
          <a:p>
            <a:pPr lvl="1">
              <a:defRPr/>
            </a:pPr>
            <a:r>
              <a:rPr lang="en-US" smtClean="0"/>
              <a:t>"quit"		==&gt;	&lt;ctrl&gt;-q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3714750"/>
            <a:ext cx="3505200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357438"/>
            <a:ext cx="6561138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Class Diagrams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12975" y="3429000"/>
            <a:ext cx="71596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50000"/>
                  </a:schemeClr>
                </a:solidFill>
              </a:rPr>
              <a:t>uses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3225" y="3109913"/>
            <a:ext cx="11239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50000"/>
                  </a:schemeClr>
                </a:solidFill>
              </a:rPr>
              <a:t>extends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05300" y="4895850"/>
            <a:ext cx="11239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50000"/>
                  </a:schemeClr>
                </a:solidFill>
              </a:rPr>
              <a:t>extends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1511</TotalTime>
  <Pages>3</Pages>
  <Words>1629</Words>
  <Application>Microsoft Office PowerPoint</Application>
  <PresentationFormat>On-screen Show (4:3)</PresentationFormat>
  <Paragraphs>508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Flow</vt:lpstr>
      <vt:lpstr>PowerPoint Presentation</vt:lpstr>
      <vt:lpstr>1. Reminder of the 3-Step GUI</vt:lpstr>
      <vt:lpstr>2.  Painting with JPanel</vt:lpstr>
      <vt:lpstr>PowerPoint Presentation</vt:lpstr>
      <vt:lpstr>The Graphics Context</vt:lpstr>
      <vt:lpstr>3.  The Final ImageViewer</vt:lpstr>
      <vt:lpstr>Other Features</vt:lpstr>
      <vt:lpstr>PowerPoint Presentation</vt:lpstr>
      <vt:lpstr>Class Diagrams</vt:lpstr>
      <vt:lpstr>The ImageViewer Class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ImagePanel Class</vt:lpstr>
      <vt:lpstr>PowerPoint Presentation</vt:lpstr>
      <vt:lpstr>PowerPoint Presentation</vt:lpstr>
      <vt:lpstr>Redefined Methods from JPanel</vt:lpstr>
      <vt:lpstr>PowerPoint Presentation</vt:lpstr>
      <vt:lpstr>4.  Listener Interfaces</vt:lpstr>
      <vt:lpstr>4.1.  MouseListener</vt:lpstr>
      <vt:lpstr>Using the Listener</vt:lpstr>
      <vt:lpstr>4.2. MouseMotionListener</vt:lpstr>
      <vt:lpstr>Using the Listener</vt:lpstr>
      <vt:lpstr>5.  Mouse Example: Doodle</vt:lpstr>
      <vt:lpstr>Features</vt:lpstr>
      <vt:lpstr>Class Diagrams</vt:lpstr>
      <vt:lpstr>The Doodle Class</vt:lpstr>
      <vt:lpstr>The DoodlePanel Class</vt:lpstr>
      <vt:lpstr>PowerPoint Presentation</vt:lpstr>
      <vt:lpstr>PowerPoint Presentation</vt:lpstr>
      <vt:lpstr>PowerPoint Presentation</vt:lpstr>
      <vt:lpstr>PowerPoint Presentation</vt:lpstr>
      <vt:lpstr>6.  Adapter Classes</vt:lpstr>
      <vt:lpstr>PowerPoint Presentation</vt:lpstr>
      <vt:lpstr>Java's Adapter Classes</vt:lpstr>
      <vt:lpstr>MouseAdapter.java</vt:lpstr>
      <vt:lpstr>Extending MouseAdapter</vt:lpstr>
      <vt:lpstr>MouseMotionAdapter.java</vt:lpstr>
      <vt:lpstr>Extending MouseMotionAdapter</vt:lpstr>
      <vt:lpstr>Using the Handlers</vt:lpstr>
      <vt:lpstr>DoodlePanel.java</vt:lpstr>
      <vt:lpstr>PowerPoint Presentation</vt:lpstr>
      <vt:lpstr>Using Anonymous Classes</vt:lpstr>
      <vt:lpstr>The DoodlePanel Class</vt:lpstr>
      <vt:lpstr>PowerPoint Presentation</vt:lpstr>
      <vt:lpstr>PowerPoint Presentation</vt:lpstr>
      <vt:lpstr>7.  The SwingSet2 Examples</vt:lpstr>
      <vt:lpstr>PowerPoint Presentation</vt:lpstr>
      <vt:lpstr>8. 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Web Pages</dc:title>
  <dc:creator>Andrew Davison</dc:creator>
  <cp:lastModifiedBy>Ad</cp:lastModifiedBy>
  <cp:revision>128</cp:revision>
  <cp:lastPrinted>2003-05-30T04:28:56Z</cp:lastPrinted>
  <dcterms:created xsi:type="dcterms:W3CDTF">1997-03-23T12:51:30Z</dcterms:created>
  <dcterms:modified xsi:type="dcterms:W3CDTF">2019-07-12T04:33:09Z</dcterms:modified>
</cp:coreProperties>
</file>