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64"/>
  </p:notesMasterIdLst>
  <p:handoutMasterIdLst>
    <p:handoutMasterId r:id="rId65"/>
  </p:handoutMasterIdLst>
  <p:sldIdLst>
    <p:sldId id="256" r:id="rId2"/>
    <p:sldId id="257" r:id="rId3"/>
    <p:sldId id="317" r:id="rId4"/>
    <p:sldId id="321" r:id="rId5"/>
    <p:sldId id="386" r:id="rId6"/>
    <p:sldId id="383" r:id="rId7"/>
    <p:sldId id="387" r:id="rId8"/>
    <p:sldId id="388" r:id="rId9"/>
    <p:sldId id="385" r:id="rId10"/>
    <p:sldId id="325" r:id="rId11"/>
    <p:sldId id="380" r:id="rId12"/>
    <p:sldId id="389" r:id="rId13"/>
    <p:sldId id="382" r:id="rId14"/>
    <p:sldId id="327" r:id="rId15"/>
    <p:sldId id="381" r:id="rId16"/>
    <p:sldId id="431" r:id="rId17"/>
    <p:sldId id="330" r:id="rId18"/>
    <p:sldId id="345" r:id="rId19"/>
    <p:sldId id="346" r:id="rId20"/>
    <p:sldId id="373" r:id="rId21"/>
    <p:sldId id="349" r:id="rId22"/>
    <p:sldId id="374" r:id="rId23"/>
    <p:sldId id="390" r:id="rId24"/>
    <p:sldId id="391" r:id="rId25"/>
    <p:sldId id="392" r:id="rId26"/>
    <p:sldId id="393" r:id="rId27"/>
    <p:sldId id="394" r:id="rId28"/>
    <p:sldId id="395" r:id="rId29"/>
    <p:sldId id="396" r:id="rId30"/>
    <p:sldId id="397" r:id="rId31"/>
    <p:sldId id="398" r:id="rId32"/>
    <p:sldId id="399" r:id="rId33"/>
    <p:sldId id="400" r:id="rId34"/>
    <p:sldId id="401" r:id="rId35"/>
    <p:sldId id="402" r:id="rId36"/>
    <p:sldId id="403" r:id="rId37"/>
    <p:sldId id="404" r:id="rId38"/>
    <p:sldId id="405" r:id="rId39"/>
    <p:sldId id="406" r:id="rId40"/>
    <p:sldId id="407" r:id="rId41"/>
    <p:sldId id="408" r:id="rId42"/>
    <p:sldId id="409" r:id="rId43"/>
    <p:sldId id="410" r:id="rId44"/>
    <p:sldId id="411" r:id="rId45"/>
    <p:sldId id="412" r:id="rId46"/>
    <p:sldId id="413" r:id="rId47"/>
    <p:sldId id="414" r:id="rId48"/>
    <p:sldId id="415" r:id="rId49"/>
    <p:sldId id="416" r:id="rId50"/>
    <p:sldId id="417" r:id="rId51"/>
    <p:sldId id="418" r:id="rId52"/>
    <p:sldId id="419" r:id="rId53"/>
    <p:sldId id="420" r:id="rId54"/>
    <p:sldId id="421" r:id="rId55"/>
    <p:sldId id="422" r:id="rId56"/>
    <p:sldId id="423" r:id="rId57"/>
    <p:sldId id="424" r:id="rId58"/>
    <p:sldId id="425" r:id="rId59"/>
    <p:sldId id="426" r:id="rId60"/>
    <p:sldId id="427" r:id="rId61"/>
    <p:sldId id="430" r:id="rId62"/>
    <p:sldId id="429" r:id="rId63"/>
  </p:sldIdLst>
  <p:sldSz cx="9144000" cy="6858000" type="screen4x3"/>
  <p:notesSz cx="6669088" cy="99282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7" autoAdjust="0"/>
    <p:restoredTop sz="94652" autoAdjust="0"/>
  </p:normalViewPr>
  <p:slideViewPr>
    <p:cSldViewPr>
      <p:cViewPr varScale="1">
        <p:scale>
          <a:sx n="81" d="100"/>
          <a:sy n="81" d="100"/>
        </p:scale>
        <p:origin x="-96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8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259" y="2784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6235700" y="9629775"/>
            <a:ext cx="3635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31" tIns="44717" rIns="91031" bIns="44717" anchor="ctr">
            <a:spAutoFit/>
          </a:bodyPr>
          <a:lstStyle/>
          <a:p>
            <a:pPr algn="r" defTabSz="919163"/>
            <a:fld id="{7818363E-CBFD-47A4-B23A-328940E16AE4}" type="slidenum">
              <a:rPr lang="en-US" sz="1200"/>
              <a:pPr algn="r" defTabSz="919163"/>
              <a:t>‹#›</a:t>
            </a:fld>
            <a:endParaRPr lang="th-TH" sz="1200"/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74613" y="9625013"/>
            <a:ext cx="33337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89" tIns="45994" rIns="91989" bIns="45994">
            <a:spAutoFit/>
          </a:bodyPr>
          <a:lstStyle>
            <a:lvl1pPr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200" smtClean="0"/>
              <a:t>241-211 OOP</a:t>
            </a:r>
            <a:r>
              <a:rPr lang="th-TH" sz="1200" smtClean="0"/>
              <a:t> (Java): GUI I/</a:t>
            </a:r>
            <a:r>
              <a:rPr lang="en-US" sz="1200" smtClean="0"/>
              <a:t>12</a:t>
            </a:r>
            <a:endParaRPr lang="th-TH" sz="1200" smtClean="0"/>
          </a:p>
        </p:txBody>
      </p:sp>
    </p:spTree>
    <p:extLst>
      <p:ext uri="{BB962C8B-B14F-4D97-AF65-F5344CB8AC3E}">
        <p14:creationId xmlns:p14="http://schemas.microsoft.com/office/powerpoint/2010/main" val="3587484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1550" y="4714875"/>
            <a:ext cx="4725988" cy="445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031" tIns="44717" rIns="91031" bIns="44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notes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6656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1238" y="862013"/>
            <a:ext cx="4646612" cy="34845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6484749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cs typeface="Cordia New" pitchFamily="34" charset="-3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4149725"/>
            <a:ext cx="7620000" cy="16764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h-TH" smtClean="0">
                <a:effectLst/>
              </a:rPr>
              <a:t>Objectives</a:t>
            </a:r>
          </a:p>
          <a:p>
            <a:pPr lvl="1"/>
            <a:r>
              <a:rPr lang="en-US" smtClean="0">
                <a:effectLst/>
              </a:rPr>
              <a:t>describe some of the GUI controls and their listeners; more appear in part 13</a:t>
            </a:r>
            <a:endParaRPr lang="th-TH" smtClean="0">
              <a:effectLst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676400" y="2633663"/>
            <a:ext cx="5257800" cy="6508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/>
              <a:t>12</a:t>
            </a:r>
            <a:r>
              <a:rPr lang="th-TH" sz="3600"/>
              <a:t>. G</a:t>
            </a:r>
            <a:r>
              <a:rPr lang="en-US" sz="3600"/>
              <a:t>UI Examples I</a:t>
            </a:r>
            <a:endParaRPr lang="th-TH" sz="3600"/>
          </a:p>
        </p:txBody>
      </p:sp>
      <p:sp>
        <p:nvSpPr>
          <p:cNvPr id="8" name="Rectangle 7"/>
          <p:cNvSpPr>
            <a:spLocks noGrp="1" noChangeArrowheads="1"/>
          </p:cNvSpPr>
          <p:nvPr/>
        </p:nvSpPr>
        <p:spPr>
          <a:xfrm>
            <a:off x="488317" y="548680"/>
            <a:ext cx="8229600" cy="88341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26083" y="1412776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th-TH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effectLst/>
              </a:rPr>
              <a:t>2</a:t>
            </a:r>
            <a:r>
              <a:rPr lang="th-TH" sz="4000" smtClean="0">
                <a:effectLst/>
              </a:rPr>
              <a:t>.</a:t>
            </a:r>
            <a:r>
              <a:rPr lang="en-US" sz="4000" smtClean="0">
                <a:effectLst/>
              </a:rPr>
              <a:t>4</a:t>
            </a:r>
            <a:r>
              <a:rPr lang="th-TH" sz="4000" smtClean="0">
                <a:effectLst/>
              </a:rPr>
              <a:t>.  </a:t>
            </a:r>
            <a:r>
              <a:rPr lang="en-US" sz="4000" smtClean="0">
                <a:effectLst/>
              </a:rPr>
              <a:t>General Purpose</a:t>
            </a:r>
            <a:r>
              <a:rPr lang="th-TH" sz="4000" smtClean="0">
                <a:effectLst/>
              </a:rPr>
              <a:t> Containers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u="sng" smtClean="0">
                <a:effectLst/>
              </a:rPr>
              <a:t>Container	Swing Class Name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panel		</a:t>
            </a:r>
            <a:r>
              <a:rPr lang="th-TH" b="1" smtClean="0">
                <a:solidFill>
                  <a:schemeClr val="accent1"/>
                </a:solidFill>
                <a:effectLst/>
              </a:rPr>
              <a:t>JPanel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scroll pane	</a:t>
            </a:r>
            <a:r>
              <a:rPr lang="th-TH" b="1" smtClean="0">
                <a:solidFill>
                  <a:schemeClr val="accent1"/>
                </a:solidFill>
                <a:effectLst/>
              </a:rPr>
              <a:t>JScrollPane</a:t>
            </a:r>
            <a:r>
              <a:rPr lang="th-TH" smtClean="0">
                <a:effectLst/>
              </a:rPr>
              <a:t>, JScrollBar</a:t>
            </a:r>
          </a:p>
          <a:p>
            <a:pPr lvl="1"/>
            <a:r>
              <a:rPr lang="th-TH" smtClean="0">
                <a:effectLst/>
              </a:rPr>
              <a:t>split pane	JSplitPane</a:t>
            </a:r>
          </a:p>
          <a:p>
            <a:pPr lvl="1"/>
            <a:r>
              <a:rPr lang="th-TH" smtClean="0">
                <a:effectLst/>
              </a:rPr>
              <a:t>tabbed pane	JTabbedPane</a:t>
            </a:r>
            <a:endParaRPr lang="en-US" smtClean="0">
              <a:effectLst/>
            </a:endParaRPr>
          </a:p>
          <a:p>
            <a:pPr lvl="1"/>
            <a:r>
              <a:rPr lang="th-TH" smtClean="0">
                <a:effectLst/>
              </a:rPr>
              <a:t>toolbar		JToolbar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052513"/>
            <a:ext cx="7121525" cy="515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</a:t>
            </a:r>
            <a:r>
              <a:rPr lang="en-US" smtClean="0">
                <a:effectLst/>
              </a:rPr>
              <a:t>5</a:t>
            </a:r>
            <a:r>
              <a:rPr lang="th-TH" smtClean="0">
                <a:effectLst/>
              </a:rPr>
              <a:t>.  Top-level Containers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u="sng" smtClean="0">
                <a:effectLst/>
              </a:rPr>
              <a:t>Container	Swing Class Name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frame		</a:t>
            </a:r>
            <a:r>
              <a:rPr lang="th-TH" b="1" smtClean="0">
                <a:solidFill>
                  <a:schemeClr val="accent1"/>
                </a:solidFill>
                <a:effectLst/>
              </a:rPr>
              <a:t>JFrame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applet		JApplet</a:t>
            </a:r>
          </a:p>
          <a:p>
            <a:pPr lvl="1"/>
            <a:r>
              <a:rPr lang="th-TH" smtClean="0">
                <a:effectLst/>
              </a:rPr>
              <a:t>dialog		JDialog, </a:t>
            </a:r>
            <a:r>
              <a:rPr lang="th-TH" b="1" smtClean="0">
                <a:solidFill>
                  <a:schemeClr val="accent1"/>
                </a:solidFill>
                <a:effectLst/>
              </a:rPr>
              <a:t>JOptionPane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349500"/>
            <a:ext cx="7500937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</a:t>
            </a:r>
            <a:r>
              <a:rPr lang="en-US" smtClean="0">
                <a:effectLst/>
              </a:rPr>
              <a:t>6</a:t>
            </a:r>
            <a:r>
              <a:rPr lang="th-TH" smtClean="0">
                <a:effectLst/>
              </a:rPr>
              <a:t>.  </a:t>
            </a:r>
            <a:r>
              <a:rPr lang="en-US" smtClean="0">
                <a:effectLst/>
              </a:rPr>
              <a:t>Special-Purpose</a:t>
            </a:r>
            <a:r>
              <a:rPr lang="th-TH" smtClean="0">
                <a:effectLst/>
              </a:rPr>
              <a:t> Containers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u="sng" smtClean="0">
                <a:effectLst/>
              </a:rPr>
              <a:t>Container		Swing Class Name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internal frame   	</a:t>
            </a:r>
            <a:r>
              <a:rPr lang="en-US" smtClean="0">
                <a:effectLst/>
              </a:rPr>
              <a:t>	</a:t>
            </a:r>
            <a:r>
              <a:rPr lang="th-TH" smtClean="0">
                <a:effectLst/>
              </a:rPr>
              <a:t>JInternalFrame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layered pane		JLayeredPane</a:t>
            </a:r>
          </a:p>
          <a:p>
            <a:pPr lvl="1"/>
            <a:r>
              <a:rPr lang="th-TH" smtClean="0">
                <a:effectLst/>
              </a:rPr>
              <a:t>root pane		JRootPane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413" y="1341438"/>
            <a:ext cx="6688137" cy="453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\Desktop\Swing_JComponentClassDiagr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1975"/>
            <a:ext cx="9036628" cy="606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157205" y="1764268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extends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67933" y="4230469"/>
            <a:ext cx="9408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abstract</a:t>
            </a:r>
          </a:p>
          <a:p>
            <a:r>
              <a:rPr lang="en-US" smtClean="0"/>
              <a:t>classes</a:t>
            </a:r>
            <a:endParaRPr lang="en-US"/>
          </a:p>
        </p:txBody>
      </p:sp>
      <p:cxnSp>
        <p:nvCxnSpPr>
          <p:cNvPr id="8" name="Straight Arrow Connector 7"/>
          <p:cNvCxnSpPr>
            <a:stCxn id="9" idx="0"/>
          </p:cNvCxnSpPr>
          <p:nvPr/>
        </p:nvCxnSpPr>
        <p:spPr>
          <a:xfrm flipV="1">
            <a:off x="5038351" y="3925669"/>
            <a:ext cx="38841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9" idx="2"/>
          </p:cNvCxnSpPr>
          <p:nvPr/>
        </p:nvCxnSpPr>
        <p:spPr>
          <a:xfrm>
            <a:off x="5038351" y="4876800"/>
            <a:ext cx="219449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ight Brace 16"/>
          <p:cNvSpPr/>
          <p:nvPr/>
        </p:nvSpPr>
        <p:spPr>
          <a:xfrm>
            <a:off x="3200400" y="1219200"/>
            <a:ext cx="381000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581400" y="1491734"/>
            <a:ext cx="830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AWT</a:t>
            </a:r>
          </a:p>
          <a:p>
            <a:r>
              <a:rPr lang="en-US" smtClean="0"/>
              <a:t>classes</a:t>
            </a:r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2887451" y="109711"/>
            <a:ext cx="6264697" cy="90452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4400" smtClean="0"/>
              <a:t>3. Swing Hierarchy (partial)</a:t>
            </a:r>
            <a:endParaRPr lang="en-US" sz="4400"/>
          </a:p>
        </p:txBody>
      </p:sp>
      <p:sp>
        <p:nvSpPr>
          <p:cNvPr id="19" name="Rounded Rectangle 18"/>
          <p:cNvSpPr/>
          <p:nvPr/>
        </p:nvSpPr>
        <p:spPr>
          <a:xfrm>
            <a:off x="6019800" y="4343400"/>
            <a:ext cx="2895600" cy="1752600"/>
          </a:xfrm>
          <a:prstGeom prst="roundRect">
            <a:avLst/>
          </a:prstGeom>
          <a:solidFill>
            <a:srgbClr val="4F81BD">
              <a:alpha val="4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940152" y="6019800"/>
            <a:ext cx="26933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/>
              <a:t>most of the examples in </a:t>
            </a:r>
          </a:p>
          <a:p>
            <a:r>
              <a:rPr lang="en-US" sz="2000" smtClean="0"/>
              <a:t>part 12 come from here</a:t>
            </a:r>
            <a:endParaRPr lang="en-US" sz="20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42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What is JComponent?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z="2400" smtClean="0">
                <a:effectLst/>
                <a:latin typeface="Courier New" pitchFamily="49" charset="0"/>
              </a:rPr>
              <a:t>JComponent</a:t>
            </a:r>
            <a:r>
              <a:rPr lang="th-TH" smtClean="0">
                <a:effectLst/>
              </a:rPr>
              <a:t> is the </a:t>
            </a:r>
            <a:r>
              <a:rPr lang="en-US" smtClean="0">
                <a:effectLst/>
              </a:rPr>
              <a:t>Swing </a:t>
            </a:r>
            <a:r>
              <a:rPr lang="th-TH" smtClean="0">
                <a:effectLst/>
              </a:rPr>
              <a:t>ancestor of most things that appear </a:t>
            </a:r>
            <a:r>
              <a:rPr lang="en-US" smtClean="0">
                <a:effectLst/>
              </a:rPr>
              <a:t>in a GUI.</a:t>
            </a: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It holds common information such as:</a:t>
            </a:r>
          </a:p>
          <a:p>
            <a:pPr lvl="1"/>
            <a:r>
              <a:rPr lang="th-TH" smtClean="0">
                <a:effectLst/>
              </a:rPr>
              <a:t>size (preferred, minimum, maximum)</a:t>
            </a:r>
          </a:p>
          <a:p>
            <a:pPr lvl="1"/>
            <a:r>
              <a:rPr lang="th-TH" smtClean="0">
                <a:effectLst/>
              </a:rPr>
              <a:t>accessibility, internationalization</a:t>
            </a:r>
          </a:p>
          <a:p>
            <a:pPr lvl="1"/>
            <a:r>
              <a:rPr lang="th-TH" smtClean="0">
                <a:effectLst/>
              </a:rPr>
              <a:t>keyboard control support</a:t>
            </a:r>
          </a:p>
          <a:p>
            <a:pPr lvl="1"/>
            <a:r>
              <a:rPr lang="th-TH" smtClean="0">
                <a:effectLst/>
              </a:rPr>
              <a:t>thickness of lines around controls</a:t>
            </a:r>
          </a:p>
          <a:p>
            <a:pPr lvl="1"/>
            <a:r>
              <a:rPr lang="th-TH" smtClean="0">
                <a:effectLst/>
              </a:rPr>
              <a:t>debugging features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  Listener Interfaces</a:t>
            </a:r>
            <a:endParaRPr lang="th-TH" smtClean="0">
              <a:effectLst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62125"/>
            <a:ext cx="80772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I'll look at 4 listener interfaces</a:t>
            </a:r>
            <a:r>
              <a:rPr lang="th-TH" smtClean="0">
                <a:effectLst/>
              </a:rPr>
              <a:t> that can handle events from different GUI components</a:t>
            </a: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ActionListener</a:t>
            </a:r>
            <a:endParaRPr lang="th-TH" smtClean="0">
              <a:effectLst/>
            </a:endParaRP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ItemListener</a:t>
            </a:r>
            <a:endParaRPr lang="th-TH" smtClean="0">
              <a:effectLst/>
            </a:endParaRP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MouseListener</a:t>
            </a:r>
            <a:endParaRPr lang="en-US" smtClean="0">
              <a:effectLst/>
            </a:endParaRP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MouseMotionListener</a:t>
            </a:r>
            <a:endParaRPr lang="en-US" sz="2400" smtClean="0">
              <a:effectLst/>
              <a:latin typeface="Courier New" pitchFamily="49" charset="0"/>
            </a:endParaRPr>
          </a:p>
          <a:p>
            <a:pPr lvl="1"/>
            <a:endParaRPr lang="en-US" sz="2400" smtClean="0">
              <a:effectLst/>
              <a:latin typeface="Courier New" pitchFamily="49" charset="0"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There are several other listener interfaces.</a:t>
            </a:r>
            <a:endParaRPr lang="th-TH" smtClean="0">
              <a:effectLst/>
            </a:endParaRPr>
          </a:p>
        </p:txBody>
      </p:sp>
      <p:sp>
        <p:nvSpPr>
          <p:cNvPr id="20484" name="AutoShape 7"/>
          <p:cNvSpPr>
            <a:spLocks/>
          </p:cNvSpPr>
          <p:nvPr/>
        </p:nvSpPr>
        <p:spPr bwMode="auto">
          <a:xfrm>
            <a:off x="5148263" y="2924175"/>
            <a:ext cx="431800" cy="720725"/>
          </a:xfrm>
          <a:prstGeom prst="rightBrace">
            <a:avLst>
              <a:gd name="adj1" fmla="val 1390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Text Box 8"/>
          <p:cNvSpPr txBox="1">
            <a:spLocks noChangeArrowheads="1"/>
          </p:cNvSpPr>
          <p:nvPr/>
        </p:nvSpPr>
        <p:spPr bwMode="auto">
          <a:xfrm>
            <a:off x="5632450" y="2894013"/>
            <a:ext cx="22272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I'll use these two</a:t>
            </a:r>
          </a:p>
          <a:p>
            <a:r>
              <a:rPr lang="en-GB"/>
              <a:t>in this part</a:t>
            </a:r>
          </a:p>
        </p:txBody>
      </p:sp>
      <p:sp>
        <p:nvSpPr>
          <p:cNvPr id="20486" name="AutoShape 9"/>
          <p:cNvSpPr>
            <a:spLocks/>
          </p:cNvSpPr>
          <p:nvPr/>
        </p:nvSpPr>
        <p:spPr bwMode="auto">
          <a:xfrm>
            <a:off x="5148263" y="3789363"/>
            <a:ext cx="431800" cy="720725"/>
          </a:xfrm>
          <a:prstGeom prst="rightBrace">
            <a:avLst>
              <a:gd name="adj1" fmla="val 1390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Text Box 10"/>
          <p:cNvSpPr txBox="1">
            <a:spLocks noChangeArrowheads="1"/>
          </p:cNvSpPr>
          <p:nvPr/>
        </p:nvSpPr>
        <p:spPr bwMode="auto">
          <a:xfrm>
            <a:off x="5632450" y="3908425"/>
            <a:ext cx="1350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in part 13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4.1</a:t>
            </a:r>
            <a:r>
              <a:rPr lang="th-TH" smtClean="0">
                <a:effectLst/>
              </a:rPr>
              <a:t>. ActionListener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ActionListener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</a:rPr>
              <a:t>can </a:t>
            </a:r>
            <a:r>
              <a:rPr lang="th-TH" smtClean="0">
                <a:effectLst/>
              </a:rPr>
              <a:t>deal with events from:</a:t>
            </a: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JButton</a:t>
            </a:r>
            <a:r>
              <a:rPr lang="en-US" smtClean="0">
                <a:effectLst/>
              </a:rPr>
              <a:t>        (most common)</a:t>
            </a:r>
            <a:endParaRPr lang="en-US" sz="3200" smtClean="0">
              <a:effectLst/>
            </a:endParaRP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JMenu</a:t>
            </a:r>
            <a:r>
              <a:rPr lang="th-TH" smtClean="0">
                <a:effectLst/>
              </a:rPr>
              <a:t>, </a:t>
            </a:r>
            <a:r>
              <a:rPr lang="th-TH" sz="2400" smtClean="0">
                <a:effectLst/>
                <a:latin typeface="Courier New" pitchFamily="49" charset="0"/>
              </a:rPr>
              <a:t>JMenuItem</a:t>
            </a:r>
            <a:r>
              <a:rPr lang="th-TH" smtClean="0">
                <a:effectLst/>
              </a:rPr>
              <a:t>, </a:t>
            </a:r>
            <a:r>
              <a:rPr lang="th-TH" sz="2400" smtClean="0">
                <a:effectLst/>
                <a:latin typeface="Courier New" pitchFamily="49" charset="0"/>
              </a:rPr>
              <a:t>JRadioButton</a:t>
            </a:r>
            <a:r>
              <a:rPr lang="th-TH" smtClean="0">
                <a:effectLst/>
              </a:rPr>
              <a:t>, </a:t>
            </a:r>
            <a:r>
              <a:rPr lang="th-TH" sz="2400" smtClean="0">
                <a:effectLst/>
                <a:latin typeface="Courier New" pitchFamily="49" charset="0"/>
              </a:rPr>
              <a:t>JCheckBox</a:t>
            </a:r>
            <a:endParaRPr lang="th-TH" smtClean="0">
              <a:effectLst/>
            </a:endParaRPr>
          </a:p>
          <a:p>
            <a:pPr lvl="2">
              <a:buFont typeface="Arial" charset="0"/>
              <a:buChar char="•"/>
            </a:pPr>
            <a:r>
              <a:rPr lang="th-TH" smtClean="0">
                <a:effectLst/>
              </a:rPr>
              <a:t>when pressed</a:t>
            </a: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JTextField</a:t>
            </a:r>
            <a:endParaRPr lang="th-TH" smtClean="0">
              <a:effectLst/>
            </a:endParaRPr>
          </a:p>
          <a:p>
            <a:pPr lvl="2">
              <a:buFont typeface="Arial" charset="0"/>
              <a:buChar char="•"/>
            </a:pPr>
            <a:r>
              <a:rPr lang="th-TH" smtClean="0">
                <a:effectLst/>
              </a:rPr>
              <a:t>when </a:t>
            </a:r>
            <a:r>
              <a:rPr lang="en-US" smtClean="0">
                <a:effectLst/>
              </a:rPr>
              <a:t>&lt;e</a:t>
            </a:r>
            <a:r>
              <a:rPr lang="th-TH" smtClean="0">
                <a:effectLst/>
              </a:rPr>
              <a:t>nter</a:t>
            </a:r>
            <a:r>
              <a:rPr lang="en-US" smtClean="0">
                <a:effectLst/>
              </a:rPr>
              <a:t>&gt; </a:t>
            </a:r>
            <a:r>
              <a:rPr lang="th-TH" smtClean="0">
                <a:effectLst/>
              </a:rPr>
              <a:t>is typed</a:t>
            </a:r>
          </a:p>
          <a:p>
            <a:pPr lvl="2"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interface has one method:</a:t>
            </a: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public void actionPerformed(ActionEvent e)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Contents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350963" y="1690688"/>
            <a:ext cx="6605587" cy="4114800"/>
          </a:xfrm>
        </p:spPr>
        <p:txBody>
          <a:bodyPr/>
          <a:lstStyle/>
          <a:p>
            <a:pPr marL="677863" indent="-677863">
              <a:lnSpc>
                <a:spcPct val="70000"/>
              </a:lnSpc>
              <a:spcBef>
                <a:spcPct val="40000"/>
              </a:spcBef>
              <a:buFont typeface="Monotype Sorts" pitchFamily="2" charset="2"/>
              <a:buNone/>
            </a:pPr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	Three Step GUI</a:t>
            </a:r>
          </a:p>
          <a:p>
            <a:pPr marL="677863" indent="-677863">
              <a:lnSpc>
                <a:spcPct val="70000"/>
              </a:lnSpc>
              <a:spcBef>
                <a:spcPct val="40000"/>
              </a:spcBef>
              <a:buFont typeface="Monotype Sorts" pitchFamily="2" charset="2"/>
              <a:buNone/>
            </a:pPr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	Swing </a:t>
            </a:r>
            <a:r>
              <a:rPr lang="en-US" smtClean="0">
                <a:effectLst/>
              </a:rPr>
              <a:t>GUI</a:t>
            </a:r>
            <a:r>
              <a:rPr lang="th-TH" smtClean="0">
                <a:effectLst/>
              </a:rPr>
              <a:t> Overview</a:t>
            </a:r>
          </a:p>
          <a:p>
            <a:pPr marL="677863" indent="-677863">
              <a:lnSpc>
                <a:spcPct val="70000"/>
              </a:lnSpc>
              <a:spcBef>
                <a:spcPct val="40000"/>
              </a:spcBef>
              <a:buFont typeface="Monotype Sorts" pitchFamily="2" charset="2"/>
              <a:buNone/>
            </a:pPr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.	</a:t>
            </a:r>
            <a:r>
              <a:rPr lang="en-US" smtClean="0">
                <a:effectLst/>
              </a:rPr>
              <a:t>Swing Hierarchy</a:t>
            </a:r>
            <a:endParaRPr lang="th-TH" smtClean="0">
              <a:effectLst/>
            </a:endParaRPr>
          </a:p>
          <a:p>
            <a:pPr marL="677863" indent="-677863">
              <a:lnSpc>
                <a:spcPct val="70000"/>
              </a:lnSpc>
              <a:spcBef>
                <a:spcPct val="40000"/>
              </a:spcBef>
              <a:buFont typeface="Monotype Sorts" pitchFamily="2" charset="2"/>
              <a:buNone/>
            </a:pPr>
            <a:r>
              <a:rPr lang="en-US" smtClean="0">
                <a:effectLst/>
              </a:rPr>
              <a:t>4</a:t>
            </a:r>
            <a:r>
              <a:rPr lang="th-TH" smtClean="0">
                <a:effectLst/>
              </a:rPr>
              <a:t>.	</a:t>
            </a:r>
            <a:r>
              <a:rPr lang="en-US" smtClean="0">
                <a:effectLst/>
              </a:rPr>
              <a:t>Listener Interfaces</a:t>
            </a:r>
            <a:endParaRPr lang="th-TH" smtClean="0">
              <a:effectLst/>
            </a:endParaRPr>
          </a:p>
          <a:p>
            <a:pPr marL="677863" indent="-677863">
              <a:lnSpc>
                <a:spcPct val="70000"/>
              </a:lnSpc>
              <a:spcBef>
                <a:spcPct val="40000"/>
              </a:spcBef>
              <a:buFont typeface="Monotype Sorts" pitchFamily="2" charset="2"/>
              <a:buNone/>
            </a:pPr>
            <a:r>
              <a:rPr lang="en-US" smtClean="0">
                <a:effectLst/>
              </a:rPr>
              <a:t>5</a:t>
            </a:r>
            <a:r>
              <a:rPr lang="th-TH" smtClean="0">
                <a:effectLst/>
              </a:rPr>
              <a:t>.	</a:t>
            </a:r>
            <a:r>
              <a:rPr lang="en-US" smtClean="0">
                <a:effectLst/>
              </a:rPr>
              <a:t>Button Example</a:t>
            </a:r>
            <a:endParaRPr lang="th-TH" smtClean="0">
              <a:effectLst/>
            </a:endParaRPr>
          </a:p>
          <a:p>
            <a:pPr marL="677863" indent="-677863">
              <a:lnSpc>
                <a:spcPct val="70000"/>
              </a:lnSpc>
              <a:spcBef>
                <a:spcPct val="40000"/>
              </a:spcBef>
              <a:buFont typeface="Monotype Sorts" pitchFamily="2" charset="2"/>
              <a:buNone/>
            </a:pPr>
            <a:r>
              <a:rPr lang="en-US" smtClean="0">
                <a:effectLst/>
              </a:rPr>
              <a:t>6</a:t>
            </a:r>
            <a:r>
              <a:rPr lang="th-TH" smtClean="0">
                <a:effectLst/>
              </a:rPr>
              <a:t>.	</a:t>
            </a:r>
            <a:r>
              <a:rPr lang="en-US" smtClean="0">
                <a:effectLst/>
              </a:rPr>
              <a:t>TextField Example</a:t>
            </a:r>
          </a:p>
          <a:p>
            <a:pPr marL="677863" indent="-677863">
              <a:lnSpc>
                <a:spcPct val="70000"/>
              </a:lnSpc>
              <a:spcBef>
                <a:spcPct val="40000"/>
              </a:spcBef>
              <a:buFont typeface="Monotype Sorts" pitchFamily="2" charset="2"/>
              <a:buNone/>
            </a:pPr>
            <a:r>
              <a:rPr lang="en-US" smtClean="0">
                <a:effectLst/>
              </a:rPr>
              <a:t>7. 	Check Boxes Example</a:t>
            </a:r>
          </a:p>
          <a:p>
            <a:pPr marL="677863" indent="-677863">
              <a:lnSpc>
                <a:spcPct val="70000"/>
              </a:lnSpc>
              <a:spcBef>
                <a:spcPct val="40000"/>
              </a:spcBef>
              <a:buFont typeface="Monotype Sorts" pitchFamily="2" charset="2"/>
              <a:buNone/>
            </a:pPr>
            <a:r>
              <a:rPr lang="en-US" smtClean="0">
                <a:effectLst/>
              </a:rPr>
              <a:t>8.	Radio Buttons Example</a:t>
            </a:r>
          </a:p>
          <a:p>
            <a:pPr marL="677863" indent="-677863">
              <a:lnSpc>
                <a:spcPct val="70000"/>
              </a:lnSpc>
              <a:spcBef>
                <a:spcPct val="40000"/>
              </a:spcBef>
              <a:buFont typeface="Monotype Sorts" pitchFamily="2" charset="2"/>
              <a:buNone/>
            </a:pPr>
            <a:r>
              <a:rPr lang="en-US" smtClean="0">
                <a:effectLst/>
              </a:rPr>
              <a:t>9.	Combo Box Example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Using the Listener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7772400" cy="16002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GUI </a:t>
            </a:r>
            <a:r>
              <a:rPr lang="en-US" smtClean="0">
                <a:effectLst/>
              </a:rPr>
              <a:t>component</a:t>
            </a:r>
            <a:r>
              <a:rPr lang="th-TH" smtClean="0">
                <a:effectLst/>
              </a:rPr>
              <a:t> must be linked to code which implements the method in the listener.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62000" y="3657600"/>
            <a:ext cx="1828800" cy="2362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990600" y="3886200"/>
            <a:ext cx="1371600" cy="4572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 algn="ctr"/>
            <a:r>
              <a:rPr lang="th-TH"/>
              <a:t>button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762000" y="5486400"/>
            <a:ext cx="185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GUI Window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2286000" y="4114800"/>
            <a:ext cx="2286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2895600" y="4419600"/>
            <a:ext cx="12255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the link</a:t>
            </a:r>
          </a:p>
          <a:p>
            <a:r>
              <a:rPr lang="th-TH"/>
              <a:t>which</a:t>
            </a:r>
          </a:p>
          <a:p>
            <a:r>
              <a:rPr lang="th-TH"/>
              <a:t>sends an</a:t>
            </a:r>
          </a:p>
          <a:p>
            <a:r>
              <a:rPr lang="th-TH"/>
              <a:t>event e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4343400" y="3519488"/>
            <a:ext cx="4429125" cy="26368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sz="1800">
                <a:latin typeface="Courier New" pitchFamily="49" charset="0"/>
              </a:rPr>
              <a:t>public class Foo </a:t>
            </a:r>
            <a:r>
              <a:rPr lang="th-TH" sz="1800" b="1">
                <a:latin typeface="Courier New" pitchFamily="49" charset="0"/>
              </a:rPr>
              <a:t>implements</a:t>
            </a:r>
            <a:br>
              <a:rPr lang="th-TH" sz="1800" b="1">
                <a:latin typeface="Courier New" pitchFamily="49" charset="0"/>
              </a:rPr>
            </a:br>
            <a:r>
              <a:rPr lang="th-TH" sz="1800" b="1">
                <a:latin typeface="Courier New" pitchFamily="49" charset="0"/>
              </a:rPr>
              <a:t>		  ActionListener</a:t>
            </a:r>
            <a:r>
              <a:rPr lang="th-TH" sz="1800">
                <a:latin typeface="Courier New" pitchFamily="49" charset="0"/>
              </a:rPr>
              <a:t/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{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public void actionPerformed(</a:t>
            </a:r>
          </a:p>
          <a:p>
            <a:r>
              <a:rPr lang="th-TH" sz="1800">
                <a:latin typeface="Courier New" pitchFamily="49" charset="0"/>
              </a:rPr>
              <a:t>		ActionEvent </a:t>
            </a:r>
            <a:r>
              <a:rPr lang="th-TH" sz="2000" b="1">
                <a:solidFill>
                  <a:schemeClr val="tx2"/>
                </a:solidFill>
                <a:latin typeface="Courier New" pitchFamily="49" charset="0"/>
              </a:rPr>
              <a:t>e</a:t>
            </a:r>
            <a:r>
              <a:rPr lang="th-TH" sz="1800">
                <a:latin typeface="Courier New" pitchFamily="49" charset="0"/>
              </a:rPr>
              <a:t>)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{ // do something with </a:t>
            </a:r>
            <a:r>
              <a:rPr lang="th-TH" sz="2000" b="1">
                <a:solidFill>
                  <a:schemeClr val="tx2"/>
                </a:solidFill>
                <a:latin typeface="Courier New" pitchFamily="49" charset="0"/>
              </a:rPr>
              <a:t>e</a:t>
            </a:r>
            <a:r>
              <a:rPr lang="th-TH" sz="1800">
                <a:latin typeface="Courier New" pitchFamily="49" charset="0"/>
              </a:rPr>
              <a:t/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  System.out.println("Ouch");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}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</a:t>
            </a:r>
            <a:r>
              <a:rPr lang="th-TH" smtClean="0">
                <a:effectLst/>
              </a:rPr>
              <a:t>.</a:t>
            </a:r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  ItemListener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ItemListener can</a:t>
            </a:r>
            <a:r>
              <a:rPr lang="th-TH" smtClean="0">
                <a:effectLst/>
              </a:rPr>
              <a:t> deal with events from:</a:t>
            </a: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JMenu</a:t>
            </a:r>
            <a:r>
              <a:rPr lang="th-TH" smtClean="0">
                <a:effectLst/>
              </a:rPr>
              <a:t>, </a:t>
            </a:r>
            <a:r>
              <a:rPr lang="th-TH" sz="2400" smtClean="0">
                <a:effectLst/>
                <a:latin typeface="Courier New" pitchFamily="49" charset="0"/>
              </a:rPr>
              <a:t>JMenuItem</a:t>
            </a:r>
            <a:r>
              <a:rPr lang="th-TH" smtClean="0">
                <a:effectLst/>
              </a:rPr>
              <a:t>, </a:t>
            </a:r>
            <a:r>
              <a:rPr lang="th-TH" sz="2400" smtClean="0">
                <a:effectLst/>
                <a:latin typeface="Courier New" pitchFamily="49" charset="0"/>
              </a:rPr>
              <a:t>JRadioButton</a:t>
            </a:r>
            <a:r>
              <a:rPr lang="th-TH" smtClean="0">
                <a:effectLst/>
              </a:rPr>
              <a:t>, </a:t>
            </a:r>
            <a:r>
              <a:rPr lang="th-TH" sz="2400" smtClean="0">
                <a:effectLst/>
                <a:latin typeface="Courier New" pitchFamily="49" charset="0"/>
              </a:rPr>
              <a:t>JCheckBox</a:t>
            </a:r>
            <a:r>
              <a:rPr lang="en-US" sz="2400" smtClean="0">
                <a:effectLst/>
                <a:latin typeface="Courier New" pitchFamily="49" charset="0"/>
              </a:rPr>
              <a:t>   </a:t>
            </a:r>
            <a:r>
              <a:rPr lang="en-US" smtClean="0">
                <a:effectLst/>
              </a:rPr>
              <a:t>       (most common)</a:t>
            </a:r>
            <a:endParaRPr lang="en-US" sz="2400" smtClean="0">
              <a:effectLst/>
              <a:latin typeface="Courier New" pitchFamily="49" charset="0"/>
            </a:endParaRP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JButton</a:t>
            </a:r>
            <a:endParaRPr lang="th-TH" smtClean="0">
              <a:effectLst/>
            </a:endParaRPr>
          </a:p>
          <a:p>
            <a:pPr lvl="2">
              <a:buFont typeface="Arial" charset="0"/>
              <a:buChar char="•"/>
            </a:pPr>
            <a:r>
              <a:rPr lang="th-TH" smtClean="0">
                <a:effectLst/>
              </a:rPr>
              <a:t>when an item</a:t>
            </a:r>
            <a:r>
              <a:rPr lang="en-US" smtClean="0">
                <a:effectLst/>
              </a:rPr>
              <a:t> </a:t>
            </a:r>
            <a:r>
              <a:rPr lang="th-TH" smtClean="0">
                <a:effectLst/>
              </a:rPr>
              <a:t>is selected</a:t>
            </a:r>
            <a:r>
              <a:rPr lang="en-US" smtClean="0">
                <a:effectLst/>
              </a:rPr>
              <a:t>/pressed</a:t>
            </a:r>
            <a:endParaRPr lang="th-TH" smtClean="0">
              <a:effectLst/>
            </a:endParaRPr>
          </a:p>
          <a:p>
            <a:pPr lvl="2"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interface has one method:</a:t>
            </a: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public void itemStateChanged(ItemEvent 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Using the Listener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7772400" cy="16002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GUI </a:t>
            </a:r>
            <a:r>
              <a:rPr lang="en-US" smtClean="0">
                <a:effectLst/>
              </a:rPr>
              <a:t>component</a:t>
            </a:r>
            <a:r>
              <a:rPr lang="th-TH" smtClean="0">
                <a:effectLst/>
              </a:rPr>
              <a:t> must be linked to code which implements the method in the listener.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62000" y="3657600"/>
            <a:ext cx="1828800" cy="2362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762000" y="5486400"/>
            <a:ext cx="185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GUI Window</a:t>
            </a:r>
          </a:p>
        </p:txBody>
      </p:sp>
      <p:sp>
        <p:nvSpPr>
          <p:cNvPr id="24582" name="Line 7"/>
          <p:cNvSpPr>
            <a:spLocks noChangeShapeType="1"/>
          </p:cNvSpPr>
          <p:nvPr/>
        </p:nvSpPr>
        <p:spPr bwMode="auto">
          <a:xfrm>
            <a:off x="2286000" y="4114800"/>
            <a:ext cx="2286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Text Box 8"/>
          <p:cNvSpPr txBox="1">
            <a:spLocks noChangeArrowheads="1"/>
          </p:cNvSpPr>
          <p:nvPr/>
        </p:nvSpPr>
        <p:spPr bwMode="auto">
          <a:xfrm>
            <a:off x="2895600" y="4419600"/>
            <a:ext cx="12255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the</a:t>
            </a:r>
            <a:r>
              <a:rPr lang="en-US"/>
              <a:t> </a:t>
            </a:r>
            <a:r>
              <a:rPr lang="th-TH"/>
              <a:t>link</a:t>
            </a:r>
          </a:p>
          <a:p>
            <a:r>
              <a:rPr lang="th-TH"/>
              <a:t>which</a:t>
            </a:r>
          </a:p>
          <a:p>
            <a:r>
              <a:rPr lang="th-TH"/>
              <a:t>sends an</a:t>
            </a:r>
          </a:p>
          <a:p>
            <a:r>
              <a:rPr lang="th-TH"/>
              <a:t>event e</a:t>
            </a:r>
          </a:p>
        </p:txBody>
      </p:sp>
      <p:sp>
        <p:nvSpPr>
          <p:cNvPr id="24584" name="Text Box 9"/>
          <p:cNvSpPr txBox="1">
            <a:spLocks noChangeArrowheads="1"/>
          </p:cNvSpPr>
          <p:nvPr/>
        </p:nvSpPr>
        <p:spPr bwMode="auto">
          <a:xfrm>
            <a:off x="4343400" y="3519488"/>
            <a:ext cx="4429125" cy="26368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sz="1800">
                <a:latin typeface="Courier New" pitchFamily="49" charset="0"/>
              </a:rPr>
              <a:t>public class Foo2 </a:t>
            </a:r>
            <a:r>
              <a:rPr lang="th-TH" sz="1800" b="1">
                <a:latin typeface="Courier New" pitchFamily="49" charset="0"/>
              </a:rPr>
              <a:t>implements</a:t>
            </a:r>
            <a:br>
              <a:rPr lang="th-TH" sz="1800" b="1">
                <a:latin typeface="Courier New" pitchFamily="49" charset="0"/>
              </a:rPr>
            </a:br>
            <a:r>
              <a:rPr lang="th-TH" sz="1800" b="1">
                <a:latin typeface="Courier New" pitchFamily="49" charset="0"/>
              </a:rPr>
              <a:t>		  ItemListener</a:t>
            </a:r>
            <a:r>
              <a:rPr lang="th-TH" sz="1800">
                <a:latin typeface="Courier New" pitchFamily="49" charset="0"/>
              </a:rPr>
              <a:t/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{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public void itemStateChanged(</a:t>
            </a:r>
          </a:p>
          <a:p>
            <a:r>
              <a:rPr lang="th-TH" sz="1800">
                <a:latin typeface="Courier New" pitchFamily="49" charset="0"/>
              </a:rPr>
              <a:t>		ItemEvent </a:t>
            </a:r>
            <a:r>
              <a:rPr lang="th-TH" sz="2000" b="1">
                <a:solidFill>
                  <a:schemeClr val="tx2"/>
                </a:solidFill>
                <a:latin typeface="Courier New" pitchFamily="49" charset="0"/>
              </a:rPr>
              <a:t>e</a:t>
            </a:r>
            <a:r>
              <a:rPr lang="th-TH" sz="1800">
                <a:latin typeface="Courier New" pitchFamily="49" charset="0"/>
              </a:rPr>
              <a:t>)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{ // do something with </a:t>
            </a:r>
            <a:r>
              <a:rPr lang="th-TH" sz="2000" b="1">
                <a:solidFill>
                  <a:schemeClr val="tx2"/>
                </a:solidFill>
                <a:latin typeface="Courier New" pitchFamily="49" charset="0"/>
              </a:rPr>
              <a:t>e</a:t>
            </a:r>
            <a:r>
              <a:rPr lang="th-TH" sz="1800">
                <a:latin typeface="Courier New" pitchFamily="49" charset="0"/>
              </a:rPr>
              <a:t/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  System.out.println("EEEk");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}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}</a:t>
            </a:r>
          </a:p>
        </p:txBody>
      </p:sp>
      <p:grpSp>
        <p:nvGrpSpPr>
          <p:cNvPr id="24585" name="Group 15"/>
          <p:cNvGrpSpPr>
            <a:grpSpLocks/>
          </p:cNvGrpSpPr>
          <p:nvPr/>
        </p:nvGrpSpPr>
        <p:grpSpPr bwMode="auto">
          <a:xfrm>
            <a:off x="1143000" y="3810000"/>
            <a:ext cx="1143000" cy="1066800"/>
            <a:chOff x="4704" y="576"/>
            <a:chExt cx="720" cy="672"/>
          </a:xfrm>
        </p:grpSpPr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4704" y="672"/>
              <a:ext cx="720" cy="57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Line 11"/>
            <p:cNvSpPr>
              <a:spLocks noChangeShapeType="1"/>
            </p:cNvSpPr>
            <p:nvPr/>
          </p:nvSpPr>
          <p:spPr bwMode="auto">
            <a:xfrm>
              <a:off x="4704" y="864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Line 12"/>
            <p:cNvSpPr>
              <a:spLocks noChangeShapeType="1"/>
            </p:cNvSpPr>
            <p:nvPr/>
          </p:nvSpPr>
          <p:spPr bwMode="auto">
            <a:xfrm>
              <a:off x="4704" y="1056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9" name="Text Box 14"/>
            <p:cNvSpPr txBox="1">
              <a:spLocks noChangeArrowheads="1"/>
            </p:cNvSpPr>
            <p:nvPr/>
          </p:nvSpPr>
          <p:spPr bwMode="auto">
            <a:xfrm>
              <a:off x="4800" y="576"/>
              <a:ext cx="5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th-TH"/>
                <a:t>menu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5. Button Example</a:t>
            </a:r>
            <a:endParaRPr lang="th-TH" smtClean="0">
              <a:effectLst/>
            </a:endParaRPr>
          </a:p>
        </p:txBody>
      </p:sp>
      <p:sp>
        <p:nvSpPr>
          <p:cNvPr id="25604" name="Rectangle 4"/>
          <p:cNvSpPr>
            <a:spLocks noGrp="1" noChangeArrowheads="1"/>
          </p:cNvSpPr>
          <p:nvPr>
            <p:ph idx="1"/>
          </p:nvPr>
        </p:nvSpPr>
        <p:spPr>
          <a:xfrm>
            <a:off x="838200" y="3352800"/>
            <a:ext cx="7772400" cy="20574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Output </a:t>
            </a:r>
            <a:r>
              <a:rPr lang="th-TH" smtClean="0">
                <a:effectLst/>
              </a:rPr>
              <a:t>after three presses:</a:t>
            </a:r>
          </a:p>
          <a:p>
            <a:pPr lvl="1">
              <a:buFontTx/>
              <a:buNone/>
            </a:pPr>
            <a:r>
              <a:rPr lang="th-TH" smtClean="0">
                <a:effectLst/>
              </a:rPr>
              <a:t>	</a:t>
            </a:r>
            <a:r>
              <a:rPr lang="th-TH" sz="2400" smtClean="0">
                <a:effectLst/>
                <a:latin typeface="Courier New" pitchFamily="49" charset="0"/>
              </a:rPr>
              <a:t>Pressed </a:t>
            </a:r>
            <a:r>
              <a:rPr lang="en-US" sz="2400" smtClean="0">
                <a:effectLst/>
                <a:latin typeface="Courier New" pitchFamily="49" charset="0"/>
              </a:rPr>
              <a:t>1</a:t>
            </a:r>
            <a:r>
              <a:rPr lang="th-TH" sz="2400" smtClean="0">
                <a:effectLst/>
                <a:latin typeface="Courier New" pitchFamily="49" charset="0"/>
              </a:rPr>
              <a:t/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Pressed </a:t>
            </a:r>
            <a:r>
              <a:rPr lang="en-US" sz="2400" smtClean="0">
                <a:effectLst/>
                <a:latin typeface="Courier New" pitchFamily="49" charset="0"/>
              </a:rPr>
              <a:t>2</a:t>
            </a:r>
            <a:r>
              <a:rPr lang="th-TH" sz="2400" smtClean="0">
                <a:effectLst/>
                <a:latin typeface="Courier New" pitchFamily="49" charset="0"/>
              </a:rPr>
              <a:t/>
            </a:r>
            <a:br>
              <a:rPr lang="th-TH" sz="2400" smtClean="0">
                <a:effectLst/>
                <a:latin typeface="Courier New" pitchFamily="49" charset="0"/>
              </a:rPr>
            </a:br>
            <a:r>
              <a:rPr lang="th-TH" sz="2400" smtClean="0">
                <a:effectLst/>
                <a:latin typeface="Courier New" pitchFamily="49" charset="0"/>
              </a:rPr>
              <a:t>Pressed </a:t>
            </a:r>
            <a:r>
              <a:rPr lang="en-US" sz="2400" smtClean="0">
                <a:effectLst/>
                <a:latin typeface="Courier New" pitchFamily="49" charset="0"/>
              </a:rPr>
              <a:t>3</a:t>
            </a:r>
            <a:endParaRPr lang="th-TH" smtClean="0">
              <a:effectLst/>
            </a:endParaRP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1611313"/>
            <a:ext cx="1938337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Event Model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566988" y="1981200"/>
            <a:ext cx="3048000" cy="9906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566988" y="2971800"/>
            <a:ext cx="3048000" cy="2185988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429000" y="2209800"/>
            <a:ext cx="12954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h-TH">
                <a:solidFill>
                  <a:srgbClr val="000000"/>
                </a:solidFill>
              </a:rPr>
              <a:t>Press me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371600" y="2076450"/>
            <a:ext cx="727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GUI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2590800" y="2987675"/>
            <a:ext cx="25130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int pressCount = 1;</a:t>
            </a:r>
          </a:p>
          <a:p>
            <a:r>
              <a:rPr lang="th-TH"/>
              <a:t>methods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2566988" y="1676400"/>
            <a:ext cx="30480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5310188" y="1752600"/>
            <a:ext cx="228600" cy="1524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AutoShape 10"/>
          <p:cNvSpPr>
            <a:spLocks/>
          </p:cNvSpPr>
          <p:nvPr/>
        </p:nvSpPr>
        <p:spPr bwMode="auto">
          <a:xfrm>
            <a:off x="2133600" y="1695450"/>
            <a:ext cx="304800" cy="1219200"/>
          </a:xfrm>
          <a:prstGeom prst="leftBrace">
            <a:avLst>
              <a:gd name="adj1" fmla="val 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Oval 11"/>
          <p:cNvSpPr>
            <a:spLocks noChangeArrowheads="1"/>
          </p:cNvSpPr>
          <p:nvPr/>
        </p:nvSpPr>
        <p:spPr bwMode="auto">
          <a:xfrm>
            <a:off x="3124200" y="3810000"/>
            <a:ext cx="2209800" cy="6746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 algn="ctr"/>
            <a:r>
              <a:rPr lang="th-TH" sz="2000">
                <a:solidFill>
                  <a:srgbClr val="000000"/>
                </a:solidFill>
              </a:rPr>
              <a:t>actionPerfomed()</a:t>
            </a:r>
            <a:endParaRPr lang="th-TH" sz="2000"/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581400" y="4419600"/>
            <a:ext cx="1444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anon class</a:t>
            </a:r>
          </a:p>
        </p:txBody>
      </p:sp>
      <p:sp>
        <p:nvSpPr>
          <p:cNvPr id="26637" name="Freeform 13"/>
          <p:cNvSpPr>
            <a:spLocks/>
          </p:cNvSpPr>
          <p:nvPr/>
        </p:nvSpPr>
        <p:spPr bwMode="auto">
          <a:xfrm>
            <a:off x="4724400" y="2438400"/>
            <a:ext cx="1346200" cy="1676400"/>
          </a:xfrm>
          <a:custGeom>
            <a:avLst/>
            <a:gdLst>
              <a:gd name="T0" fmla="*/ 0 w 848"/>
              <a:gd name="T1" fmla="*/ 0 h 1056"/>
              <a:gd name="T2" fmla="*/ 2147483647 w 848"/>
              <a:gd name="T3" fmla="*/ 2147483647 h 1056"/>
              <a:gd name="T4" fmla="*/ 2147483647 w 848"/>
              <a:gd name="T5" fmla="*/ 2147483647 h 1056"/>
              <a:gd name="T6" fmla="*/ 2147483647 w 848"/>
              <a:gd name="T7" fmla="*/ 2147483647 h 1056"/>
              <a:gd name="T8" fmla="*/ 2147483647 w 848"/>
              <a:gd name="T9" fmla="*/ 2147483647 h 1056"/>
              <a:gd name="T10" fmla="*/ 2147483647 w 848"/>
              <a:gd name="T11" fmla="*/ 2147483647 h 105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48"/>
              <a:gd name="T19" fmla="*/ 0 h 1056"/>
              <a:gd name="T20" fmla="*/ 848 w 848"/>
              <a:gd name="T21" fmla="*/ 1056 h 105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48" h="1056">
                <a:moveTo>
                  <a:pt x="0" y="0"/>
                </a:moveTo>
                <a:cubicBezTo>
                  <a:pt x="152" y="4"/>
                  <a:pt x="304" y="8"/>
                  <a:pt x="432" y="48"/>
                </a:cubicBezTo>
                <a:cubicBezTo>
                  <a:pt x="560" y="88"/>
                  <a:pt x="704" y="136"/>
                  <a:pt x="768" y="240"/>
                </a:cubicBezTo>
                <a:cubicBezTo>
                  <a:pt x="832" y="344"/>
                  <a:pt x="848" y="552"/>
                  <a:pt x="816" y="672"/>
                </a:cubicBezTo>
                <a:cubicBezTo>
                  <a:pt x="784" y="792"/>
                  <a:pt x="664" y="896"/>
                  <a:pt x="576" y="960"/>
                </a:cubicBezTo>
                <a:cubicBezTo>
                  <a:pt x="488" y="1024"/>
                  <a:pt x="388" y="1040"/>
                  <a:pt x="288" y="105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938838" y="3352800"/>
            <a:ext cx="8429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press</a:t>
            </a:r>
          </a:p>
          <a:p>
            <a:r>
              <a:rPr lang="th-TH"/>
              <a:t>event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Steps in GUI Creation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GUI is initialised in the class' constructor method.</a:t>
            </a: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Initialisation steps:</a:t>
            </a:r>
          </a:p>
          <a:p>
            <a:pPr lvl="1"/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 get the container for the frame</a:t>
            </a:r>
          </a:p>
          <a:p>
            <a:pPr lvl="1"/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 set the layout manager (</a:t>
            </a:r>
            <a:r>
              <a:rPr lang="th-TH" sz="2400" smtClean="0">
                <a:effectLst/>
                <a:latin typeface="Courier New" pitchFamily="49" charset="0"/>
              </a:rPr>
              <a:t>FlowLayout</a:t>
            </a:r>
            <a:r>
              <a:rPr lang="th-TH" smtClean="0">
                <a:effectLst/>
              </a:rPr>
              <a:t>)</a:t>
            </a:r>
          </a:p>
          <a:p>
            <a:pPr lvl="1"/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. declare the </a:t>
            </a:r>
            <a:r>
              <a:rPr lang="en-US" smtClean="0">
                <a:effectLst/>
              </a:rPr>
              <a:t>GUI components</a:t>
            </a:r>
            <a:endParaRPr lang="th-TH" smtClean="0">
              <a:effectLst/>
            </a:endParaRPr>
          </a:p>
          <a:p>
            <a:pPr lvl="1"/>
            <a:r>
              <a:rPr lang="en-US" smtClean="0">
                <a:effectLst/>
              </a:rPr>
              <a:t>4</a:t>
            </a:r>
            <a:r>
              <a:rPr lang="th-TH" smtClean="0">
                <a:effectLst/>
              </a:rPr>
              <a:t>. add them to the container</a:t>
            </a:r>
          </a:p>
          <a:p>
            <a:pPr lvl="1"/>
            <a:r>
              <a:rPr lang="en-US" smtClean="0">
                <a:effectLst/>
              </a:rPr>
              <a:t>5</a:t>
            </a:r>
            <a:r>
              <a:rPr lang="th-TH" smtClean="0">
                <a:effectLst/>
              </a:rPr>
              <a:t>. register the </a:t>
            </a:r>
            <a:r>
              <a:rPr lang="en-US" smtClean="0">
                <a:effectLst/>
              </a:rPr>
              <a:t>components</a:t>
            </a:r>
            <a:r>
              <a:rPr lang="th-TH" smtClean="0">
                <a:effectLst/>
              </a:rPr>
              <a:t> with event handlers</a:t>
            </a:r>
          </a:p>
          <a:p>
            <a:pPr lvl="1"/>
            <a:r>
              <a:rPr lang="en-US" smtClean="0">
                <a:effectLst/>
              </a:rPr>
              <a:t>6</a:t>
            </a:r>
            <a:r>
              <a:rPr lang="th-TH" smtClean="0">
                <a:effectLst/>
              </a:rPr>
              <a:t>. set </a:t>
            </a:r>
            <a:r>
              <a:rPr lang="en-US" smtClean="0">
                <a:effectLst/>
              </a:rPr>
              <a:t>window properties</a:t>
            </a: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ButtonTest.java</a:t>
            </a:r>
            <a:endParaRPr lang="en-US" smtClean="0">
              <a:solidFill>
                <a:schemeClr val="tx1"/>
              </a:solidFill>
              <a:effectLst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import javax.swing.*;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java.awt.event.*;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class ButtonTest extends JFrame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{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private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int pressCount =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public ButtonTest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()</a:t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super( "Testing JButton"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Container c = getContentPane();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c.setLayout( new FlowLayout() 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7465789" y="4221088"/>
            <a:ext cx="903287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step </a:t>
            </a:r>
            <a:r>
              <a:rPr lang="en-US"/>
              <a:t>1</a:t>
            </a:r>
            <a:endParaRPr lang="th-TH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7395939" y="5040238"/>
            <a:ext cx="903287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step </a:t>
            </a:r>
            <a:r>
              <a:rPr lang="en-US"/>
              <a:t>2</a:t>
            </a:r>
            <a:endParaRPr lang="th-TH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flipH="1">
            <a:off x="6948264" y="4430638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 flipH="1" flipV="1">
            <a:off x="7014939" y="5192638"/>
            <a:ext cx="3810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476672"/>
            <a:ext cx="8305800" cy="5976664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// JButton with a string argument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JButton jb = new JButton( "Press me"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c.add( jb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// Handle events from pressing the button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jb.addActionListener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(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new ActionListener()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  public void actionPerformed(ActionEvent e)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  {  System.out.println("Pressed " +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			pressCount++ ); }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} 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</a:t>
            </a:r>
            <a:endParaRPr lang="en-US" sz="2000" smtClean="0">
              <a:effectLst/>
              <a:latin typeface="Courier New" pitchFamily="49" charset="0"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     </a:t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setDefaultCloseOperation(JFrame.EXIT_ON_CLOSE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pac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k();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; </a:t>
            </a:r>
            <a:endParaRPr lang="en-US" sz="2000" smtClean="0">
              <a:effectLst/>
              <a:latin typeface="Courier New" pitchFamily="49" charset="0"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setVisible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(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true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} // end of LabelTest()</a:t>
            </a:r>
            <a:endParaRPr lang="en-US" sz="20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7543800" y="836613"/>
            <a:ext cx="903288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step </a:t>
            </a:r>
            <a:r>
              <a:rPr lang="en-US"/>
              <a:t>3</a:t>
            </a:r>
            <a:endParaRPr lang="th-TH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956550" y="1484784"/>
            <a:ext cx="903288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step </a:t>
            </a:r>
            <a:r>
              <a:rPr lang="en-US"/>
              <a:t>4</a:t>
            </a:r>
            <a:endParaRPr lang="th-TH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 flipV="1">
            <a:off x="3131840" y="1484784"/>
            <a:ext cx="482471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7543801" y="4797152"/>
            <a:ext cx="903287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step </a:t>
            </a:r>
            <a:r>
              <a:rPr lang="en-US"/>
              <a:t>6</a:t>
            </a:r>
            <a:endParaRPr lang="th-TH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7995444" y="2924944"/>
            <a:ext cx="903288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step </a:t>
            </a:r>
            <a:r>
              <a:rPr lang="en-US"/>
              <a:t>5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>
          <a:xfrm>
            <a:off x="683568" y="1981200"/>
            <a:ext cx="8153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4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public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static void main( String args[] )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{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n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ew ButtonTest(); } </a:t>
            </a:r>
            <a:endParaRPr lang="en-US" sz="1800" smtClean="0">
              <a:effectLst/>
              <a:latin typeface="Courier New" pitchFamily="49" charset="0"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} // end of ButtonTest class</a:t>
            </a:r>
            <a:endParaRPr lang="en-US" sz="18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9888"/>
            <a:ext cx="7778750" cy="1104900"/>
          </a:xfrm>
        </p:spPr>
        <p:txBody>
          <a:bodyPr/>
          <a:lstStyle/>
          <a:p>
            <a:r>
              <a:rPr lang="th-TH" smtClean="0">
                <a:effectLst/>
              </a:rPr>
              <a:t>Notes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762125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global variable </a:t>
            </a:r>
            <a:r>
              <a:rPr lang="th-TH" sz="2400" smtClean="0">
                <a:effectLst/>
                <a:latin typeface="Courier New" pitchFamily="49" charset="0"/>
              </a:rPr>
              <a:t>pressCount</a:t>
            </a:r>
            <a:r>
              <a:rPr lang="th-TH" smtClean="0">
                <a:effectLst/>
              </a:rPr>
              <a:t> remembers the number of presses between calls to </a:t>
            </a:r>
            <a:r>
              <a:rPr lang="th-TH" sz="2400" smtClean="0">
                <a:effectLst/>
                <a:latin typeface="Courier New" pitchFamily="49" charset="0"/>
              </a:rPr>
              <a:t>actionPerformed()</a:t>
            </a:r>
            <a:r>
              <a:rPr lang="th-TH" smtClean="0">
                <a:effectLst/>
              </a:rPr>
              <a:t>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only information passed as an argument to </a:t>
            </a:r>
            <a:r>
              <a:rPr lang="th-TH" sz="2400" smtClean="0">
                <a:effectLst/>
                <a:latin typeface="Courier New" pitchFamily="49" charset="0"/>
              </a:rPr>
              <a:t>actionPerformed()</a:t>
            </a:r>
            <a:r>
              <a:rPr lang="th-TH" smtClean="0">
                <a:effectLst/>
              </a:rPr>
              <a:t> is the event object </a:t>
            </a:r>
            <a:r>
              <a:rPr lang="th-TH" sz="2400" smtClean="0">
                <a:effectLst/>
                <a:latin typeface="Courier New" pitchFamily="49" charset="0"/>
              </a:rPr>
              <a:t>e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other information </a:t>
            </a:r>
            <a:r>
              <a:rPr lang="th-TH" i="1" smtClean="0">
                <a:solidFill>
                  <a:schemeClr val="tx2"/>
                </a:solidFill>
                <a:effectLst/>
              </a:rPr>
              <a:t>must</a:t>
            </a:r>
            <a:r>
              <a:rPr lang="th-TH" smtClean="0">
                <a:effectLst/>
              </a:rPr>
              <a:t> be stored globally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  Three Step GUI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772816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There are three main steps to creating a GUI for a Java </a:t>
            </a:r>
            <a:r>
              <a:rPr lang="en-US" smtClean="0">
                <a:effectLst/>
              </a:rPr>
              <a:t>application</a:t>
            </a:r>
            <a:r>
              <a:rPr lang="th-TH" smtClean="0">
                <a:effectLst/>
              </a:rPr>
              <a:t>:</a:t>
            </a:r>
          </a:p>
          <a:p>
            <a:pPr lvl="1"/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 Declare the GUI </a:t>
            </a:r>
            <a:r>
              <a:rPr lang="en-US" i="1" smtClean="0">
                <a:solidFill>
                  <a:schemeClr val="accent1"/>
                </a:solidFill>
                <a:effectLst/>
              </a:rPr>
              <a:t>components</a:t>
            </a:r>
            <a:r>
              <a:rPr lang="th-TH" smtClean="0">
                <a:effectLst/>
              </a:rPr>
              <a:t>;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 Implement the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event handlers</a:t>
            </a:r>
            <a:r>
              <a:rPr lang="th-TH" smtClean="0">
                <a:effectLst/>
              </a:rPr>
              <a:t> for the </a:t>
            </a:r>
            <a:r>
              <a:rPr lang="en-US" smtClean="0">
                <a:effectLst/>
              </a:rPr>
              <a:t>components</a:t>
            </a:r>
            <a:r>
              <a:rPr lang="th-TH" smtClean="0">
                <a:effectLst/>
              </a:rPr>
              <a:t>;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. Position the </a:t>
            </a:r>
            <a:r>
              <a:rPr lang="en-US" smtClean="0">
                <a:effectLst/>
              </a:rPr>
              <a:t>components</a:t>
            </a:r>
            <a:r>
              <a:rPr lang="th-TH" smtClean="0">
                <a:effectLst/>
              </a:rPr>
              <a:t> on the screen by using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layout managers</a:t>
            </a:r>
            <a:r>
              <a:rPr lang="th-TH" smtClean="0">
                <a:effectLst/>
              </a:rPr>
              <a:t> and/or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containers</a:t>
            </a:r>
            <a:r>
              <a:rPr lang="th-TH" smtClean="0">
                <a:effectLst/>
              </a:rPr>
              <a:t>.</a:t>
            </a:r>
          </a:p>
        </p:txBody>
      </p:sp>
      <p:sp>
        <p:nvSpPr>
          <p:cNvPr id="4100" name="AutoShape 4"/>
          <p:cNvSpPr>
            <a:spLocks/>
          </p:cNvSpPr>
          <p:nvPr/>
        </p:nvSpPr>
        <p:spPr bwMode="auto">
          <a:xfrm>
            <a:off x="7740352" y="2435302"/>
            <a:ext cx="647700" cy="1800225"/>
          </a:xfrm>
          <a:prstGeom prst="rightBrace">
            <a:avLst>
              <a:gd name="adj1" fmla="val 23162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089401" y="2701047"/>
            <a:ext cx="93487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sz="1800"/>
              <a:t>this part</a:t>
            </a:r>
          </a:p>
          <a:p>
            <a:r>
              <a:rPr lang="en-GB" sz="1800"/>
              <a:t>and</a:t>
            </a:r>
          </a:p>
          <a:p>
            <a:r>
              <a:rPr lang="en-GB" sz="1800"/>
              <a:t>part 13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6. TextField Example</a:t>
            </a:r>
            <a:endParaRPr lang="th-TH" smtClean="0">
              <a:effectLst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4035425"/>
            <a:ext cx="7772400" cy="20574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After typing enter, the text disappears from the field, and "</a:t>
            </a:r>
            <a:r>
              <a:rPr lang="th-TH" sz="2400" smtClean="0">
                <a:effectLst/>
                <a:latin typeface="Courier New" pitchFamily="49" charset="0"/>
              </a:rPr>
              <a:t>You entered andrew</a:t>
            </a:r>
            <a:r>
              <a:rPr lang="th-TH" smtClean="0">
                <a:effectLst/>
              </a:rPr>
              <a:t>" </a:t>
            </a:r>
            <a:r>
              <a:rPr lang="en-US" smtClean="0">
                <a:effectLst/>
              </a:rPr>
              <a:t> is printed</a:t>
            </a:r>
            <a:r>
              <a:rPr lang="th-TH" smtClean="0">
                <a:effectLst/>
              </a:rPr>
              <a:t>.</a:t>
            </a:r>
            <a:endParaRPr lang="th-TH" smtClean="0">
              <a:effectLst/>
            </a:endParaRPr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39938"/>
            <a:ext cx="7696200" cy="1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Event Model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566988" y="1981200"/>
            <a:ext cx="3048000" cy="12192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566988" y="3200400"/>
            <a:ext cx="3048000" cy="1812925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371600" y="2076450"/>
            <a:ext cx="727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GUI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590800" y="320040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methods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566988" y="1676400"/>
            <a:ext cx="30480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5310188" y="1752600"/>
            <a:ext cx="228600" cy="1524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AutoShape 9"/>
          <p:cNvSpPr>
            <a:spLocks/>
          </p:cNvSpPr>
          <p:nvPr/>
        </p:nvSpPr>
        <p:spPr bwMode="auto">
          <a:xfrm>
            <a:off x="2133600" y="1695450"/>
            <a:ext cx="304800" cy="1219200"/>
          </a:xfrm>
          <a:prstGeom prst="leftBrace">
            <a:avLst>
              <a:gd name="adj1" fmla="val 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Oval 10"/>
          <p:cNvSpPr>
            <a:spLocks noChangeArrowheads="1"/>
          </p:cNvSpPr>
          <p:nvPr/>
        </p:nvSpPr>
        <p:spPr bwMode="auto">
          <a:xfrm>
            <a:off x="3124200" y="3810000"/>
            <a:ext cx="2209800" cy="6746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 algn="ctr"/>
            <a:r>
              <a:rPr lang="th-TH" sz="2000">
                <a:solidFill>
                  <a:srgbClr val="000000"/>
                </a:solidFill>
              </a:rPr>
              <a:t>actionPerfomed()</a:t>
            </a:r>
            <a:endParaRPr lang="th-TH" sz="2000"/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3581400" y="4343400"/>
            <a:ext cx="1444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anon class</a:t>
            </a:r>
          </a:p>
        </p:txBody>
      </p:sp>
      <p:sp>
        <p:nvSpPr>
          <p:cNvPr id="33804" name="Freeform 12"/>
          <p:cNvSpPr>
            <a:spLocks/>
          </p:cNvSpPr>
          <p:nvPr/>
        </p:nvSpPr>
        <p:spPr bwMode="auto">
          <a:xfrm>
            <a:off x="4724400" y="2438400"/>
            <a:ext cx="1346200" cy="1676400"/>
          </a:xfrm>
          <a:custGeom>
            <a:avLst/>
            <a:gdLst>
              <a:gd name="T0" fmla="*/ 0 w 848"/>
              <a:gd name="T1" fmla="*/ 0 h 1056"/>
              <a:gd name="T2" fmla="*/ 2147483647 w 848"/>
              <a:gd name="T3" fmla="*/ 2147483647 h 1056"/>
              <a:gd name="T4" fmla="*/ 2147483647 w 848"/>
              <a:gd name="T5" fmla="*/ 2147483647 h 1056"/>
              <a:gd name="T6" fmla="*/ 2147483647 w 848"/>
              <a:gd name="T7" fmla="*/ 2147483647 h 1056"/>
              <a:gd name="T8" fmla="*/ 2147483647 w 848"/>
              <a:gd name="T9" fmla="*/ 2147483647 h 1056"/>
              <a:gd name="T10" fmla="*/ 2147483647 w 848"/>
              <a:gd name="T11" fmla="*/ 2147483647 h 105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48"/>
              <a:gd name="T19" fmla="*/ 0 h 1056"/>
              <a:gd name="T20" fmla="*/ 848 w 848"/>
              <a:gd name="T21" fmla="*/ 1056 h 105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48" h="1056">
                <a:moveTo>
                  <a:pt x="0" y="0"/>
                </a:moveTo>
                <a:cubicBezTo>
                  <a:pt x="152" y="4"/>
                  <a:pt x="304" y="8"/>
                  <a:pt x="432" y="48"/>
                </a:cubicBezTo>
                <a:cubicBezTo>
                  <a:pt x="560" y="88"/>
                  <a:pt x="704" y="136"/>
                  <a:pt x="768" y="240"/>
                </a:cubicBezTo>
                <a:cubicBezTo>
                  <a:pt x="832" y="344"/>
                  <a:pt x="848" y="552"/>
                  <a:pt x="816" y="672"/>
                </a:cubicBezTo>
                <a:cubicBezTo>
                  <a:pt x="784" y="792"/>
                  <a:pt x="664" y="896"/>
                  <a:pt x="576" y="960"/>
                </a:cubicBezTo>
                <a:cubicBezTo>
                  <a:pt x="488" y="1024"/>
                  <a:pt x="388" y="1040"/>
                  <a:pt x="288" y="105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5938838" y="3352800"/>
            <a:ext cx="84296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type</a:t>
            </a:r>
          </a:p>
          <a:p>
            <a:r>
              <a:rPr lang="th-TH"/>
              <a:t>enter</a:t>
            </a:r>
          </a:p>
          <a:p>
            <a:r>
              <a:rPr lang="th-TH"/>
              <a:t>event</a:t>
            </a: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2590800" y="2209800"/>
            <a:ext cx="1155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Enter...: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3733800" y="2209800"/>
            <a:ext cx="12954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>
              <a:solidFill>
                <a:srgbClr val="000000"/>
              </a:solidFill>
            </a:endParaRP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3733800" y="2590800"/>
            <a:ext cx="45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jtf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TextFieldTest.java</a:t>
            </a:r>
            <a:endParaRPr lang="en-US" smtClean="0">
              <a:solidFill>
                <a:schemeClr val="tx1"/>
              </a:solidFill>
              <a:effectLst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628800"/>
            <a:ext cx="7772400" cy="4896544"/>
          </a:xfrm>
        </p:spPr>
        <p:txBody>
          <a:bodyPr>
            <a:normAutofit fontScale="92500"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// The JTextField GUI in a Java app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javax.swing.*;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java.awt.event.*;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class TextFieldTest extends JFrame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private JTextField jtf; 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// global since used in actionPerformed()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public TextFieldTest()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super( "Testing JTextField"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Container c = getContentPane();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c.setLayout( new FlowLayout() 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395536" y="404664"/>
            <a:ext cx="8382000" cy="6264696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	  // label and text entry field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JLabel jl = new JLabel("Enter your name:");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  jtf  = new JTextField(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25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);  //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25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ch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ars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wide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c.add( jl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  c.add( jtf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// Handle events from pressing return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  jtf.addActionListener(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new ActionListener() {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    public void actionPerformed(ActionEvent e)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    {  System.out.println("You entered " +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		e.getActionCommand()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       jtf.setTex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smtClean="0">
                <a:effectLst/>
                <a:latin typeface="Courier New" pitchFamily="49" charset="0"/>
              </a:rPr>
              <a:t>""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)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;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// clear text field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  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}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1800" smtClean="0">
                <a:latin typeface="Courier New" pitchFamily="49" charset="0"/>
                <a:cs typeface="Cordia New" pitchFamily="34" charset="-34"/>
              </a:rPr>
              <a:t>        } );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setDefaultCloseOperation(JFrame.EXIT_ON_CLOSE);</a:t>
            </a:r>
          </a:p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setSize(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500,100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setVisible(true);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} // end of TextFieldTest()</a:t>
            </a: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153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static void main( String args[] 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{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new TextFieldTest();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} </a:t>
            </a:r>
            <a:endParaRPr lang="en-US" sz="2000" smtClean="0">
              <a:effectLst/>
              <a:latin typeface="Courier New" pitchFamily="49" charset="0"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} // end of TextFieldTest class</a:t>
            </a:r>
            <a:endParaRPr lang="en-US" sz="20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Notes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590550" y="1981200"/>
            <a:ext cx="82296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</a:t>
            </a:r>
            <a:r>
              <a:rPr lang="th-TH" sz="2400" smtClean="0">
                <a:effectLst/>
                <a:latin typeface="Courier New" pitchFamily="49" charset="0"/>
              </a:rPr>
              <a:t>JTextField</a:t>
            </a:r>
            <a:r>
              <a:rPr lang="th-TH" smtClean="0">
                <a:effectLst/>
              </a:rPr>
              <a:t> object, </a:t>
            </a:r>
            <a:r>
              <a:rPr lang="th-TH" sz="2400" smtClean="0">
                <a:effectLst/>
                <a:latin typeface="Courier New" pitchFamily="49" charset="0"/>
              </a:rPr>
              <a:t>jtf</a:t>
            </a:r>
            <a:r>
              <a:rPr lang="th-TH" smtClean="0">
                <a:effectLst/>
              </a:rPr>
              <a:t>, is global</a:t>
            </a:r>
          </a:p>
          <a:p>
            <a:pPr lvl="1"/>
            <a:r>
              <a:rPr lang="th-TH" smtClean="0">
                <a:effectLst/>
              </a:rPr>
              <a:t>this means that </a:t>
            </a:r>
            <a:r>
              <a:rPr lang="th-TH" sz="2400" smtClean="0">
                <a:effectLst/>
                <a:latin typeface="Courier New" pitchFamily="49" charset="0"/>
              </a:rPr>
              <a:t>actionPerformed()</a:t>
            </a:r>
            <a:r>
              <a:rPr lang="th-TH" smtClean="0">
                <a:effectLst/>
              </a:rPr>
              <a:t> can affect it</a:t>
            </a:r>
          </a:p>
          <a:p>
            <a:pPr lvl="1"/>
            <a:r>
              <a:rPr lang="th-TH" smtClean="0">
                <a:effectLst/>
              </a:rPr>
              <a:t>it sets the text to empty (</a:t>
            </a:r>
            <a:r>
              <a:rPr lang="th-TH" sz="2400" smtClean="0">
                <a:effectLst/>
                <a:latin typeface="Courier New" pitchFamily="49" charset="0"/>
              </a:rPr>
              <a:t>""</a:t>
            </a:r>
            <a:r>
              <a:rPr lang="th-TH" smtClean="0">
                <a:effectLst/>
              </a:rPr>
              <a:t>) after printing a message to stdout</a:t>
            </a:r>
          </a:p>
          <a:p>
            <a:pPr lvl="1"/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text inside the text field is accessed through the event object:</a:t>
            </a:r>
          </a:p>
          <a:p>
            <a:pPr lvl="1"/>
            <a:r>
              <a:rPr lang="th-TH" sz="2400" smtClean="0">
                <a:effectLst/>
                <a:latin typeface="Courier New" pitchFamily="49" charset="0"/>
                <a:cs typeface="Cordia New" pitchFamily="34" charset="-34"/>
              </a:rPr>
              <a:t>e.getActionCommand()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808038" y="419100"/>
            <a:ext cx="7651750" cy="1104900"/>
          </a:xfrm>
        </p:spPr>
        <p:txBody>
          <a:bodyPr/>
          <a:lstStyle/>
          <a:p>
            <a:r>
              <a:rPr lang="en-US" smtClean="0">
                <a:effectLst/>
              </a:rPr>
              <a:t>7. Check Boxes Example</a:t>
            </a:r>
            <a:endParaRPr lang="th-TH" smtClean="0">
              <a:effectLst/>
            </a:endParaRPr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989138"/>
            <a:ext cx="6519862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3">
            <a:lum bright="30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3860800"/>
            <a:ext cx="612140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250825" y="3357563"/>
            <a:ext cx="196239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Output to</a:t>
            </a:r>
          </a:p>
          <a:p>
            <a:r>
              <a:rPr lang="en-GB" smtClean="0"/>
              <a:t>window </a:t>
            </a:r>
            <a:endParaRPr lang="en-GB"/>
          </a:p>
          <a:p>
            <a:r>
              <a:rPr lang="en-GB"/>
              <a:t>when first two</a:t>
            </a:r>
          </a:p>
          <a:p>
            <a:r>
              <a:rPr lang="en-GB"/>
              <a:t>boxes are</a:t>
            </a:r>
          </a:p>
          <a:p>
            <a:r>
              <a:rPr lang="en-GB"/>
              <a:t>checked/</a:t>
            </a:r>
          </a:p>
          <a:p>
            <a:r>
              <a:rPr lang="en-GB"/>
              <a:t>unchecked </a:t>
            </a: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2843213" y="3357563"/>
            <a:ext cx="73025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Event Model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649663" y="2209800"/>
            <a:ext cx="3048000" cy="12192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3649663" y="3048000"/>
            <a:ext cx="3048000" cy="2613025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2454275" y="2305050"/>
            <a:ext cx="727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GUI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3673475" y="304800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methods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3649663" y="1905000"/>
            <a:ext cx="30480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6392863" y="1981200"/>
            <a:ext cx="228600" cy="1524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AutoShape 9"/>
          <p:cNvSpPr>
            <a:spLocks/>
          </p:cNvSpPr>
          <p:nvPr/>
        </p:nvSpPr>
        <p:spPr bwMode="auto">
          <a:xfrm>
            <a:off x="3216275" y="1924050"/>
            <a:ext cx="304800" cy="1219200"/>
          </a:xfrm>
          <a:prstGeom prst="leftBrace">
            <a:avLst>
              <a:gd name="adj1" fmla="val 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Oval 10"/>
          <p:cNvSpPr>
            <a:spLocks noChangeArrowheads="1"/>
          </p:cNvSpPr>
          <p:nvPr/>
        </p:nvSpPr>
        <p:spPr bwMode="auto">
          <a:xfrm>
            <a:off x="3902075" y="3505200"/>
            <a:ext cx="2209800" cy="6746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 algn="ctr"/>
            <a:r>
              <a:rPr lang="th-TH" sz="2000">
                <a:solidFill>
                  <a:srgbClr val="000000"/>
                </a:solidFill>
              </a:rPr>
              <a:t>actionPerfomed()</a:t>
            </a:r>
            <a:endParaRPr lang="th-TH" sz="2000"/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3749675" y="5029200"/>
            <a:ext cx="169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anon classes</a:t>
            </a:r>
          </a:p>
        </p:txBody>
      </p:sp>
      <p:sp>
        <p:nvSpPr>
          <p:cNvPr id="39948" name="Rectangle 12"/>
          <p:cNvSpPr>
            <a:spLocks noChangeArrowheads="1"/>
          </p:cNvSpPr>
          <p:nvPr/>
        </p:nvSpPr>
        <p:spPr bwMode="auto">
          <a:xfrm>
            <a:off x="4130675" y="25146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4664075" y="25146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5197475" y="25146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Rectangle 15"/>
          <p:cNvSpPr>
            <a:spLocks noChangeArrowheads="1"/>
          </p:cNvSpPr>
          <p:nvPr/>
        </p:nvSpPr>
        <p:spPr bwMode="auto">
          <a:xfrm>
            <a:off x="5730875" y="25146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Oval 16"/>
          <p:cNvSpPr>
            <a:spLocks noChangeArrowheads="1"/>
          </p:cNvSpPr>
          <p:nvPr/>
        </p:nvSpPr>
        <p:spPr bwMode="auto">
          <a:xfrm>
            <a:off x="3902075" y="4430713"/>
            <a:ext cx="2209800" cy="67468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 algn="ctr"/>
            <a:r>
              <a:rPr lang="th-TH" sz="2000">
                <a:solidFill>
                  <a:srgbClr val="000000"/>
                </a:solidFill>
              </a:rPr>
              <a:t>itemStateChanged()</a:t>
            </a:r>
            <a:endParaRPr lang="th-TH" sz="2000"/>
          </a:p>
        </p:txBody>
      </p:sp>
      <p:sp>
        <p:nvSpPr>
          <p:cNvPr id="39953" name="Freeform 17"/>
          <p:cNvSpPr>
            <a:spLocks/>
          </p:cNvSpPr>
          <p:nvPr/>
        </p:nvSpPr>
        <p:spPr bwMode="auto">
          <a:xfrm>
            <a:off x="4968875" y="2743200"/>
            <a:ext cx="2298700" cy="1981200"/>
          </a:xfrm>
          <a:custGeom>
            <a:avLst/>
            <a:gdLst>
              <a:gd name="T0" fmla="*/ 0 w 1448"/>
              <a:gd name="T1" fmla="*/ 0 h 1248"/>
              <a:gd name="T2" fmla="*/ 2147483647 w 1448"/>
              <a:gd name="T3" fmla="*/ 2147483647 h 1248"/>
              <a:gd name="T4" fmla="*/ 2147483647 w 1448"/>
              <a:gd name="T5" fmla="*/ 2147483647 h 1248"/>
              <a:gd name="T6" fmla="*/ 2147483647 w 1448"/>
              <a:gd name="T7" fmla="*/ 2147483647 h 1248"/>
              <a:gd name="T8" fmla="*/ 2147483647 w 1448"/>
              <a:gd name="T9" fmla="*/ 2147483647 h 12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8"/>
              <a:gd name="T16" fmla="*/ 0 h 1248"/>
              <a:gd name="T17" fmla="*/ 1448 w 1448"/>
              <a:gd name="T18" fmla="*/ 1248 h 12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8" h="1248">
                <a:moveTo>
                  <a:pt x="0" y="0"/>
                </a:moveTo>
                <a:cubicBezTo>
                  <a:pt x="296" y="152"/>
                  <a:pt x="592" y="304"/>
                  <a:pt x="816" y="432"/>
                </a:cubicBezTo>
                <a:cubicBezTo>
                  <a:pt x="1040" y="560"/>
                  <a:pt x="1256" y="664"/>
                  <a:pt x="1344" y="768"/>
                </a:cubicBezTo>
                <a:cubicBezTo>
                  <a:pt x="1432" y="872"/>
                  <a:pt x="1448" y="976"/>
                  <a:pt x="1344" y="1056"/>
                </a:cubicBezTo>
                <a:cubicBezTo>
                  <a:pt x="1240" y="1136"/>
                  <a:pt x="980" y="1192"/>
                  <a:pt x="720" y="12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Freeform 18"/>
          <p:cNvSpPr>
            <a:spLocks/>
          </p:cNvSpPr>
          <p:nvPr/>
        </p:nvSpPr>
        <p:spPr bwMode="auto">
          <a:xfrm>
            <a:off x="3343275" y="2667000"/>
            <a:ext cx="787400" cy="1143000"/>
          </a:xfrm>
          <a:custGeom>
            <a:avLst/>
            <a:gdLst>
              <a:gd name="T0" fmla="*/ 2147483647 w 496"/>
              <a:gd name="T1" fmla="*/ 0 h 720"/>
              <a:gd name="T2" fmla="*/ 2147483647 w 496"/>
              <a:gd name="T3" fmla="*/ 2147483647 h 720"/>
              <a:gd name="T4" fmla="*/ 2147483647 w 496"/>
              <a:gd name="T5" fmla="*/ 2147483647 h 720"/>
              <a:gd name="T6" fmla="*/ 2147483647 w 496"/>
              <a:gd name="T7" fmla="*/ 2147483647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496"/>
              <a:gd name="T13" fmla="*/ 0 h 720"/>
              <a:gd name="T14" fmla="*/ 496 w 496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96" h="720">
                <a:moveTo>
                  <a:pt x="496" y="0"/>
                </a:moveTo>
                <a:cubicBezTo>
                  <a:pt x="312" y="160"/>
                  <a:pt x="128" y="320"/>
                  <a:pt x="64" y="432"/>
                </a:cubicBezTo>
                <a:cubicBezTo>
                  <a:pt x="0" y="544"/>
                  <a:pt x="64" y="624"/>
                  <a:pt x="112" y="672"/>
                </a:cubicBezTo>
                <a:cubicBezTo>
                  <a:pt x="160" y="720"/>
                  <a:pt x="256" y="720"/>
                  <a:pt x="352" y="72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6721475" y="4375150"/>
            <a:ext cx="11636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select/</a:t>
            </a:r>
          </a:p>
          <a:p>
            <a:r>
              <a:rPr lang="th-TH"/>
              <a:t>deselect</a:t>
            </a:r>
          </a:p>
          <a:p>
            <a:r>
              <a:rPr lang="th-TH"/>
              <a:t>event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2601913" y="3352800"/>
            <a:ext cx="8429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press</a:t>
            </a:r>
          </a:p>
          <a:p>
            <a:r>
              <a:rPr lang="th-TH"/>
              <a:t>event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250825" y="4868863"/>
            <a:ext cx="30924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I could use </a:t>
            </a:r>
          </a:p>
          <a:p>
            <a:r>
              <a:rPr lang="en-GB"/>
              <a:t>itemStateChanged()</a:t>
            </a:r>
          </a:p>
          <a:p>
            <a:r>
              <a:rPr lang="en-GB"/>
              <a:t>to process all the events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Features</a:t>
            </a:r>
            <a:endParaRPr lang="th-TH" smtClean="0">
              <a:effectLst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835150"/>
            <a:ext cx="8153400" cy="4114800"/>
          </a:xfrm>
        </p:spPr>
        <p:txBody>
          <a:bodyPr/>
          <a:lstStyle/>
          <a:p>
            <a:pPr lvl="1"/>
            <a:r>
              <a:rPr lang="th-TH" smtClean="0">
                <a:effectLst/>
              </a:rPr>
              <a:t>creates </a:t>
            </a:r>
            <a:r>
              <a:rPr lang="en-US" smtClean="0">
                <a:effectLst/>
              </a:rPr>
              <a:t>4</a:t>
            </a:r>
            <a:r>
              <a:rPr lang="th-TH" smtClean="0">
                <a:effectLst/>
              </a:rPr>
              <a:t> </a:t>
            </a:r>
            <a:r>
              <a:rPr lang="th-TH" sz="2400" smtClean="0">
                <a:effectLst/>
                <a:latin typeface="Courier New" pitchFamily="49" charset="0"/>
              </a:rPr>
              <a:t>JCheckBox</a:t>
            </a:r>
            <a:r>
              <a:rPr lang="th-TH" smtClean="0">
                <a:effectLst/>
              </a:rPr>
              <a:t> objects in an application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an anonymous class implements </a:t>
            </a:r>
            <a:r>
              <a:rPr lang="th-TH" sz="2400" smtClean="0">
                <a:effectLst/>
                <a:latin typeface="Courier New" pitchFamily="49" charset="0"/>
              </a:rPr>
              <a:t>actionListener</a:t>
            </a:r>
            <a:endParaRPr lang="th-TH" smtClean="0">
              <a:effectLst/>
            </a:endParaRPr>
          </a:p>
          <a:p>
            <a:pPr lvl="2">
              <a:buFont typeface="Arial" charset="0"/>
              <a:buChar char="•"/>
            </a:pPr>
            <a:r>
              <a:rPr lang="th-TH" sz="2000" smtClean="0">
                <a:effectLst/>
                <a:latin typeface="Courier New" pitchFamily="49" charset="0"/>
              </a:rPr>
              <a:t>actionPerformed()</a:t>
            </a:r>
            <a:r>
              <a:rPr lang="th-TH" smtClean="0">
                <a:effectLst/>
              </a:rPr>
              <a:t> is called when the user presses  the "Pepperoni" check box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an anonymous class implements </a:t>
            </a:r>
            <a:r>
              <a:rPr lang="th-TH" sz="2400" smtClean="0">
                <a:effectLst/>
                <a:latin typeface="Courier New" pitchFamily="49" charset="0"/>
              </a:rPr>
              <a:t>itemListener</a:t>
            </a:r>
            <a:endParaRPr lang="th-TH" smtClean="0">
              <a:effectLst/>
            </a:endParaRPr>
          </a:p>
          <a:p>
            <a:pPr lvl="2">
              <a:buFont typeface="Arial" charset="0"/>
              <a:buChar char="•"/>
            </a:pPr>
            <a:r>
              <a:rPr lang="th-TH" sz="2000" smtClean="0">
                <a:effectLst/>
                <a:latin typeface="Courier New" pitchFamily="49" charset="0"/>
              </a:rPr>
              <a:t>itemStateChanged()</a:t>
            </a:r>
            <a:r>
              <a:rPr lang="th-TH" smtClean="0">
                <a:effectLst/>
              </a:rPr>
              <a:t> is called when the "Mushroom" box is 'ticked' or 'unticked'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CheckBoxTest.java</a:t>
            </a:r>
            <a:endParaRPr lang="en-US" smtClean="0">
              <a:solidFill>
                <a:schemeClr val="tx1"/>
              </a:solidFill>
              <a:effectLst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35150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import javax.swing.*;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java.awt.event.*;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class CheckBoxTest extends JFrame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public CheckBoxTest()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super( "Testing JCheckBox"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Container c = getContentPane();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c.setLayout( new FlowLayout() 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 Swing </a:t>
            </a:r>
            <a:r>
              <a:rPr lang="en-US" smtClean="0">
                <a:effectLst/>
              </a:rPr>
              <a:t>GUI</a:t>
            </a:r>
            <a:r>
              <a:rPr lang="th-TH" smtClean="0">
                <a:effectLst/>
              </a:rPr>
              <a:t> Overview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981200"/>
            <a:ext cx="72009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T</a:t>
            </a:r>
            <a:r>
              <a:rPr lang="th-TH" smtClean="0">
                <a:effectLst/>
              </a:rPr>
              <a:t>he Swing </a:t>
            </a:r>
            <a:r>
              <a:rPr lang="en-US" smtClean="0">
                <a:effectLst/>
              </a:rPr>
              <a:t>GUI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</a:rPr>
              <a:t>has</a:t>
            </a:r>
            <a:r>
              <a:rPr lang="th-TH" smtClean="0">
                <a:effectLst/>
              </a:rPr>
              <a:t> six categories:</a:t>
            </a:r>
          </a:p>
          <a:p>
            <a:pPr lvl="1"/>
            <a:r>
              <a:rPr lang="th-TH" smtClean="0">
                <a:effectLst/>
              </a:rPr>
              <a:t>basic </a:t>
            </a:r>
            <a:r>
              <a:rPr lang="en-US" smtClean="0">
                <a:effectLst/>
              </a:rPr>
              <a:t>components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uneditable displays</a:t>
            </a:r>
          </a:p>
          <a:p>
            <a:pPr lvl="1"/>
            <a:r>
              <a:rPr lang="en-GB" smtClean="0">
                <a:effectLst/>
              </a:rPr>
              <a:t>interactive displays of </a:t>
            </a:r>
            <a:br>
              <a:rPr lang="en-GB" smtClean="0">
                <a:effectLst/>
              </a:rPr>
            </a:br>
            <a:r>
              <a:rPr lang="en-GB" smtClean="0">
                <a:effectLst/>
              </a:rPr>
              <a:t>highly formatted info</a:t>
            </a:r>
            <a:endParaRPr lang="th-TH" smtClean="0">
              <a:effectLst/>
            </a:endParaRPr>
          </a:p>
          <a:p>
            <a:pPr lvl="1"/>
            <a:r>
              <a:rPr lang="en-US" smtClean="0">
                <a:effectLst/>
              </a:rPr>
              <a:t>general-purpose</a:t>
            </a:r>
            <a:r>
              <a:rPr lang="th-TH" smtClean="0">
                <a:effectLst/>
              </a:rPr>
              <a:t> containers</a:t>
            </a:r>
          </a:p>
          <a:p>
            <a:pPr lvl="1"/>
            <a:r>
              <a:rPr lang="th-TH" smtClean="0">
                <a:effectLst/>
              </a:rPr>
              <a:t>top-level containers</a:t>
            </a:r>
          </a:p>
          <a:p>
            <a:pPr lvl="1"/>
            <a:r>
              <a:rPr lang="en-US" smtClean="0">
                <a:effectLst/>
              </a:rPr>
              <a:t>special-purpose</a:t>
            </a:r>
            <a:r>
              <a:rPr lang="th-TH" smtClean="0">
                <a:effectLst/>
              </a:rPr>
              <a:t> containers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5486400" y="2971800"/>
            <a:ext cx="3397250" cy="1187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We will look at code </a:t>
            </a:r>
          </a:p>
          <a:p>
            <a:r>
              <a:rPr lang="th-TH"/>
              <a:t>examples using the GUI </a:t>
            </a:r>
          </a:p>
          <a:p>
            <a:r>
              <a:rPr lang="th-TH"/>
              <a:t>components listed in bold.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692696"/>
            <a:ext cx="8839200" cy="5555704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    // 4 checkboxes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JCheckBox("Pepperoni");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JCheckBox("Mushroom");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JCheckBox("Black olives");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4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JCheckBox("Tomato");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4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// actionListener for pepperoni box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jck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.addActionListener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( new ActionListener()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public void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actionPerformed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(ActionEvent e)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{  System.out.println("event = " + e); }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});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305800" cy="4937720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// itemListener for mushroom box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jck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.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addItemListener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( new ItemListener()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 public void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itemStateChanged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(ItemEvent e)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 {  if (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e.getStateChange()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== e.SELECTED)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      System.out.print("selected 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    else System.out.print("de-selected 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    System.out.print("Mushroom\n");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}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});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setDefaultCloseOperation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(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		JFrame.EXIT_ON_CLOSE);    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setSize(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500,100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setVisible(true);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} // end of CheckBoxTest()</a:t>
            </a:r>
            <a:endParaRPr lang="en-US" sz="20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153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 public static void main( String args[] 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{  new CheckBoxTest();  }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} // end of CheckBoxTest class</a:t>
            </a:r>
            <a:endParaRPr lang="en-US" sz="20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Notes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82296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z="2400" smtClean="0">
                <a:effectLst/>
                <a:latin typeface="Courier New" pitchFamily="49" charset="0"/>
              </a:rPr>
              <a:t>addItemListener()</a:t>
            </a:r>
            <a:r>
              <a:rPr lang="th-TH" smtClean="0">
                <a:effectLst/>
              </a:rPr>
              <a:t> is used to register an </a:t>
            </a:r>
            <a:r>
              <a:rPr lang="th-TH" sz="2400" smtClean="0">
                <a:effectLst/>
                <a:latin typeface="Courier New" pitchFamily="49" charset="0"/>
              </a:rPr>
              <a:t>ItemListener</a:t>
            </a:r>
            <a:r>
              <a:rPr lang="th-TH" smtClean="0">
                <a:effectLst/>
              </a:rPr>
              <a:t> with a control.</a:t>
            </a:r>
          </a:p>
          <a:p>
            <a:pPr>
              <a:buFont typeface="Arial" charset="0"/>
              <a:buChar char="•"/>
            </a:pPr>
            <a:endParaRPr lang="th-TH" sz="2400" smtClean="0">
              <a:effectLst/>
              <a:latin typeface="Courier New" pitchFamily="49" charset="0"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anonymous class must implement </a:t>
            </a:r>
            <a:r>
              <a:rPr lang="th-TH" sz="2400" smtClean="0">
                <a:effectLst/>
                <a:latin typeface="Courier New" pitchFamily="49" charset="0"/>
              </a:rPr>
              <a:t>ItemListener</a:t>
            </a:r>
            <a:r>
              <a:rPr lang="th-TH" smtClean="0">
                <a:effectLst/>
              </a:rPr>
              <a:t>'s </a:t>
            </a:r>
            <a:r>
              <a:rPr lang="th-TH" sz="2400" smtClean="0">
                <a:effectLst/>
                <a:latin typeface="Courier New" pitchFamily="49" charset="0"/>
              </a:rPr>
              <a:t>itemStateChanged()</a:t>
            </a:r>
            <a:r>
              <a:rPr lang="th-TH" smtClean="0">
                <a:effectLst/>
              </a:rPr>
              <a:t> method.</a:t>
            </a:r>
          </a:p>
          <a:p>
            <a:pPr>
              <a:buFont typeface="Arial" charset="0"/>
              <a:buChar char="•"/>
            </a:pPr>
            <a:endParaRPr lang="th-TH" sz="2400" smtClean="0">
              <a:effectLst/>
              <a:latin typeface="Courier New" pitchFamily="49" charset="0"/>
            </a:endParaRPr>
          </a:p>
          <a:p>
            <a:pPr>
              <a:buFont typeface="Arial" charset="0"/>
              <a:buChar char="•"/>
            </a:pPr>
            <a:r>
              <a:rPr lang="th-TH" sz="2400" smtClean="0">
                <a:effectLst/>
                <a:latin typeface="Courier New" pitchFamily="49" charset="0"/>
              </a:rPr>
              <a:t>itemStateChanged()</a:t>
            </a:r>
            <a:r>
              <a:rPr lang="th-TH" smtClean="0">
                <a:effectLst/>
              </a:rPr>
              <a:t> uses </a:t>
            </a:r>
            <a:r>
              <a:rPr lang="th-TH" sz="2400" smtClean="0">
                <a:effectLst/>
                <a:latin typeface="Courier New" pitchFamily="49" charset="0"/>
              </a:rPr>
              <a:t>e.getStateChanged()</a:t>
            </a:r>
            <a:r>
              <a:rPr lang="th-TH" smtClean="0">
                <a:effectLst/>
              </a:rPr>
              <a:t> to see if the box was ticked or unticked.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6997700" y="632460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z="2400" smtClean="0">
                <a:effectLst/>
                <a:latin typeface="Courier New" pitchFamily="49" charset="0"/>
              </a:rPr>
              <a:t>actionPerformed()</a:t>
            </a:r>
            <a:r>
              <a:rPr lang="th-TH" smtClean="0">
                <a:effectLst/>
              </a:rPr>
              <a:t> shows that an event object can be printed</a:t>
            </a:r>
          </a:p>
          <a:p>
            <a:pPr lvl="1"/>
            <a:r>
              <a:rPr lang="th-TH" smtClean="0">
                <a:effectLst/>
              </a:rPr>
              <a:t>sometimes useful for debugging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258050" cy="1104900"/>
          </a:xfrm>
        </p:spPr>
        <p:txBody>
          <a:bodyPr/>
          <a:lstStyle/>
          <a:p>
            <a:r>
              <a:rPr lang="en-US" smtClean="0">
                <a:effectLst/>
              </a:rPr>
              <a:t>8.  Radio Buttons Example</a:t>
            </a:r>
            <a:endParaRPr lang="th-TH" smtClean="0">
              <a:effectLst/>
            </a:endParaRPr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700213"/>
            <a:ext cx="41910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463800"/>
            <a:ext cx="41910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552950"/>
            <a:ext cx="41910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221163"/>
            <a:ext cx="41910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4067175" y="3284538"/>
            <a:ext cx="576263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3635375" y="3357563"/>
            <a:ext cx="865188" cy="935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3276600" y="3357563"/>
            <a:ext cx="287338" cy="1079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1743075" y="3449638"/>
            <a:ext cx="17827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click on</a:t>
            </a:r>
          </a:p>
          <a:p>
            <a:r>
              <a:rPr lang="en-GB"/>
              <a:t>radio buttons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Event Model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2998788" y="2133600"/>
            <a:ext cx="3048000" cy="16764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2998788" y="3810000"/>
            <a:ext cx="3048000" cy="26670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022600" y="381000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methods</a:t>
            </a: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2998788" y="1828800"/>
            <a:ext cx="30480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5741988" y="1905000"/>
            <a:ext cx="228600" cy="1524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Rectangle 9"/>
          <p:cNvSpPr>
            <a:spLocks noChangeArrowheads="1"/>
          </p:cNvSpPr>
          <p:nvPr/>
        </p:nvSpPr>
        <p:spPr bwMode="auto">
          <a:xfrm>
            <a:off x="3327400" y="2362200"/>
            <a:ext cx="2133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r>
              <a:rPr lang="th-TH" sz="2000">
                <a:solidFill>
                  <a:srgbClr val="000000"/>
                </a:solidFill>
              </a:rPr>
              <a:t>Watch the font...</a:t>
            </a:r>
          </a:p>
        </p:txBody>
      </p:sp>
      <p:sp>
        <p:nvSpPr>
          <p:cNvPr id="49161" name="Oval 10"/>
          <p:cNvSpPr>
            <a:spLocks noChangeArrowheads="1"/>
          </p:cNvSpPr>
          <p:nvPr/>
        </p:nvSpPr>
        <p:spPr bwMode="auto">
          <a:xfrm>
            <a:off x="3403600" y="3048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Oval 11"/>
          <p:cNvSpPr>
            <a:spLocks noChangeArrowheads="1"/>
          </p:cNvSpPr>
          <p:nvPr/>
        </p:nvSpPr>
        <p:spPr bwMode="auto">
          <a:xfrm>
            <a:off x="3860800" y="3048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Oval 12"/>
          <p:cNvSpPr>
            <a:spLocks noChangeArrowheads="1"/>
          </p:cNvSpPr>
          <p:nvPr/>
        </p:nvSpPr>
        <p:spPr bwMode="auto">
          <a:xfrm>
            <a:off x="4318000" y="3048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Oval 13"/>
          <p:cNvSpPr>
            <a:spLocks noChangeArrowheads="1"/>
          </p:cNvSpPr>
          <p:nvPr/>
        </p:nvSpPr>
        <p:spPr bwMode="auto">
          <a:xfrm>
            <a:off x="4775200" y="30480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Text Box 15"/>
          <p:cNvSpPr txBox="1">
            <a:spLocks noChangeArrowheads="1"/>
          </p:cNvSpPr>
          <p:nvPr/>
        </p:nvSpPr>
        <p:spPr bwMode="auto">
          <a:xfrm>
            <a:off x="3143250" y="4581525"/>
            <a:ext cx="2797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RadioButtonHandler</a:t>
            </a:r>
            <a:r>
              <a:rPr lang="en-US"/>
              <a:t> </a:t>
            </a:r>
          </a:p>
          <a:p>
            <a:r>
              <a:rPr lang="en-US"/>
              <a:t>inner class</a:t>
            </a:r>
            <a:endParaRPr lang="th-TH"/>
          </a:p>
        </p:txBody>
      </p:sp>
      <p:sp>
        <p:nvSpPr>
          <p:cNvPr id="49166" name="Rectangle 16"/>
          <p:cNvSpPr>
            <a:spLocks noChangeArrowheads="1"/>
          </p:cNvSpPr>
          <p:nvPr/>
        </p:nvSpPr>
        <p:spPr bwMode="auto">
          <a:xfrm>
            <a:off x="3175000" y="2895600"/>
            <a:ext cx="2057400" cy="533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Text Box 19"/>
          <p:cNvSpPr txBox="1">
            <a:spLocks noChangeArrowheads="1"/>
          </p:cNvSpPr>
          <p:nvPr/>
        </p:nvSpPr>
        <p:spPr bwMode="auto">
          <a:xfrm>
            <a:off x="3403600" y="5334000"/>
            <a:ext cx="2401888" cy="10064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sz="2000">
                <a:solidFill>
                  <a:srgbClr val="000000"/>
                </a:solidFill>
              </a:rPr>
              <a:t>itemStateChanged(...)</a:t>
            </a:r>
            <a:br>
              <a:rPr lang="th-TH" sz="2000">
                <a:solidFill>
                  <a:srgbClr val="000000"/>
                </a:solidFill>
              </a:rPr>
            </a:br>
            <a:r>
              <a:rPr lang="th-TH" sz="2000">
                <a:solidFill>
                  <a:srgbClr val="000000"/>
                </a:solidFill>
              </a:rPr>
              <a:t>{ // alter t</a:t>
            </a:r>
            <a:br>
              <a:rPr lang="th-TH" sz="2000">
                <a:solidFill>
                  <a:srgbClr val="000000"/>
                </a:solidFill>
              </a:rPr>
            </a:br>
            <a:r>
              <a:rPr lang="th-TH" sz="2000">
                <a:solidFill>
                  <a:srgbClr val="000000"/>
                </a:solidFill>
              </a:rPr>
              <a:t>}</a:t>
            </a:r>
          </a:p>
        </p:txBody>
      </p:sp>
      <p:sp>
        <p:nvSpPr>
          <p:cNvPr id="49169" name="Freeform 20"/>
          <p:cNvSpPr>
            <a:spLocks/>
          </p:cNvSpPr>
          <p:nvPr/>
        </p:nvSpPr>
        <p:spPr bwMode="auto">
          <a:xfrm>
            <a:off x="5003800" y="3200400"/>
            <a:ext cx="2159000" cy="2514600"/>
          </a:xfrm>
          <a:custGeom>
            <a:avLst/>
            <a:gdLst>
              <a:gd name="T0" fmla="*/ 0 w 1360"/>
              <a:gd name="T1" fmla="*/ 0 h 1584"/>
              <a:gd name="T2" fmla="*/ 2147483647 w 1360"/>
              <a:gd name="T3" fmla="*/ 2147483647 h 1584"/>
              <a:gd name="T4" fmla="*/ 2147483647 w 1360"/>
              <a:gd name="T5" fmla="*/ 2147483647 h 1584"/>
              <a:gd name="T6" fmla="*/ 2147483647 w 1360"/>
              <a:gd name="T7" fmla="*/ 2147483647 h 1584"/>
              <a:gd name="T8" fmla="*/ 2147483647 w 1360"/>
              <a:gd name="T9" fmla="*/ 2147483647 h 15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60"/>
              <a:gd name="T16" fmla="*/ 0 h 1584"/>
              <a:gd name="T17" fmla="*/ 1360 w 1360"/>
              <a:gd name="T18" fmla="*/ 1584 h 15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60" h="1584">
                <a:moveTo>
                  <a:pt x="0" y="0"/>
                </a:moveTo>
                <a:cubicBezTo>
                  <a:pt x="416" y="52"/>
                  <a:pt x="832" y="104"/>
                  <a:pt x="1056" y="240"/>
                </a:cubicBezTo>
                <a:cubicBezTo>
                  <a:pt x="1280" y="376"/>
                  <a:pt x="1328" y="624"/>
                  <a:pt x="1344" y="816"/>
                </a:cubicBezTo>
                <a:cubicBezTo>
                  <a:pt x="1360" y="1008"/>
                  <a:pt x="1288" y="1264"/>
                  <a:pt x="1152" y="1392"/>
                </a:cubicBezTo>
                <a:cubicBezTo>
                  <a:pt x="1016" y="1520"/>
                  <a:pt x="772" y="1552"/>
                  <a:pt x="528" y="1584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Freeform 21"/>
          <p:cNvSpPr>
            <a:spLocks/>
          </p:cNvSpPr>
          <p:nvPr/>
        </p:nvSpPr>
        <p:spPr bwMode="auto">
          <a:xfrm>
            <a:off x="4470400" y="3276600"/>
            <a:ext cx="2667000" cy="1295400"/>
          </a:xfrm>
          <a:custGeom>
            <a:avLst/>
            <a:gdLst>
              <a:gd name="T0" fmla="*/ 0 w 1680"/>
              <a:gd name="T1" fmla="*/ 0 h 816"/>
              <a:gd name="T2" fmla="*/ 2147483647 w 1680"/>
              <a:gd name="T3" fmla="*/ 2147483647 h 816"/>
              <a:gd name="T4" fmla="*/ 2147483647 w 1680"/>
              <a:gd name="T5" fmla="*/ 2147483647 h 816"/>
              <a:gd name="T6" fmla="*/ 2147483647 w 1680"/>
              <a:gd name="T7" fmla="*/ 2147483647 h 816"/>
              <a:gd name="T8" fmla="*/ 0 60000 65536"/>
              <a:gd name="T9" fmla="*/ 0 60000 65536"/>
              <a:gd name="T10" fmla="*/ 0 60000 65536"/>
              <a:gd name="T11" fmla="*/ 0 60000 65536"/>
              <a:gd name="T12" fmla="*/ 0 w 1680"/>
              <a:gd name="T13" fmla="*/ 0 h 816"/>
              <a:gd name="T14" fmla="*/ 1680 w 1680"/>
              <a:gd name="T15" fmla="*/ 816 h 8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80" h="816">
                <a:moveTo>
                  <a:pt x="0" y="0"/>
                </a:moveTo>
                <a:cubicBezTo>
                  <a:pt x="268" y="60"/>
                  <a:pt x="536" y="120"/>
                  <a:pt x="768" y="192"/>
                </a:cubicBezTo>
                <a:cubicBezTo>
                  <a:pt x="1000" y="264"/>
                  <a:pt x="1240" y="328"/>
                  <a:pt x="1392" y="432"/>
                </a:cubicBezTo>
                <a:cubicBezTo>
                  <a:pt x="1544" y="536"/>
                  <a:pt x="1632" y="752"/>
                  <a:pt x="1680" y="81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Freeform 22"/>
          <p:cNvSpPr>
            <a:spLocks/>
          </p:cNvSpPr>
          <p:nvPr/>
        </p:nvSpPr>
        <p:spPr bwMode="auto">
          <a:xfrm>
            <a:off x="4013200" y="3276600"/>
            <a:ext cx="3048000" cy="1676400"/>
          </a:xfrm>
          <a:custGeom>
            <a:avLst/>
            <a:gdLst>
              <a:gd name="T0" fmla="*/ 0 w 1920"/>
              <a:gd name="T1" fmla="*/ 0 h 1056"/>
              <a:gd name="T2" fmla="*/ 2147483647 w 1920"/>
              <a:gd name="T3" fmla="*/ 2147483647 h 1056"/>
              <a:gd name="T4" fmla="*/ 2147483647 w 1920"/>
              <a:gd name="T5" fmla="*/ 2147483647 h 1056"/>
              <a:gd name="T6" fmla="*/ 0 60000 65536"/>
              <a:gd name="T7" fmla="*/ 0 60000 65536"/>
              <a:gd name="T8" fmla="*/ 0 60000 65536"/>
              <a:gd name="T9" fmla="*/ 0 w 1920"/>
              <a:gd name="T10" fmla="*/ 0 h 1056"/>
              <a:gd name="T11" fmla="*/ 1920 w 1920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0" h="1056">
                <a:moveTo>
                  <a:pt x="0" y="0"/>
                </a:moveTo>
                <a:cubicBezTo>
                  <a:pt x="584" y="176"/>
                  <a:pt x="1168" y="352"/>
                  <a:pt x="1488" y="528"/>
                </a:cubicBezTo>
                <a:cubicBezTo>
                  <a:pt x="1808" y="704"/>
                  <a:pt x="1864" y="880"/>
                  <a:pt x="1920" y="105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Freeform 23"/>
          <p:cNvSpPr>
            <a:spLocks/>
          </p:cNvSpPr>
          <p:nvPr/>
        </p:nvSpPr>
        <p:spPr bwMode="auto">
          <a:xfrm>
            <a:off x="3556000" y="3276600"/>
            <a:ext cx="3429000" cy="1981200"/>
          </a:xfrm>
          <a:custGeom>
            <a:avLst/>
            <a:gdLst>
              <a:gd name="T0" fmla="*/ 0 w 2160"/>
              <a:gd name="T1" fmla="*/ 0 h 1248"/>
              <a:gd name="T2" fmla="*/ 2147483647 w 2160"/>
              <a:gd name="T3" fmla="*/ 2147483647 h 1248"/>
              <a:gd name="T4" fmla="*/ 2147483647 w 2160"/>
              <a:gd name="T5" fmla="*/ 2147483647 h 1248"/>
              <a:gd name="T6" fmla="*/ 2147483647 w 2160"/>
              <a:gd name="T7" fmla="*/ 2147483647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2160"/>
              <a:gd name="T13" fmla="*/ 0 h 1248"/>
              <a:gd name="T14" fmla="*/ 2160 w 2160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" h="1248">
                <a:moveTo>
                  <a:pt x="0" y="0"/>
                </a:moveTo>
                <a:cubicBezTo>
                  <a:pt x="488" y="172"/>
                  <a:pt x="976" y="344"/>
                  <a:pt x="1296" y="480"/>
                </a:cubicBezTo>
                <a:cubicBezTo>
                  <a:pt x="1616" y="616"/>
                  <a:pt x="1776" y="688"/>
                  <a:pt x="1920" y="816"/>
                </a:cubicBezTo>
                <a:cubicBezTo>
                  <a:pt x="2064" y="944"/>
                  <a:pt x="2112" y="1096"/>
                  <a:pt x="2160" y="12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Features</a:t>
            </a:r>
            <a:endParaRPr lang="th-TH" smtClean="0">
              <a:effectLst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762125"/>
            <a:ext cx="7772400" cy="4114800"/>
          </a:xfrm>
        </p:spPr>
        <p:txBody>
          <a:bodyPr/>
          <a:lstStyle/>
          <a:p>
            <a:pPr lvl="1"/>
            <a:r>
              <a:rPr lang="th-TH" smtClean="0">
                <a:effectLst/>
              </a:rPr>
              <a:t>creates </a:t>
            </a:r>
            <a:r>
              <a:rPr lang="en-US" smtClean="0">
                <a:effectLst/>
              </a:rPr>
              <a:t>four</a:t>
            </a:r>
            <a:r>
              <a:rPr lang="th-TH" smtClean="0">
                <a:effectLst/>
              </a:rPr>
              <a:t> </a:t>
            </a:r>
            <a:r>
              <a:rPr lang="th-TH" sz="2400" smtClean="0">
                <a:effectLst/>
                <a:latin typeface="Courier New" pitchFamily="49" charset="0"/>
              </a:rPr>
              <a:t>JRadioButton</a:t>
            </a:r>
            <a:r>
              <a:rPr lang="th-TH" smtClean="0">
                <a:effectLst/>
              </a:rPr>
              <a:t> objects in </a:t>
            </a:r>
            <a:r>
              <a:rPr lang="en-US" smtClean="0">
                <a:effectLst/>
              </a:rPr>
              <a:t>the</a:t>
            </a:r>
            <a:r>
              <a:rPr lang="th-TH" smtClean="0">
                <a:effectLst/>
              </a:rPr>
              <a:t> application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a </a:t>
            </a:r>
            <a:r>
              <a:rPr lang="th-TH" sz="2400" smtClean="0">
                <a:effectLst/>
                <a:latin typeface="Courier New" pitchFamily="49" charset="0"/>
              </a:rPr>
              <a:t>RadioButtonHandler</a:t>
            </a:r>
            <a:r>
              <a:rPr lang="th-TH" smtClean="0">
                <a:effectLst/>
              </a:rPr>
              <a:t> </a:t>
            </a:r>
            <a:r>
              <a:rPr lang="en-US" i="1" smtClean="0">
                <a:solidFill>
                  <a:schemeClr val="tx2"/>
                </a:solidFill>
                <a:effectLst/>
              </a:rPr>
              <a:t>inner </a:t>
            </a:r>
            <a:r>
              <a:rPr lang="th-TH" i="1" smtClean="0">
                <a:solidFill>
                  <a:schemeClr val="tx2"/>
                </a:solidFill>
                <a:effectLst/>
              </a:rPr>
              <a:t>class</a:t>
            </a:r>
            <a:r>
              <a:rPr lang="th-TH" smtClean="0">
                <a:effectLst/>
              </a:rPr>
              <a:t> implements </a:t>
            </a:r>
            <a:r>
              <a:rPr lang="th-TH" sz="2400" smtClean="0">
                <a:effectLst/>
                <a:latin typeface="Courier New" pitchFamily="49" charset="0"/>
              </a:rPr>
              <a:t>ItemListener</a:t>
            </a:r>
            <a:endParaRPr lang="th-TH" smtClean="0">
              <a:effectLst/>
            </a:endParaRPr>
          </a:p>
          <a:p>
            <a:pPr lvl="2">
              <a:buFont typeface="Arial" charset="0"/>
              <a:buChar char="•"/>
            </a:pPr>
            <a:r>
              <a:rPr lang="th-TH" sz="2000" smtClean="0">
                <a:effectLst/>
                <a:latin typeface="Courier New" pitchFamily="49" charset="0"/>
              </a:rPr>
              <a:t>itemStateChanged()</a:t>
            </a:r>
            <a:r>
              <a:rPr lang="th-TH" smtClean="0">
                <a:effectLst/>
              </a:rPr>
              <a:t> is called when the user selects/deselects any of the radio buttons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a </a:t>
            </a:r>
            <a:r>
              <a:rPr lang="th-TH" sz="2400" smtClean="0">
                <a:effectLst/>
                <a:latin typeface="Courier New" pitchFamily="49" charset="0"/>
              </a:rPr>
              <a:t>ButtonGroup</a:t>
            </a:r>
            <a:r>
              <a:rPr lang="th-TH" smtClean="0">
                <a:effectLst/>
              </a:rPr>
              <a:t> object which forces only one radio button to be 'on' at a time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0450" y="476250"/>
            <a:ext cx="7778750" cy="1104900"/>
          </a:xfrm>
        </p:spPr>
        <p:txBody>
          <a:bodyPr/>
          <a:lstStyle/>
          <a:p>
            <a:r>
              <a:rPr lang="th-TH" smtClean="0">
                <a:effectLst/>
              </a:rPr>
              <a:t>RadioButtonTest.java</a:t>
            </a:r>
            <a:endParaRPr lang="en-US" smtClean="0">
              <a:effectLst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60575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import java.awt.*;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java.awt.event.*;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javax.swing.*;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class RadioButtonTest extends JFrame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private JTextField t;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private Font plainFont, boldFont,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        italicFont, boldItalicFont;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private JRadioButton plain, bold,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		  italic, boldItalic;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758824"/>
            <a:ext cx="8305800" cy="5766519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   public RadioButtonTest()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{  super( "RadioButton Test"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Container c = getContentPane();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c.setLayout( new FlowLayout()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t = new JTextField( 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	    "Watch the font style change",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25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c.add( t ); 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// Create radio buttons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plain = new JRadioButton( "Plain", true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c.add( plain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bold = new JRadioButton( "Bold", false);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c.add( bold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italic = new JRadioButton( "Italic", false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c.add( italic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boldItalic = new JRadioButton( 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				"Bold/Italic", false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c.add( boldItalic );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2.1</a:t>
            </a:r>
            <a:r>
              <a:rPr lang="th-TH" smtClean="0">
                <a:effectLst/>
              </a:rPr>
              <a:t>.  Basic Co</a:t>
            </a:r>
            <a:r>
              <a:rPr lang="en-US" smtClean="0">
                <a:effectLst/>
              </a:rPr>
              <a:t>mponents</a:t>
            </a:r>
            <a:endParaRPr lang="th-TH" smtClean="0">
              <a:effectLst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4582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u="sng" smtClean="0">
                <a:effectLst/>
              </a:rPr>
              <a:t>Component</a:t>
            </a:r>
            <a:r>
              <a:rPr lang="th-TH" u="sng" smtClean="0">
                <a:effectLst/>
              </a:rPr>
              <a:t>	Swing Class Name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button		</a:t>
            </a:r>
            <a:r>
              <a:rPr lang="th-TH" b="1" smtClean="0">
                <a:solidFill>
                  <a:schemeClr val="accent1"/>
                </a:solidFill>
                <a:effectLst/>
              </a:rPr>
              <a:t>JButton</a:t>
            </a:r>
            <a:r>
              <a:rPr lang="th-TH" smtClean="0">
                <a:effectLst/>
              </a:rPr>
              <a:t>, </a:t>
            </a:r>
            <a:r>
              <a:rPr lang="th-TH" b="1" smtClean="0">
                <a:solidFill>
                  <a:schemeClr val="accent1"/>
                </a:solidFill>
                <a:effectLst/>
              </a:rPr>
              <a:t>JCheckBox</a:t>
            </a:r>
            <a:r>
              <a:rPr lang="th-TH" smtClean="0">
                <a:effectLst/>
              </a:rPr>
              <a:t>, </a:t>
            </a:r>
            <a:r>
              <a:rPr lang="th-TH" b="1" smtClean="0">
                <a:solidFill>
                  <a:schemeClr val="accent1"/>
                </a:solidFill>
                <a:effectLst/>
              </a:rPr>
              <a:t>JRadioButton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combo box	</a:t>
            </a:r>
            <a:r>
              <a:rPr lang="th-TH" b="1" smtClean="0">
                <a:solidFill>
                  <a:schemeClr val="accent1"/>
                </a:solidFill>
                <a:effectLst/>
              </a:rPr>
              <a:t>JComboBox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list		JList</a:t>
            </a:r>
          </a:p>
          <a:p>
            <a:pPr lvl="1"/>
            <a:r>
              <a:rPr lang="th-TH" smtClean="0">
                <a:effectLst/>
              </a:rPr>
              <a:t>menu		</a:t>
            </a:r>
            <a:r>
              <a:rPr lang="th-TH" b="1" smtClean="0">
                <a:solidFill>
                  <a:schemeClr val="accent1"/>
                </a:solidFill>
                <a:effectLst/>
              </a:rPr>
              <a:t>JMenu, JMenuBar, JMenuItem</a:t>
            </a:r>
          </a:p>
          <a:p>
            <a:pPr lvl="1"/>
            <a:r>
              <a:rPr lang="th-TH" smtClean="0">
                <a:effectLst/>
              </a:rPr>
              <a:t>slider		JSlider</a:t>
            </a:r>
          </a:p>
          <a:p>
            <a:pPr lvl="1"/>
            <a:r>
              <a:rPr lang="th-TH" smtClean="0">
                <a:effectLst/>
              </a:rPr>
              <a:t>text field	</a:t>
            </a:r>
            <a:r>
              <a:rPr lang="th-TH" b="1" smtClean="0">
                <a:solidFill>
                  <a:schemeClr val="accent1"/>
                </a:solidFill>
                <a:effectLst/>
              </a:rPr>
              <a:t>JTextField</a:t>
            </a:r>
            <a:r>
              <a:rPr lang="th-TH" smtClean="0">
                <a:effectLst/>
              </a:rPr>
              <a:t>, JPasswordField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8077200" cy="4114800"/>
          </a:xfrm>
        </p:spPr>
        <p:txBody>
          <a:bodyPr>
            <a:normAutofit fontScale="92500"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    // register all controls with 1 handler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RadioButtonHandler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handler = </a:t>
            </a:r>
            <a:b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			new RadioButtonHandler();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plain.addItemListener( handler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bold.addItemListener( handler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italic.addItemListener( handler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boldItalic.addItemListener( handler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// create link between JRadioButtons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ButtonGroup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radioGroup = new ButtonGroup();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radioGroup.add( plain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radioGroup.add( bold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radioGroup.add( italic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radioGroup.add( boldItalic 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idx="1"/>
          </p:nvPr>
        </p:nvSpPr>
        <p:spPr>
          <a:xfrm>
            <a:off x="179512" y="1988840"/>
            <a:ext cx="8612311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plainFont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= new Font( "TimesRoman", Font.PLAIN,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14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boldFont = new Font( "TimesRoman", Font.BOLD,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14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);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italicFont = new Font( "TimesRoman",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Font.ITALIC,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14</a:t>
            </a:r>
            <a:r>
              <a:rPr lang="th-TH" sz="1800"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1800">
                <a:latin typeface="Courier New" pitchFamily="49" charset="0"/>
                <a:cs typeface="Cordia New" pitchFamily="34" charset="-34"/>
              </a:rPr>
              <a:t>);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boldItalicFont = new Font( "TimesRoman", 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		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  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Font.BOLD + Font.ITALIC,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14</a:t>
            </a:r>
            <a:r>
              <a:rPr lang="th-TH" sz="1800"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1800">
                <a:latin typeface="Courier New" pitchFamily="49" charset="0"/>
                <a:cs typeface="Cordia New" pitchFamily="34" charset="-34"/>
              </a:rPr>
              <a:t>);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t.setFont( plainFont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      :</a:t>
            </a:r>
            <a:endParaRPr lang="en-US" sz="18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   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setDefaultCloseOperation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(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		JFrame.EXIT_ON_CLOSE);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setSize(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300,100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setVisible(true);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}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// end of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RadioButtonTest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()</a:t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public static void main( String args[] 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{  new RadioButtonTest()  }    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endParaRPr lang="th-TH" sz="20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476673"/>
            <a:ext cx="8001000" cy="6264695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class RadioButtonHandler </a:t>
            </a:r>
            <a:br>
              <a:rPr lang="th-TH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     </a:t>
            </a:r>
            <a:r>
              <a:rPr lang="th-TH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implements ItemListener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{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public void itemStateChanged( ItemEvent e )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endParaRPr lang="en-US" sz="1800" smtClean="0">
              <a:effectLst/>
              <a:latin typeface="Courier New" pitchFamily="49" charset="0"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      if (e.getStateChange() == ItemEvent.SELECTED) {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   if ( </a:t>
            </a:r>
            <a:r>
              <a:rPr lang="th-TH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e.getSource()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== plain ) 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      t.setFont( plainFont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   else if ( e.getSource() == bold ) 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      t.setFont( boldFont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   else if ( e.getSource() == italic ) 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      t.setFont( italicFont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   else if ( e.getSource() == boldItalic ) 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      t.setFont( boldItalicFont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 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  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t.repaint();</a:t>
            </a:r>
            <a:endParaRPr lang="en-US" sz="1800" smtClean="0">
              <a:effectLst/>
              <a:latin typeface="Courier New" pitchFamily="49" charset="0"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      }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}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}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// end of RadioButtonHandler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class</a:t>
            </a:r>
          </a:p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</a:rPr>
              <a:t/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</a:rPr>
              <a:t>}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// end of RadioButtonTest class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6269038" y="303213"/>
            <a:ext cx="2263775" cy="822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Still inside</a:t>
            </a:r>
          </a:p>
          <a:p>
            <a:r>
              <a:rPr lang="en-GB"/>
              <a:t>RadioButtonTest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42900"/>
            <a:ext cx="7778750" cy="1104900"/>
          </a:xfrm>
        </p:spPr>
        <p:txBody>
          <a:bodyPr/>
          <a:lstStyle/>
          <a:p>
            <a:r>
              <a:rPr lang="th-TH" smtClean="0">
                <a:effectLst/>
              </a:rPr>
              <a:t>Notes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46225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This example shows the</a:t>
            </a:r>
            <a:r>
              <a:rPr lang="en-US" smtClean="0">
                <a:effectLst/>
              </a:rPr>
              <a:t> use of an inner class to</a:t>
            </a:r>
            <a:r>
              <a:rPr lang="th-TH" smtClean="0">
                <a:effectLst/>
              </a:rPr>
              <a:t> implement event handl</a:t>
            </a:r>
            <a:r>
              <a:rPr lang="en-US" smtClean="0">
                <a:effectLst/>
              </a:rPr>
              <a:t>ing</a:t>
            </a:r>
            <a:r>
              <a:rPr lang="th-TH" smtClean="0">
                <a:effectLst/>
              </a:rPr>
              <a:t>:</a:t>
            </a: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RadioButtonHandler</a:t>
            </a:r>
            <a:r>
              <a:rPr lang="th-TH" smtClean="0">
                <a:effectLst/>
              </a:rPr>
              <a:t> implements </a:t>
            </a:r>
            <a:r>
              <a:rPr lang="th-TH" sz="2400" smtClean="0">
                <a:effectLst/>
                <a:latin typeface="Courier New" pitchFamily="49" charset="0"/>
              </a:rPr>
              <a:t>ItemListener</a:t>
            </a: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other two approaches:</a:t>
            </a:r>
          </a:p>
          <a:p>
            <a:pPr lvl="1"/>
            <a:r>
              <a:rPr lang="th-TH" smtClean="0">
                <a:effectLst/>
              </a:rPr>
              <a:t>anonymous class</a:t>
            </a:r>
            <a:r>
              <a:rPr lang="en-US" smtClean="0">
                <a:effectLst/>
              </a:rPr>
              <a:t>es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have the program implement the event listener</a:t>
            </a:r>
            <a:r>
              <a:rPr lang="en-US" smtClean="0">
                <a:effectLst/>
              </a:rPr>
              <a:t> itself</a:t>
            </a:r>
            <a:endParaRPr lang="th-TH" smtClean="0">
              <a:effectLst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This example shows that several controls can have the same event handler</a:t>
            </a:r>
          </a:p>
          <a:p>
            <a:pPr lvl="1"/>
            <a:r>
              <a:rPr lang="th-TH" smtClean="0">
                <a:effectLst/>
              </a:rPr>
              <a:t>all </a:t>
            </a:r>
            <a:r>
              <a:rPr lang="en-US" smtClean="0">
                <a:effectLst/>
              </a:rPr>
              <a:t>4</a:t>
            </a:r>
            <a:r>
              <a:rPr lang="th-TH" smtClean="0">
                <a:effectLst/>
              </a:rPr>
              <a:t> buttons use a single  </a:t>
            </a:r>
            <a:r>
              <a:rPr lang="th-TH" sz="2400" smtClean="0">
                <a:effectLst/>
                <a:latin typeface="Courier New" pitchFamily="49" charset="0"/>
              </a:rPr>
              <a:t>RadioButtonHandler</a:t>
            </a:r>
            <a:r>
              <a:rPr lang="th-TH" smtClean="0">
                <a:effectLst/>
              </a:rPr>
              <a:t> object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</a:t>
            </a:r>
            <a:r>
              <a:rPr lang="th-TH" sz="2400" smtClean="0">
                <a:effectLst/>
                <a:latin typeface="Courier New" pitchFamily="49" charset="0"/>
              </a:rPr>
              <a:t>ButtonGroup</a:t>
            </a:r>
            <a:r>
              <a:rPr lang="th-TH" smtClean="0">
                <a:effectLst/>
              </a:rPr>
              <a:t> object is not visible on the screen.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6897688" cy="1104900"/>
          </a:xfrm>
        </p:spPr>
        <p:txBody>
          <a:bodyPr/>
          <a:lstStyle/>
          <a:p>
            <a:r>
              <a:rPr lang="en-US" smtClean="0">
                <a:effectLst/>
              </a:rPr>
              <a:t>9.  Combo Box Example</a:t>
            </a:r>
            <a:endParaRPr lang="th-TH" smtClean="0">
              <a:effectLst/>
            </a:endParaRP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55750"/>
            <a:ext cx="5257800" cy="217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298950"/>
            <a:ext cx="5256213" cy="217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59397" name="Freeform 5"/>
          <p:cNvSpPr>
            <a:spLocks/>
          </p:cNvSpPr>
          <p:nvPr/>
        </p:nvSpPr>
        <p:spPr bwMode="auto">
          <a:xfrm>
            <a:off x="1358900" y="3079750"/>
            <a:ext cx="622300" cy="1981200"/>
          </a:xfrm>
          <a:custGeom>
            <a:avLst/>
            <a:gdLst>
              <a:gd name="T0" fmla="*/ 2147483647 w 392"/>
              <a:gd name="T1" fmla="*/ 0 h 1248"/>
              <a:gd name="T2" fmla="*/ 2147483647 w 392"/>
              <a:gd name="T3" fmla="*/ 2147483647 h 1248"/>
              <a:gd name="T4" fmla="*/ 2147483647 w 392"/>
              <a:gd name="T5" fmla="*/ 2147483647 h 1248"/>
              <a:gd name="T6" fmla="*/ 2147483647 w 392"/>
              <a:gd name="T7" fmla="*/ 2147483647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392"/>
              <a:gd name="T13" fmla="*/ 0 h 1248"/>
              <a:gd name="T14" fmla="*/ 392 w 392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92" h="1248">
                <a:moveTo>
                  <a:pt x="296" y="0"/>
                </a:moveTo>
                <a:cubicBezTo>
                  <a:pt x="196" y="96"/>
                  <a:pt x="96" y="192"/>
                  <a:pt x="56" y="336"/>
                </a:cubicBezTo>
                <a:cubicBezTo>
                  <a:pt x="16" y="480"/>
                  <a:pt x="0" y="712"/>
                  <a:pt x="56" y="864"/>
                </a:cubicBezTo>
                <a:cubicBezTo>
                  <a:pt x="112" y="1016"/>
                  <a:pt x="336" y="1192"/>
                  <a:pt x="392" y="12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233363" y="4619625"/>
            <a:ext cx="17478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select</a:t>
            </a:r>
          </a:p>
          <a:p>
            <a:r>
              <a:rPr lang="th-TH"/>
              <a:t>travelbug.gif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Event Model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2566988" y="2209800"/>
            <a:ext cx="3048000" cy="16002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2566988" y="3810000"/>
            <a:ext cx="3048000" cy="1851025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2590800" y="396240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methods</a:t>
            </a:r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2566988" y="1905000"/>
            <a:ext cx="30480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5310188" y="1981200"/>
            <a:ext cx="228600" cy="1524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2667000" y="5029200"/>
            <a:ext cx="1444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anon class</a:t>
            </a:r>
          </a:p>
        </p:txBody>
      </p:sp>
      <p:sp>
        <p:nvSpPr>
          <p:cNvPr id="60425" name="Oval 9"/>
          <p:cNvSpPr>
            <a:spLocks noChangeArrowheads="1"/>
          </p:cNvSpPr>
          <p:nvPr/>
        </p:nvSpPr>
        <p:spPr bwMode="auto">
          <a:xfrm>
            <a:off x="2819400" y="4430713"/>
            <a:ext cx="2209800" cy="67468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 algn="ctr"/>
            <a:r>
              <a:rPr lang="th-TH" sz="2000">
                <a:solidFill>
                  <a:srgbClr val="000000"/>
                </a:solidFill>
              </a:rPr>
              <a:t>itemStateChanged()</a:t>
            </a:r>
            <a:endParaRPr lang="th-TH" sz="2000"/>
          </a:p>
        </p:txBody>
      </p:sp>
      <p:sp>
        <p:nvSpPr>
          <p:cNvPr id="60426" name="Freeform 10"/>
          <p:cNvSpPr>
            <a:spLocks/>
          </p:cNvSpPr>
          <p:nvPr/>
        </p:nvSpPr>
        <p:spPr bwMode="auto">
          <a:xfrm>
            <a:off x="3886200" y="2743200"/>
            <a:ext cx="2298700" cy="1981200"/>
          </a:xfrm>
          <a:custGeom>
            <a:avLst/>
            <a:gdLst>
              <a:gd name="T0" fmla="*/ 0 w 1448"/>
              <a:gd name="T1" fmla="*/ 0 h 1248"/>
              <a:gd name="T2" fmla="*/ 2147483647 w 1448"/>
              <a:gd name="T3" fmla="*/ 2147483647 h 1248"/>
              <a:gd name="T4" fmla="*/ 2147483647 w 1448"/>
              <a:gd name="T5" fmla="*/ 2147483647 h 1248"/>
              <a:gd name="T6" fmla="*/ 2147483647 w 1448"/>
              <a:gd name="T7" fmla="*/ 2147483647 h 1248"/>
              <a:gd name="T8" fmla="*/ 2147483647 w 1448"/>
              <a:gd name="T9" fmla="*/ 2147483647 h 12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8"/>
              <a:gd name="T16" fmla="*/ 0 h 1248"/>
              <a:gd name="T17" fmla="*/ 1448 w 1448"/>
              <a:gd name="T18" fmla="*/ 1248 h 12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8" h="1248">
                <a:moveTo>
                  <a:pt x="0" y="0"/>
                </a:moveTo>
                <a:cubicBezTo>
                  <a:pt x="296" y="152"/>
                  <a:pt x="592" y="304"/>
                  <a:pt x="816" y="432"/>
                </a:cubicBezTo>
                <a:cubicBezTo>
                  <a:pt x="1040" y="560"/>
                  <a:pt x="1256" y="664"/>
                  <a:pt x="1344" y="768"/>
                </a:cubicBezTo>
                <a:cubicBezTo>
                  <a:pt x="1432" y="872"/>
                  <a:pt x="1448" y="976"/>
                  <a:pt x="1344" y="1056"/>
                </a:cubicBezTo>
                <a:cubicBezTo>
                  <a:pt x="1240" y="1136"/>
                  <a:pt x="980" y="1192"/>
                  <a:pt x="720" y="12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7" name="Text Box 11"/>
          <p:cNvSpPr txBox="1">
            <a:spLocks noChangeArrowheads="1"/>
          </p:cNvSpPr>
          <p:nvPr/>
        </p:nvSpPr>
        <p:spPr bwMode="auto">
          <a:xfrm>
            <a:off x="5638800" y="4375150"/>
            <a:ext cx="8763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select</a:t>
            </a:r>
          </a:p>
          <a:p>
            <a:r>
              <a:rPr lang="th-TH"/>
              <a:t>item</a:t>
            </a:r>
          </a:p>
          <a:p>
            <a:r>
              <a:rPr lang="th-TH"/>
              <a:t>event</a:t>
            </a:r>
          </a:p>
        </p:txBody>
      </p:sp>
      <p:sp>
        <p:nvSpPr>
          <p:cNvPr id="60428" name="Rectangle 12"/>
          <p:cNvSpPr>
            <a:spLocks noChangeArrowheads="1"/>
          </p:cNvSpPr>
          <p:nvPr/>
        </p:nvSpPr>
        <p:spPr bwMode="auto">
          <a:xfrm>
            <a:off x="3124200" y="2438400"/>
            <a:ext cx="12192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9" name="Rectangle 13"/>
          <p:cNvSpPr>
            <a:spLocks noChangeArrowheads="1"/>
          </p:cNvSpPr>
          <p:nvPr/>
        </p:nvSpPr>
        <p:spPr bwMode="auto">
          <a:xfrm>
            <a:off x="3124200" y="2667000"/>
            <a:ext cx="12192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30" name="Rectangle 14"/>
          <p:cNvSpPr>
            <a:spLocks noChangeArrowheads="1"/>
          </p:cNvSpPr>
          <p:nvPr/>
        </p:nvSpPr>
        <p:spPr bwMode="auto">
          <a:xfrm>
            <a:off x="3124200" y="2895600"/>
            <a:ext cx="12192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31" name="Rectangle 15"/>
          <p:cNvSpPr>
            <a:spLocks noChangeArrowheads="1"/>
          </p:cNvSpPr>
          <p:nvPr/>
        </p:nvSpPr>
        <p:spPr bwMode="auto">
          <a:xfrm>
            <a:off x="3124200" y="3124200"/>
            <a:ext cx="12192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0432" name="Picture 16" descr="bu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62200"/>
            <a:ext cx="6985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Features</a:t>
            </a:r>
            <a:endParaRPr lang="th-TH" smtClean="0">
              <a:effectLst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8001000" cy="4114800"/>
          </a:xfrm>
        </p:spPr>
        <p:txBody>
          <a:bodyPr/>
          <a:lstStyle/>
          <a:p>
            <a:pPr lvl="1"/>
            <a:r>
              <a:rPr lang="th-TH" smtClean="0">
                <a:effectLst/>
              </a:rPr>
              <a:t>creates a </a:t>
            </a:r>
            <a:r>
              <a:rPr lang="th-TH" sz="2400" smtClean="0">
                <a:effectLst/>
                <a:latin typeface="Courier New" pitchFamily="49" charset="0"/>
              </a:rPr>
              <a:t>JComboBox</a:t>
            </a:r>
            <a:r>
              <a:rPr lang="th-TH" smtClean="0">
                <a:effectLst/>
              </a:rPr>
              <a:t> object in an application</a:t>
            </a:r>
            <a:br>
              <a:rPr lang="th-TH" smtClean="0">
                <a:effectLst/>
              </a:rPr>
            </a:br>
            <a:r>
              <a:rPr lang="th-TH" smtClean="0">
                <a:effectLst/>
              </a:rPr>
              <a:t>(a combo box is a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drop-down list</a:t>
            </a:r>
            <a:r>
              <a:rPr lang="th-TH" smtClean="0">
                <a:effectLst/>
              </a:rPr>
              <a:t>)</a:t>
            </a:r>
          </a:p>
          <a:p>
            <a:pPr lvl="1"/>
            <a:r>
              <a:rPr lang="th-TH" smtClean="0">
                <a:effectLst/>
              </a:rPr>
              <a:t>the selection updates an </a:t>
            </a:r>
            <a:r>
              <a:rPr lang="en-US" smtClean="0">
                <a:effectLst/>
              </a:rPr>
              <a:t>image</a:t>
            </a:r>
            <a:r>
              <a:rPr lang="th-TH" smtClean="0">
                <a:effectLst/>
              </a:rPr>
              <a:t> inside a label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an anonymous class implements </a:t>
            </a:r>
            <a:r>
              <a:rPr lang="th-TH" sz="2400" smtClean="0">
                <a:effectLst/>
                <a:latin typeface="Courier New" pitchFamily="49" charset="0"/>
              </a:rPr>
              <a:t>itemListener</a:t>
            </a:r>
            <a:endParaRPr lang="th-TH" smtClean="0">
              <a:effectLst/>
            </a:endParaRPr>
          </a:p>
          <a:p>
            <a:pPr lvl="2">
              <a:buFont typeface="Arial" charset="0"/>
              <a:buChar char="•"/>
            </a:pPr>
            <a:r>
              <a:rPr lang="th-TH" sz="2000" smtClean="0">
                <a:effectLst/>
                <a:latin typeface="Courier New" pitchFamily="49" charset="0"/>
              </a:rPr>
              <a:t>itemStateChanged()</a:t>
            </a:r>
            <a:r>
              <a:rPr lang="th-TH" smtClean="0">
                <a:effectLst/>
              </a:rPr>
              <a:t> is called when the user clicks on one of the items on the list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7778750" cy="1104900"/>
          </a:xfrm>
        </p:spPr>
        <p:txBody>
          <a:bodyPr/>
          <a:lstStyle/>
          <a:p>
            <a:r>
              <a:rPr lang="th-TH" smtClean="0">
                <a:effectLst/>
              </a:rPr>
              <a:t>ComboBoxTest.java</a:t>
            </a:r>
            <a:endParaRPr lang="en-US" smtClean="0">
              <a:effectLst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844824"/>
            <a:ext cx="7772400" cy="4421088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import java.awt.*;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import java.awt.event.*;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import javax.swing.*;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public class ComboBoxTest extends JFrame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private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JComboBox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&lt;String&gt;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imNmsList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private JLabel label;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private String names[] =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{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"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bug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.gif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",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"bug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.gif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",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  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"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travelbug.gif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",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"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buganim.gif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" };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private I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mageI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con icons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[];</a:t>
            </a:r>
            <a:r>
              <a:rPr lang="en-US" sz="1800" smtClean="0">
                <a:effectLst/>
                <a:latin typeface="Courier New" pitchFamily="49" charset="0"/>
              </a:rPr>
              <a:t/>
            </a:r>
            <a:br>
              <a:rPr lang="en-US" sz="1800" smtClean="0">
                <a:effectLst/>
                <a:latin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</a:rPr>
              <a:t>		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052513"/>
            <a:ext cx="6791325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763713" y="5995988"/>
            <a:ext cx="6323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These pictures are from the Java tutorial on Swing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14875" y="2500313"/>
            <a:ext cx="2098675" cy="8302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50000"/>
                  </a:schemeClr>
                </a:solidFill>
              </a:rPr>
              <a:t>also known as</a:t>
            </a:r>
          </a:p>
          <a:p>
            <a:pPr>
              <a:defRPr/>
            </a:pPr>
            <a:r>
              <a:rPr lang="en-US">
                <a:solidFill>
                  <a:schemeClr val="bg1">
                    <a:lumMod val="50000"/>
                  </a:schemeClr>
                </a:solidFill>
              </a:rPr>
              <a:t>a pop-down list</a:t>
            </a:r>
          </a:p>
        </p:txBody>
      </p:sp>
      <p:cxnSp>
        <p:nvCxnSpPr>
          <p:cNvPr id="6" name="Straight Arrow Connector 5"/>
          <p:cNvCxnSpPr/>
          <p:nvPr/>
        </p:nvCxnSpPr>
        <p:spPr bwMode="auto">
          <a:xfrm rot="16200000" flipV="1">
            <a:off x="5322094" y="2393157"/>
            <a:ext cx="285750" cy="21431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857250"/>
            <a:ext cx="8305800" cy="5286375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public ComboBoxTest()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super("Testing JComboBox");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icons = new Icon[names.length];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for(int i=0; i &lt; names.length; i++)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 icons[i] = new ImageIcon(names[i]);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Container c = getContentPane();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c.setLayout(new FlowLayout());      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label = new JLabel(icons[0]);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c.add(label);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       :</a:t>
            </a:r>
          </a:p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endParaRPr lang="en-US" sz="20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ontent Placeholder 2"/>
          <p:cNvSpPr>
            <a:spLocks noGrp="1"/>
          </p:cNvSpPr>
          <p:nvPr>
            <p:ph idx="1"/>
          </p:nvPr>
        </p:nvSpPr>
        <p:spPr>
          <a:xfrm>
            <a:off x="178246" y="857250"/>
            <a:ext cx="8858250" cy="5715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imNmsList = new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JComboBox&lt;String&gt;(names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imNmsList.setMaximumRowCount(3);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c.add(imNmsList);</a:t>
            </a: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imNmsList.addItemListener(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new ItemListener()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public void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itemStateChanged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(ItemEvent e)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{ label.setIcon(icons[ imNmsList.getSelectedIndex() ]); }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});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setDefaultCloseOperation(JFrame.EXIT_ON_CLOSE);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setSize(350, 100);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setVisible(true);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}  // end of ComboBoxTest()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static void main(String args[])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 new ComboBoxTest();  }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}  // end of ComboBoxTest class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Notes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z="2400" smtClean="0">
                <a:effectLst/>
                <a:latin typeface="Courier New" pitchFamily="49" charset="0"/>
              </a:rPr>
              <a:t>itemStateChanged()</a:t>
            </a:r>
            <a:r>
              <a:rPr lang="th-TH" smtClean="0">
                <a:effectLst/>
              </a:rPr>
              <a:t> does not use the </a:t>
            </a:r>
            <a:r>
              <a:rPr lang="th-TH" sz="2800" smtClean="0">
                <a:effectLst/>
                <a:latin typeface="Courier New" pitchFamily="49" charset="0"/>
              </a:rPr>
              <a:t>e</a:t>
            </a:r>
            <a:r>
              <a:rPr lang="th-TH" smtClean="0">
                <a:effectLst/>
              </a:rPr>
              <a:t> event object; it checks the </a:t>
            </a:r>
            <a:r>
              <a:rPr lang="en-US" sz="2400" smtClean="0">
                <a:effectLst/>
                <a:latin typeface="Courier New" pitchFamily="49" charset="0"/>
              </a:rPr>
              <a:t>imNmsList</a:t>
            </a:r>
            <a:r>
              <a:rPr lang="th-TH" smtClean="0">
                <a:effectLst/>
              </a:rPr>
              <a:t> combo box</a:t>
            </a:r>
          </a:p>
          <a:p>
            <a:pPr lvl="1"/>
            <a:r>
              <a:rPr lang="en-US" sz="2400" smtClean="0">
                <a:effectLst/>
                <a:latin typeface="Courier New" pitchFamily="49" charset="0"/>
              </a:rPr>
              <a:t>imNmsList</a:t>
            </a:r>
            <a:r>
              <a:rPr lang="th-TH" sz="2400" smtClean="0">
                <a:effectLst/>
                <a:latin typeface="Courier New" pitchFamily="49" charset="0"/>
              </a:rPr>
              <a:t>.getSelectedIndex()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returns the index of the item selected</a:t>
            </a:r>
          </a:p>
          <a:p>
            <a:pPr lvl="2">
              <a:buFont typeface="Arial" charset="0"/>
              <a:buChar char="•"/>
            </a:pPr>
            <a:endParaRPr lang="th-TH" sz="2800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</a:t>
            </a:r>
            <a:r>
              <a:rPr lang="en-US" smtClean="0">
                <a:effectLst/>
              </a:rPr>
              <a:t>image</a:t>
            </a:r>
            <a:r>
              <a:rPr lang="th-TH" smtClean="0">
                <a:effectLst/>
              </a:rPr>
              <a:t> filenames are stored in an </a:t>
            </a:r>
            <a:r>
              <a:rPr lang="th-TH" sz="2400" smtClean="0">
                <a:effectLst/>
                <a:latin typeface="Courier New" pitchFamily="49" charset="0"/>
              </a:rPr>
              <a:t>icon[]</a:t>
            </a:r>
            <a:r>
              <a:rPr lang="th-TH" smtClean="0">
                <a:effectLst/>
              </a:rPr>
              <a:t>array, and used to update the label:</a:t>
            </a: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label.setIcon( icon[...])</a:t>
            </a: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2.2</a:t>
            </a:r>
            <a:r>
              <a:rPr lang="th-TH" smtClean="0">
                <a:effectLst/>
              </a:rPr>
              <a:t>.  Uneditable Displays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u="sng" smtClean="0">
                <a:effectLst/>
              </a:rPr>
              <a:t>Display</a:t>
            </a:r>
            <a:r>
              <a:rPr lang="th-TH" u="sng" smtClean="0">
                <a:effectLst/>
              </a:rPr>
              <a:t>		Swing Class Name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label		</a:t>
            </a:r>
            <a:r>
              <a:rPr lang="th-TH" b="1" smtClean="0">
                <a:solidFill>
                  <a:schemeClr val="accent1"/>
                </a:solidFill>
                <a:effectLst/>
              </a:rPr>
              <a:t>JLabel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Tooltip		JToolTip</a:t>
            </a:r>
          </a:p>
          <a:p>
            <a:pPr lvl="1"/>
            <a:r>
              <a:rPr lang="th-TH" smtClean="0">
                <a:effectLst/>
              </a:rPr>
              <a:t>Progress bar	JProgressBar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4292600"/>
            <a:ext cx="6192837" cy="218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</a:t>
            </a:r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.  </a:t>
            </a:r>
            <a:r>
              <a:rPr lang="en-US" smtClean="0">
                <a:effectLst/>
              </a:rPr>
              <a:t>Interactive</a:t>
            </a:r>
            <a:r>
              <a:rPr lang="th-TH" smtClean="0">
                <a:effectLst/>
              </a:rPr>
              <a:t> Displays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u="sng" smtClean="0">
                <a:effectLst/>
              </a:rPr>
              <a:t>Display</a:t>
            </a:r>
            <a:r>
              <a:rPr lang="th-TH" u="sng" smtClean="0">
                <a:effectLst/>
              </a:rPr>
              <a:t>		Swing Class Name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table		JTable</a:t>
            </a:r>
          </a:p>
          <a:p>
            <a:pPr lvl="1"/>
            <a:r>
              <a:rPr lang="th-TH" smtClean="0">
                <a:effectLst/>
              </a:rPr>
              <a:t>text		JTextPane, JTextArea,</a:t>
            </a:r>
            <a:br>
              <a:rPr lang="th-TH" smtClean="0">
                <a:effectLst/>
              </a:rPr>
            </a:br>
            <a:r>
              <a:rPr lang="th-TH" smtClean="0">
                <a:effectLst/>
              </a:rPr>
              <a:t>			JEditorPane</a:t>
            </a:r>
          </a:p>
          <a:p>
            <a:pPr lvl="1"/>
            <a:r>
              <a:rPr lang="th-TH" smtClean="0">
                <a:effectLst/>
              </a:rPr>
              <a:t>tree		JColorChooser</a:t>
            </a:r>
          </a:p>
          <a:p>
            <a:pPr lvl="1"/>
            <a:r>
              <a:rPr lang="th-TH" smtClean="0">
                <a:effectLst/>
              </a:rPr>
              <a:t>file chooser	</a:t>
            </a:r>
            <a:r>
              <a:rPr lang="th-TH" b="1" smtClean="0">
                <a:solidFill>
                  <a:schemeClr val="accent1"/>
                </a:solidFill>
                <a:effectLst/>
              </a:rPr>
              <a:t>JFileChooser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196975"/>
            <a:ext cx="6680200" cy="507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00. prelims</Template>
  <TotalTime>1159</TotalTime>
  <Pages>3</Pages>
  <Words>1091</Words>
  <Application>Microsoft Office PowerPoint</Application>
  <PresentationFormat>On-screen Show (4:3)</PresentationFormat>
  <Paragraphs>399</Paragraphs>
  <Slides>62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Flow</vt:lpstr>
      <vt:lpstr>PowerPoint Presentation</vt:lpstr>
      <vt:lpstr>Contents</vt:lpstr>
      <vt:lpstr>1.  Three Step GUI </vt:lpstr>
      <vt:lpstr>2. Swing GUI Overview</vt:lpstr>
      <vt:lpstr>2.1.  Basic Components</vt:lpstr>
      <vt:lpstr>PowerPoint Presentation</vt:lpstr>
      <vt:lpstr>2.2.  Uneditable Displays</vt:lpstr>
      <vt:lpstr>2.3.  Interactive Displays</vt:lpstr>
      <vt:lpstr>PowerPoint Presentation</vt:lpstr>
      <vt:lpstr>2.4.  General Purpose Containers</vt:lpstr>
      <vt:lpstr>PowerPoint Presentation</vt:lpstr>
      <vt:lpstr>2.5.  Top-level Containers</vt:lpstr>
      <vt:lpstr>PowerPoint Presentation</vt:lpstr>
      <vt:lpstr>2.6.  Special-Purpose Containers</vt:lpstr>
      <vt:lpstr>PowerPoint Presentation</vt:lpstr>
      <vt:lpstr>3. Swing Hierarchy (partial)</vt:lpstr>
      <vt:lpstr>What is JComponent?</vt:lpstr>
      <vt:lpstr>4.  Listener Interfaces</vt:lpstr>
      <vt:lpstr>4.1. ActionListener</vt:lpstr>
      <vt:lpstr>Using the Listener</vt:lpstr>
      <vt:lpstr>4.2.  ItemListener</vt:lpstr>
      <vt:lpstr>Using the Listener</vt:lpstr>
      <vt:lpstr>5. Button Example</vt:lpstr>
      <vt:lpstr>Event Model</vt:lpstr>
      <vt:lpstr>Steps in GUI Creation</vt:lpstr>
      <vt:lpstr>ButtonTest.java</vt:lpstr>
      <vt:lpstr>PowerPoint Presentation</vt:lpstr>
      <vt:lpstr>PowerPoint Presentation</vt:lpstr>
      <vt:lpstr>Notes</vt:lpstr>
      <vt:lpstr>6. TextField Example</vt:lpstr>
      <vt:lpstr>Event Model</vt:lpstr>
      <vt:lpstr>TextFieldTest.java</vt:lpstr>
      <vt:lpstr>PowerPoint Presentation</vt:lpstr>
      <vt:lpstr>PowerPoint Presentation</vt:lpstr>
      <vt:lpstr>Notes</vt:lpstr>
      <vt:lpstr>7. Check Boxes Example</vt:lpstr>
      <vt:lpstr>Event Model</vt:lpstr>
      <vt:lpstr>Features</vt:lpstr>
      <vt:lpstr>CheckBoxTest.java</vt:lpstr>
      <vt:lpstr>PowerPoint Presentation</vt:lpstr>
      <vt:lpstr>PowerPoint Presentation</vt:lpstr>
      <vt:lpstr>PowerPoint Presentation</vt:lpstr>
      <vt:lpstr>Notes</vt:lpstr>
      <vt:lpstr>PowerPoint Presentation</vt:lpstr>
      <vt:lpstr>8.  Radio Buttons Example</vt:lpstr>
      <vt:lpstr>Event Model</vt:lpstr>
      <vt:lpstr>Features</vt:lpstr>
      <vt:lpstr>RadioButtonTest.java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Notes</vt:lpstr>
      <vt:lpstr>PowerPoint Presentation</vt:lpstr>
      <vt:lpstr>9.  Combo Box Example</vt:lpstr>
      <vt:lpstr>Event Model</vt:lpstr>
      <vt:lpstr>Features</vt:lpstr>
      <vt:lpstr>ComboBoxTest.java</vt:lpstr>
      <vt:lpstr>PowerPoint Presentation</vt:lpstr>
      <vt:lpstr>PowerPoint Presentation</vt:lpstr>
      <vt:lpstr>Notes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Web Pages</dc:title>
  <dc:creator>Andrew Davison</dc:creator>
  <cp:lastModifiedBy>Ad</cp:lastModifiedBy>
  <cp:revision>94</cp:revision>
  <cp:lastPrinted>2002-07-05T03:01:27Z</cp:lastPrinted>
  <dcterms:created xsi:type="dcterms:W3CDTF">1997-03-23T12:51:30Z</dcterms:created>
  <dcterms:modified xsi:type="dcterms:W3CDTF">2019-07-12T03:44:56Z</dcterms:modified>
</cp:coreProperties>
</file>