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9" r:id="rId1"/>
  </p:sldMasterIdLst>
  <p:notesMasterIdLst>
    <p:notesMasterId r:id="rId59"/>
  </p:notesMasterIdLst>
  <p:handoutMasterIdLst>
    <p:handoutMasterId r:id="rId60"/>
  </p:handoutMasterIdLst>
  <p:sldIdLst>
    <p:sldId id="302" r:id="rId2"/>
    <p:sldId id="349" r:id="rId3"/>
    <p:sldId id="258" r:id="rId4"/>
    <p:sldId id="309" r:id="rId5"/>
    <p:sldId id="308" r:id="rId6"/>
    <p:sldId id="328" r:id="rId7"/>
    <p:sldId id="329" r:id="rId8"/>
    <p:sldId id="350" r:id="rId9"/>
    <p:sldId id="310" r:id="rId10"/>
    <p:sldId id="263" r:id="rId11"/>
    <p:sldId id="311" r:id="rId12"/>
    <p:sldId id="312" r:id="rId13"/>
    <p:sldId id="313" r:id="rId14"/>
    <p:sldId id="264" r:id="rId15"/>
    <p:sldId id="314" r:id="rId16"/>
    <p:sldId id="315" r:id="rId17"/>
    <p:sldId id="316" r:id="rId18"/>
    <p:sldId id="317" r:id="rId19"/>
    <p:sldId id="318" r:id="rId20"/>
    <p:sldId id="319" r:id="rId21"/>
    <p:sldId id="320" r:id="rId22"/>
    <p:sldId id="321" r:id="rId23"/>
    <p:sldId id="322" r:id="rId24"/>
    <p:sldId id="267" r:id="rId25"/>
    <p:sldId id="323" r:id="rId26"/>
    <p:sldId id="324" r:id="rId27"/>
    <p:sldId id="325" r:id="rId28"/>
    <p:sldId id="330" r:id="rId29"/>
    <p:sldId id="339" r:id="rId30"/>
    <p:sldId id="326" r:id="rId31"/>
    <p:sldId id="327" r:id="rId32"/>
    <p:sldId id="332" r:id="rId33"/>
    <p:sldId id="268" r:id="rId34"/>
    <p:sldId id="271" r:id="rId35"/>
    <p:sldId id="333" r:id="rId36"/>
    <p:sldId id="334" r:id="rId37"/>
    <p:sldId id="335" r:id="rId38"/>
    <p:sldId id="336" r:id="rId39"/>
    <p:sldId id="338" r:id="rId40"/>
    <p:sldId id="337" r:id="rId41"/>
    <p:sldId id="340" r:id="rId42"/>
    <p:sldId id="269" r:id="rId43"/>
    <p:sldId id="341" r:id="rId44"/>
    <p:sldId id="270" r:id="rId45"/>
    <p:sldId id="276" r:id="rId46"/>
    <p:sldId id="342" r:id="rId47"/>
    <p:sldId id="343" r:id="rId48"/>
    <p:sldId id="344" r:id="rId49"/>
    <p:sldId id="345" r:id="rId50"/>
    <p:sldId id="346" r:id="rId51"/>
    <p:sldId id="347" r:id="rId52"/>
    <p:sldId id="355" r:id="rId53"/>
    <p:sldId id="356" r:id="rId54"/>
    <p:sldId id="357" r:id="rId55"/>
    <p:sldId id="300" r:id="rId56"/>
    <p:sldId id="353" r:id="rId57"/>
    <p:sldId id="354" r:id="rId58"/>
  </p:sldIdLst>
  <p:sldSz cx="9144000" cy="6858000" type="screen4x3"/>
  <p:notesSz cx="6858000" cy="9144000"/>
  <p:defaultTextStyle>
    <a:defPPr>
      <a:defRPr lang="da-DK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B417"/>
    <a:srgbClr val="8CF4EA"/>
    <a:srgbClr val="FF571E"/>
    <a:srgbClr val="000000"/>
    <a:srgbClr val="FEDB00"/>
    <a:srgbClr val="DC4A1A"/>
    <a:srgbClr val="7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86377" autoAdjust="0"/>
  </p:normalViewPr>
  <p:slideViewPr>
    <p:cSldViewPr>
      <p:cViewPr varScale="1">
        <p:scale>
          <a:sx n="81" d="100"/>
          <a:sy n="81" d="100"/>
        </p:scale>
        <p:origin x="-39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166"/>
    </p:cViewPr>
  </p:sorterViewPr>
  <p:notesViewPr>
    <p:cSldViewPr>
      <p:cViewPr>
        <p:scale>
          <a:sx n="100" d="100"/>
          <a:sy n="100" d="100"/>
        </p:scale>
        <p:origin x="-1050" y="22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 b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GB"/>
              <a:t>241-211 OOP (Java): GUI Intro/11</a:t>
            </a:r>
          </a:p>
          <a:p>
            <a:pPr>
              <a:defRPr/>
            </a:pPr>
            <a:endParaRPr lang="en-GB"/>
          </a:p>
        </p:txBody>
      </p:sp>
      <p:sp>
        <p:nvSpPr>
          <p:cNvPr id="133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 b="0"/>
            </a:lvl1pPr>
          </a:lstStyle>
          <a:p>
            <a:pPr>
              <a:defRPr/>
            </a:pPr>
            <a:fld id="{8F1D40EB-1FE7-4383-B110-0A4BD6FB118B}" type="slidenum">
              <a:rPr lang="en-GB"/>
              <a:pPr>
                <a:defRPr/>
              </a:pPr>
              <a:t>‹#›</a:t>
            </a:fld>
            <a:endParaRPr lang="en-GB"/>
          </a:p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0036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/>
            </a:lvl1pPr>
          </a:lstStyle>
          <a:p>
            <a:pPr>
              <a:defRPr/>
            </a:pPr>
            <a:r>
              <a:rPr lang="en-GB"/>
              <a:t>Objects First with Java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34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1"/>
            </a:lvl1pPr>
          </a:lstStyle>
          <a:p>
            <a:pPr>
              <a:defRPr/>
            </a:pPr>
            <a:r>
              <a:rPr lang="en-GB"/>
              <a:t>© David J. Barnes and Michael Kölling</a:t>
            </a:r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/>
            </a:lvl1pPr>
          </a:lstStyle>
          <a:p>
            <a:pPr>
              <a:defRPr/>
            </a:pPr>
            <a:fld id="{ADB322F5-9567-42E4-904D-607C998782A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321350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09" y="465097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66800" y="4114800"/>
            <a:ext cx="6934200" cy="13716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 typeface="Monotype Sorts" pitchFamily="2" charset="2"/>
              <a:buNone/>
            </a:pPr>
            <a:r>
              <a:rPr lang="th-TH" smtClean="0">
                <a:effectLst/>
              </a:rPr>
              <a:t>Objectives</a:t>
            </a:r>
          </a:p>
          <a:p>
            <a:pPr lvl="1" eaLnBrk="1" hangingPunct="1"/>
            <a:r>
              <a:rPr lang="en-US" smtClean="0">
                <a:effectLst/>
              </a:rPr>
              <a:t>use an image viewer application to introduce Java's GUI features</a:t>
            </a:r>
            <a:endParaRPr lang="th-TH" smtClean="0">
              <a:effectLst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1828800" y="2565400"/>
            <a:ext cx="4768850" cy="120015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3600"/>
              <a:t>11. Introducing </a:t>
            </a:r>
          </a:p>
          <a:p>
            <a:pPr algn="ctr"/>
            <a:r>
              <a:rPr lang="en-US" sz="3600"/>
              <a:t>Java's GUI Features</a:t>
            </a:r>
            <a:endParaRPr lang="th-TH" sz="3600"/>
          </a:p>
        </p:txBody>
      </p:sp>
      <p:sp>
        <p:nvSpPr>
          <p:cNvPr id="7" name="Rectangle 6"/>
          <p:cNvSpPr>
            <a:spLocks noGrp="1" noChangeArrowheads="1"/>
          </p:cNvSpPr>
          <p:nvPr/>
        </p:nvSpPr>
        <p:spPr>
          <a:xfrm>
            <a:off x="550551" y="533400"/>
            <a:ext cx="8229600" cy="88341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>
                <a:effectLst/>
              </a:rPr>
              <a:t>DIN61-222 Adv. Prog. (Java)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88317" y="1397496"/>
            <a:ext cx="3167062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defPPr>
              <a:defRPr lang="th-TH"/>
            </a:defPPr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>
                <a:effectLst/>
              </a:rPr>
              <a:t>Semester </a:t>
            </a:r>
            <a:r>
              <a:rPr lang="en-GB" sz="2400" smtClean="0">
                <a:effectLst/>
              </a:rPr>
              <a:t>1, 2019-2020</a:t>
            </a:r>
            <a:endParaRPr lang="en-GB" sz="240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effectLst/>
              </a:rPr>
              <a:t>4. An Application Window</a:t>
            </a:r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4038600" y="1676400"/>
            <a:ext cx="652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GB">
                <a:latin typeface="Times New Roman" pitchFamily="18" charset="0"/>
              </a:rPr>
              <a:t>title</a:t>
            </a:r>
          </a:p>
        </p:txBody>
      </p:sp>
      <p:sp>
        <p:nvSpPr>
          <p:cNvPr id="17412" name="Text Box 6"/>
          <p:cNvSpPr txBox="1">
            <a:spLocks noChangeArrowheads="1"/>
          </p:cNvSpPr>
          <p:nvPr/>
        </p:nvSpPr>
        <p:spPr bwMode="auto">
          <a:xfrm>
            <a:off x="304800" y="4776788"/>
            <a:ext cx="172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GB">
                <a:latin typeface="Times New Roman" pitchFamily="18" charset="0"/>
              </a:rPr>
              <a:t>content pane</a:t>
            </a:r>
          </a:p>
        </p:txBody>
      </p:sp>
      <p:sp>
        <p:nvSpPr>
          <p:cNvPr id="17413" name="Line 7"/>
          <p:cNvSpPr>
            <a:spLocks noChangeShapeType="1"/>
          </p:cNvSpPr>
          <p:nvPr/>
        </p:nvSpPr>
        <p:spPr bwMode="auto">
          <a:xfrm flipH="1">
            <a:off x="3624263" y="1981200"/>
            <a:ext cx="490537" cy="320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7414" name="Text Box 10"/>
          <p:cNvSpPr txBox="1">
            <a:spLocks noChangeArrowheads="1"/>
          </p:cNvSpPr>
          <p:nvPr/>
        </p:nvSpPr>
        <p:spPr bwMode="auto">
          <a:xfrm>
            <a:off x="6477000" y="1600200"/>
            <a:ext cx="2220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GB">
                <a:latin typeface="Times New Roman" pitchFamily="18" charset="0"/>
              </a:rPr>
              <a:t>window controls</a:t>
            </a:r>
          </a:p>
        </p:txBody>
      </p:sp>
      <p:sp>
        <p:nvSpPr>
          <p:cNvPr id="17415" name="Line 11"/>
          <p:cNvSpPr>
            <a:spLocks noChangeShapeType="1"/>
          </p:cNvSpPr>
          <p:nvPr/>
        </p:nvSpPr>
        <p:spPr bwMode="auto">
          <a:xfrm flipH="1">
            <a:off x="6400800" y="1981200"/>
            <a:ext cx="990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17416" name="TextBox 11"/>
          <p:cNvSpPr txBox="1">
            <a:spLocks noChangeArrowheads="1"/>
          </p:cNvSpPr>
          <p:nvPr/>
        </p:nvSpPr>
        <p:spPr bwMode="auto">
          <a:xfrm>
            <a:off x="2209800" y="5791200"/>
            <a:ext cx="46243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>
                <a:latin typeface="Times New Roman" pitchFamily="18" charset="0"/>
              </a:rPr>
              <a:t>Implemented by subclassing JFrame</a:t>
            </a:r>
          </a:p>
        </p:txBody>
      </p:sp>
      <p:pic>
        <p:nvPicPr>
          <p:cNvPr id="17417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650" y="2362200"/>
            <a:ext cx="4400550" cy="293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6155" name="Line 9"/>
          <p:cNvSpPr>
            <a:spLocks noChangeShapeType="1"/>
          </p:cNvSpPr>
          <p:nvPr/>
        </p:nvSpPr>
        <p:spPr bwMode="auto">
          <a:xfrm flipV="1">
            <a:off x="1905000" y="4457700"/>
            <a:ext cx="2057400" cy="471488"/>
          </a:xfrm>
          <a:prstGeom prst="line">
            <a:avLst/>
          </a:prstGeom>
          <a:noFill/>
          <a:ln w="12700">
            <a:solidFill>
              <a:schemeClr val="accent2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en-US" b="1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ffectLst/>
              </a:rPr>
              <a:t>Coding an Application</a:t>
            </a:r>
          </a:p>
        </p:txBody>
      </p:sp>
      <p:sp>
        <p:nvSpPr>
          <p:cNvPr id="18435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public class ImageViewer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extends JFrame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{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public ImageViewer()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{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super("ImageViewer 0.1");</a:t>
            </a:r>
          </a:p>
          <a:p>
            <a:pPr eaLnBrk="1" hangingPunct="1"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// create the GUI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Container c = getContentPane();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JLabel label = new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JLabel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("I am a label. I can </a:t>
            </a:r>
            <a:b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                        display some text.");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c.add(label);</a:t>
            </a:r>
            <a:b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   :</a:t>
            </a:r>
          </a:p>
          <a:p>
            <a:pPr eaLnBrk="1" hangingPunct="1"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436" name="TextBox 4"/>
          <p:cNvSpPr txBox="1">
            <a:spLocks noChangeArrowheads="1"/>
          </p:cNvSpPr>
          <p:nvPr/>
        </p:nvSpPr>
        <p:spPr bwMode="auto">
          <a:xfrm>
            <a:off x="6400800" y="3276600"/>
            <a:ext cx="2105025" cy="822325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/>
              <a:t>JLabel is a GUI</a:t>
            </a:r>
          </a:p>
          <a:p>
            <a:r>
              <a:rPr lang="en-US"/>
              <a:t>component</a:t>
            </a:r>
          </a:p>
        </p:txBody>
      </p:sp>
      <p:cxnSp>
        <p:nvCxnSpPr>
          <p:cNvPr id="18437" name="Straight Arrow Connector 6"/>
          <p:cNvCxnSpPr>
            <a:cxnSpLocks noChangeShapeType="1"/>
          </p:cNvCxnSpPr>
          <p:nvPr/>
        </p:nvCxnSpPr>
        <p:spPr bwMode="auto">
          <a:xfrm rot="10800000" flipV="1">
            <a:off x="6324600" y="4114800"/>
            <a:ext cx="609600" cy="53340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38" name="TextBox 5"/>
          <p:cNvSpPr txBox="1">
            <a:spLocks noChangeArrowheads="1"/>
          </p:cNvSpPr>
          <p:nvPr/>
        </p:nvSpPr>
        <p:spPr bwMode="auto">
          <a:xfrm>
            <a:off x="6938963" y="838200"/>
            <a:ext cx="1671637" cy="4619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 b="1"/>
              <a:t>Version </a:t>
            </a:r>
            <a:r>
              <a:rPr lang="en-US" b="1" smtClean="0"/>
              <a:t>0.1</a:t>
            </a:r>
            <a:endParaRPr lang="en-US" b="1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5400"/>
            <a:ext cx="7772400" cy="41148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Monotype Sorts" pitchFamily="2" charset="2"/>
              <a:buNone/>
              <a:defRPr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    // set close behaviour for JFrame as exit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    setDefaultCloseOperation(JFrame.EXIT_ON_CLOSE);</a:t>
            </a:r>
          </a:p>
          <a:p>
            <a:pPr eaLnBrk="1" hangingPunct="1">
              <a:buFont typeface="Monotype Sorts" pitchFamily="2" charset="2"/>
              <a:buNone/>
              <a:defRPr/>
            </a:pPr>
            <a:endParaRPr lang="en-US" sz="180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Monotype Sorts" pitchFamily="2" charset="2"/>
              <a:buNone/>
              <a:defRPr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    setSize(300, 200);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    // pack();   // reduce size to fit GUI components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    setVisible(true);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  }  // end of ImageViewer()</a:t>
            </a:r>
          </a:p>
          <a:p>
            <a:pPr eaLnBrk="1" hangingPunct="1">
              <a:buFont typeface="Monotype Sorts" pitchFamily="2" charset="2"/>
              <a:buNone/>
              <a:defRPr/>
            </a:pPr>
            <a:endParaRPr lang="en-US" sz="180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Monotype Sorts" pitchFamily="2" charset="2"/>
              <a:buNone/>
              <a:defRPr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  // ----------------------------------------------</a:t>
            </a:r>
          </a:p>
          <a:p>
            <a:pPr eaLnBrk="1" hangingPunct="1">
              <a:buFont typeface="Monotype Sorts" pitchFamily="2" charset="2"/>
              <a:buNone/>
              <a:defRPr/>
            </a:pPr>
            <a:endParaRPr lang="en-US" sz="180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Monotype Sorts" pitchFamily="2" charset="2"/>
              <a:buNone/>
              <a:defRPr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  public static void main(String[] args) 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  {  new ImageViewer();  } </a:t>
            </a:r>
          </a:p>
          <a:p>
            <a:pPr eaLnBrk="1" hangingPunct="1">
              <a:buFont typeface="Monotype Sorts" pitchFamily="2" charset="2"/>
              <a:buNone/>
              <a:defRPr/>
            </a:pPr>
            <a:endParaRPr lang="en-US" sz="180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Monotype Sorts" pitchFamily="2" charset="2"/>
              <a:buNone/>
              <a:defRPr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} // end of ImageViewer class</a:t>
            </a:r>
            <a:endParaRPr lang="en-US" sz="18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5105400" y="5334000"/>
            <a:ext cx="3611563" cy="1187450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90000" tIns="46800" rIns="90000" bIns="468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/>
              <a:t>A GUI object is </a:t>
            </a:r>
            <a:r>
              <a:rPr lang="en-US" b="1">
                <a:solidFill>
                  <a:schemeClr val="tx2"/>
                </a:solidFill>
              </a:rPr>
              <a:t>not</a:t>
            </a:r>
          </a:p>
          <a:p>
            <a:r>
              <a:rPr lang="en-US"/>
              <a:t>deleted at the end of main().</a:t>
            </a:r>
          </a:p>
          <a:p>
            <a:r>
              <a:rPr lang="en-US"/>
              <a:t>We must call exit.</a:t>
            </a:r>
          </a:p>
        </p:txBody>
      </p:sp>
      <p:sp>
        <p:nvSpPr>
          <p:cNvPr id="19460" name="Line 5"/>
          <p:cNvSpPr>
            <a:spLocks noChangeShapeType="1"/>
          </p:cNvSpPr>
          <p:nvPr/>
        </p:nvSpPr>
        <p:spPr bwMode="auto">
          <a:xfrm flipH="1" flipV="1">
            <a:off x="3962400" y="4724400"/>
            <a:ext cx="11430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ffectLst/>
              </a:rPr>
              <a:t>Sizing the Application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812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Replace setSize() by pack():</a:t>
            </a:r>
            <a:endParaRPr lang="en-US"/>
          </a:p>
        </p:txBody>
      </p:sp>
      <p:pic>
        <p:nvPicPr>
          <p:cNvPr id="2048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200400"/>
            <a:ext cx="3622675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GB" smtClean="0">
                <a:effectLst/>
              </a:rPr>
              <a:t>5.  Adding Menus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en-GB" smtClean="0">
                <a:effectLst/>
                <a:latin typeface="Courier New" pitchFamily="49" charset="0"/>
              </a:rPr>
              <a:t>JMenuBar</a:t>
            </a:r>
          </a:p>
          <a:p>
            <a:pPr lvl="1" eaLnBrk="1" hangingPunct="1"/>
            <a:r>
              <a:rPr lang="en-GB" smtClean="0">
                <a:effectLst/>
              </a:rPr>
              <a:t>contains the menus</a:t>
            </a:r>
          </a:p>
          <a:p>
            <a:pPr eaLnBrk="1" hangingPunct="1">
              <a:buFont typeface="Arial" charset="0"/>
              <a:buChar char="•"/>
            </a:pPr>
            <a:r>
              <a:rPr lang="en-GB" smtClean="0">
                <a:effectLst/>
                <a:latin typeface="Courier New" pitchFamily="49" charset="0"/>
              </a:rPr>
              <a:t>JMenu</a:t>
            </a:r>
          </a:p>
          <a:p>
            <a:pPr lvl="1" eaLnBrk="1" hangingPunct="1"/>
            <a:r>
              <a:rPr lang="en-GB" smtClean="0">
                <a:effectLst/>
              </a:rPr>
              <a:t>contains the menu items</a:t>
            </a:r>
          </a:p>
          <a:p>
            <a:pPr eaLnBrk="1" hangingPunct="1">
              <a:buFont typeface="Arial" charset="0"/>
              <a:buChar char="•"/>
            </a:pPr>
            <a:r>
              <a:rPr lang="en-GB" smtClean="0">
                <a:effectLst/>
                <a:latin typeface="Courier New" pitchFamily="49" charset="0"/>
              </a:rPr>
              <a:t>JMenuItem</a:t>
            </a:r>
          </a:p>
          <a:p>
            <a:pPr lvl="1" eaLnBrk="1" hangingPunct="1"/>
            <a:r>
              <a:rPr lang="en-GB" smtClean="0">
                <a:effectLst/>
              </a:rPr>
              <a:t>individual items in a menu</a:t>
            </a:r>
          </a:p>
        </p:txBody>
      </p:sp>
      <p:pic>
        <p:nvPicPr>
          <p:cNvPr id="2150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371600"/>
            <a:ext cx="4133850" cy="2503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cxnSp>
        <p:nvCxnSpPr>
          <p:cNvPr id="6" name="Straight Arrow Connector 5"/>
          <p:cNvCxnSpPr/>
          <p:nvPr/>
        </p:nvCxnSpPr>
        <p:spPr bwMode="auto">
          <a:xfrm flipV="1">
            <a:off x="2514600" y="1676400"/>
            <a:ext cx="3810000" cy="5334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</p:cxnSp>
      <p:cxnSp>
        <p:nvCxnSpPr>
          <p:cNvPr id="7" name="Straight Arrow Connector 6"/>
          <p:cNvCxnSpPr/>
          <p:nvPr/>
        </p:nvCxnSpPr>
        <p:spPr bwMode="auto">
          <a:xfrm flipV="1">
            <a:off x="1905000" y="3048000"/>
            <a:ext cx="2819400" cy="1524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</p:cxnSp>
      <p:cxnSp>
        <p:nvCxnSpPr>
          <p:cNvPr id="9" name="Straight Arrow Connector 8"/>
          <p:cNvCxnSpPr/>
          <p:nvPr/>
        </p:nvCxnSpPr>
        <p:spPr bwMode="auto">
          <a:xfrm flipV="1">
            <a:off x="2667000" y="3200400"/>
            <a:ext cx="3200400" cy="8382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ffectLst/>
              </a:rPr>
              <a:t>Add Component to JFrame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838200" y="1752600"/>
            <a:ext cx="7772400" cy="411480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public ImageViewer()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{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super("ImageViewer 0.2");</a:t>
            </a:r>
          </a:p>
          <a:p>
            <a:pPr eaLnBrk="1" hangingPunct="1"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// create the GUI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makeMenuBar();</a:t>
            </a: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Container c = getContentPane();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JLabel label = new JLabel("I am a label. </a:t>
            </a:r>
            <a:b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                  I can display some text.");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c.add(label);</a:t>
            </a:r>
          </a:p>
          <a:p>
            <a:pPr eaLnBrk="1" hangingPunct="1"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  :  // the same as before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}  // end of ImageViewer()</a:t>
            </a:r>
          </a:p>
        </p:txBody>
      </p:sp>
      <p:sp>
        <p:nvSpPr>
          <p:cNvPr id="22532" name="TextBox 3"/>
          <p:cNvSpPr txBox="1">
            <a:spLocks noChangeArrowheads="1"/>
          </p:cNvSpPr>
          <p:nvPr/>
        </p:nvSpPr>
        <p:spPr bwMode="auto">
          <a:xfrm>
            <a:off x="6938963" y="1519238"/>
            <a:ext cx="1671637" cy="4619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 b="1"/>
              <a:t>Version 0.2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8001000" cy="5334000"/>
          </a:xfrm>
        </p:spPr>
        <p:txBody>
          <a:bodyPr>
            <a:normAutofit/>
          </a:bodyPr>
          <a:lstStyle/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private void makeMenuBar()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// Create the main frame's menu bar.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{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JMenuBar menubar = new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JMenuBar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setJMenuBar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(menubar); // add to 'menu area' of JFrame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   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// create the File menu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JMenu fileMenu = new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JMenu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("File");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menubar.add(fileMenu);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   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JMenuItem openItem = new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JMenuItem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("Open");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fileMenu.add(openItem);</a:t>
            </a:r>
          </a:p>
          <a:p>
            <a:pPr eaLnBrk="1" hangingPunct="1"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JMenuItem quitItem = new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JMenuItem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("Quit");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fileMenu.add(quitItem);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}  // end of makeMenuBar()</a:t>
            </a:r>
          </a:p>
        </p:txBody>
      </p:sp>
      <p:pic>
        <p:nvPicPr>
          <p:cNvPr id="2355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33400"/>
            <a:ext cx="3014663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ffectLst/>
              </a:rPr>
              <a:t>6</a:t>
            </a:r>
            <a:r>
              <a:rPr lang="th-TH" smtClean="0">
                <a:effectLst/>
              </a:rPr>
              <a:t>.  Event Handlers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th-TH" smtClean="0">
                <a:effectLst/>
              </a:rPr>
              <a:t>An event handler is a method that is called automatically when an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event</a:t>
            </a:r>
            <a:r>
              <a:rPr lang="th-TH" smtClean="0">
                <a:effectLst/>
              </a:rPr>
              <a:t> occurs in a GUI component.</a:t>
            </a:r>
          </a:p>
          <a:p>
            <a:pPr eaLnBrk="1" hangingPunct="1">
              <a:buFont typeface="Arial" charset="0"/>
              <a:buChar char="•"/>
            </a:pPr>
            <a:endParaRPr lang="th-TH" smtClean="0">
              <a:effectLst/>
            </a:endParaRPr>
          </a:p>
          <a:p>
            <a:pPr eaLnBrk="1" hangingPunct="1">
              <a:buFont typeface="Arial" charset="0"/>
              <a:buChar char="•"/>
            </a:pPr>
            <a:r>
              <a:rPr lang="th-TH" smtClean="0">
                <a:effectLst/>
              </a:rPr>
              <a:t>Examples of events include:</a:t>
            </a:r>
          </a:p>
          <a:p>
            <a:pPr lvl="1" eaLnBrk="1" hangingPunct="1"/>
            <a:r>
              <a:rPr lang="th-TH" smtClean="0">
                <a:effectLst/>
              </a:rPr>
              <a:t>typing return in a text field</a:t>
            </a:r>
          </a:p>
          <a:p>
            <a:pPr lvl="1" eaLnBrk="1" hangingPunct="1"/>
            <a:r>
              <a:rPr lang="th-TH" smtClean="0">
                <a:effectLst/>
              </a:rPr>
              <a:t>pressing a button</a:t>
            </a:r>
          </a:p>
          <a:p>
            <a:pPr lvl="1" eaLnBrk="1" hangingPunct="1"/>
            <a:r>
              <a:rPr lang="en-US" smtClean="0">
                <a:effectLst/>
              </a:rPr>
              <a:t>selecting a menu item</a:t>
            </a:r>
            <a:endParaRPr lang="th-TH" smtClean="0">
              <a:effectLst/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7239000" y="6248400"/>
            <a:ext cx="13811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 i="1">
                <a:solidFill>
                  <a:schemeClr val="tx2"/>
                </a:solidFill>
              </a:rPr>
              <a:t>continued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077200" cy="4114800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th-TH" smtClean="0">
                <a:effectLst/>
              </a:rPr>
              <a:t>Event handlers (methods) for different events are predefined by Java inside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listeners</a:t>
            </a:r>
            <a:r>
              <a:rPr lang="th-TH" smtClean="0">
                <a:effectLst/>
              </a:rPr>
              <a:t>.</a:t>
            </a:r>
          </a:p>
          <a:p>
            <a:pPr eaLnBrk="1" hangingPunct="1">
              <a:buFont typeface="Arial" charset="0"/>
              <a:buChar char="•"/>
            </a:pPr>
            <a:endParaRPr lang="th-TH" smtClean="0">
              <a:effectLst/>
            </a:endParaRPr>
          </a:p>
          <a:p>
            <a:pPr eaLnBrk="1" hangingPunct="1">
              <a:buFont typeface="Arial" charset="0"/>
              <a:buChar char="•"/>
            </a:pPr>
            <a:r>
              <a:rPr lang="th-TH" smtClean="0">
                <a:effectLst/>
              </a:rPr>
              <a:t>A listener is an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interface</a:t>
            </a:r>
            <a:endParaRPr lang="th-TH" smtClean="0">
              <a:effectLst/>
            </a:endParaRPr>
          </a:p>
          <a:p>
            <a:pPr lvl="1" eaLnBrk="1" hangingPunct="1"/>
            <a:r>
              <a:rPr lang="th-TH" smtClean="0">
                <a:effectLst/>
              </a:rPr>
              <a:t>it defines the interfaces of its event handler methods (i.e. the names, types of arguments)</a:t>
            </a:r>
          </a:p>
          <a:p>
            <a:pPr lvl="1" eaLnBrk="1" hangingPunct="1"/>
            <a:r>
              <a:rPr lang="th-TH" smtClean="0">
                <a:effectLst/>
              </a:rPr>
              <a:t>the programmer </a:t>
            </a:r>
            <a:r>
              <a:rPr lang="th-TH" i="1" smtClean="0">
                <a:solidFill>
                  <a:schemeClr val="tx2"/>
                </a:solidFill>
                <a:effectLst/>
              </a:rPr>
              <a:t>must implement each method</a:t>
            </a:r>
            <a:r>
              <a:rPr lang="th-TH" smtClean="0">
                <a:effectLst/>
              </a:rPr>
              <a:t> to respond to the event that triggers it </a:t>
            </a:r>
          </a:p>
        </p:txBody>
      </p:sp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7239000" y="6248400"/>
            <a:ext cx="13811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 i="1">
                <a:solidFill>
                  <a:schemeClr val="tx2"/>
                </a:solidFill>
              </a:rPr>
              <a:t>continued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Oval 13"/>
          <p:cNvSpPr>
            <a:spLocks noChangeArrowheads="1"/>
          </p:cNvSpPr>
          <p:nvPr/>
        </p:nvSpPr>
        <p:spPr bwMode="auto">
          <a:xfrm>
            <a:off x="5638800" y="2667000"/>
            <a:ext cx="2286000" cy="1066800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 b="1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ffectLst/>
              </a:rPr>
              <a:t>6.1</a:t>
            </a:r>
            <a:r>
              <a:rPr lang="th-TH" smtClean="0">
                <a:effectLst/>
              </a:rPr>
              <a:t>. Event Handler as a Diagram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914400" y="2590800"/>
            <a:ext cx="3048000" cy="12192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b="1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914400" y="3810000"/>
            <a:ext cx="3048000" cy="8382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b="1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1447800" y="3124200"/>
            <a:ext cx="1066800" cy="228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b="1"/>
          </a:p>
        </p:txBody>
      </p:sp>
      <p:sp>
        <p:nvSpPr>
          <p:cNvPr id="26631" name="Oval 7"/>
          <p:cNvSpPr>
            <a:spLocks noChangeArrowheads="1"/>
          </p:cNvSpPr>
          <p:nvPr/>
        </p:nvSpPr>
        <p:spPr bwMode="auto">
          <a:xfrm>
            <a:off x="3048000" y="2819400"/>
            <a:ext cx="304800" cy="152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/>
          </a:p>
        </p:txBody>
      </p:sp>
      <p:sp>
        <p:nvSpPr>
          <p:cNvPr id="26632" name="Oval 8"/>
          <p:cNvSpPr>
            <a:spLocks noChangeArrowheads="1"/>
          </p:cNvSpPr>
          <p:nvPr/>
        </p:nvSpPr>
        <p:spPr bwMode="auto">
          <a:xfrm>
            <a:off x="3048000" y="3200400"/>
            <a:ext cx="304800" cy="152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b="1"/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914400" y="2076450"/>
            <a:ext cx="3113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th-TH"/>
              <a:t>Program on-screen GUI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1447800" y="4648200"/>
            <a:ext cx="1952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th-TH"/>
              <a:t>Program Code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066800" y="3749675"/>
            <a:ext cx="12160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th-TH"/>
              <a:t>data</a:t>
            </a:r>
          </a:p>
          <a:p>
            <a:r>
              <a:rPr lang="th-TH"/>
              <a:t>methods</a:t>
            </a: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3352800" y="2895600"/>
            <a:ext cx="2667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7" name="Text Box 14"/>
          <p:cNvSpPr txBox="1">
            <a:spLocks noChangeArrowheads="1"/>
          </p:cNvSpPr>
          <p:nvPr/>
        </p:nvSpPr>
        <p:spPr bwMode="auto">
          <a:xfrm>
            <a:off x="5486400" y="1828800"/>
            <a:ext cx="28003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th-TH"/>
              <a:t>class that implements</a:t>
            </a:r>
          </a:p>
          <a:p>
            <a:r>
              <a:rPr lang="th-TH"/>
              <a:t>the listener </a:t>
            </a:r>
            <a:r>
              <a:rPr lang="en-US"/>
              <a:t>interface</a:t>
            </a:r>
            <a:endParaRPr lang="th-TH"/>
          </a:p>
        </p:txBody>
      </p:sp>
      <p:sp>
        <p:nvSpPr>
          <p:cNvPr id="26638" name="Text Box 15"/>
          <p:cNvSpPr txBox="1">
            <a:spLocks noChangeArrowheads="1"/>
          </p:cNvSpPr>
          <p:nvPr/>
        </p:nvSpPr>
        <p:spPr bwMode="auto">
          <a:xfrm>
            <a:off x="4403725" y="2590800"/>
            <a:ext cx="842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th-TH"/>
              <a:t>event</a:t>
            </a:r>
          </a:p>
        </p:txBody>
      </p:sp>
      <p:sp>
        <p:nvSpPr>
          <p:cNvPr id="26639" name="Text Box 16"/>
          <p:cNvSpPr txBox="1">
            <a:spLocks noChangeArrowheads="1"/>
          </p:cNvSpPr>
          <p:nvPr/>
        </p:nvSpPr>
        <p:spPr bwMode="auto">
          <a:xfrm>
            <a:off x="5943600" y="2743200"/>
            <a:ext cx="1831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th-TH"/>
              <a:t>event handler</a:t>
            </a:r>
            <a:br>
              <a:rPr lang="th-TH"/>
            </a:br>
            <a:r>
              <a:rPr lang="th-TH"/>
              <a:t>method</a:t>
            </a:r>
          </a:p>
        </p:txBody>
      </p:sp>
      <p:sp>
        <p:nvSpPr>
          <p:cNvPr id="26640" name="Text Box 17"/>
          <p:cNvSpPr txBox="1">
            <a:spLocks noChangeArrowheads="1"/>
          </p:cNvSpPr>
          <p:nvPr/>
        </p:nvSpPr>
        <p:spPr bwMode="auto">
          <a:xfrm>
            <a:off x="5168106" y="3871912"/>
            <a:ext cx="329994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th-TH"/>
              <a:t>A typical action is for the</a:t>
            </a:r>
          </a:p>
          <a:p>
            <a:r>
              <a:rPr lang="th-TH"/>
              <a:t>event handler method to</a:t>
            </a:r>
          </a:p>
          <a:p>
            <a:r>
              <a:rPr lang="th-TH"/>
              <a:t>update the data </a:t>
            </a:r>
            <a:r>
              <a:rPr lang="th-TH" smtClean="0"/>
              <a:t>in </a:t>
            </a:r>
            <a:r>
              <a:rPr lang="th-TH"/>
              <a:t>the</a:t>
            </a:r>
          </a:p>
          <a:p>
            <a:r>
              <a:rPr lang="th-TH"/>
              <a:t>program.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1. GUI Principles</a:t>
            </a:r>
            <a:endParaRPr lang="en-US"/>
          </a:p>
        </p:txBody>
      </p:sp>
      <p:pic>
        <p:nvPicPr>
          <p:cNvPr id="5123" name="Picture 2" descr="http://t2.gstatic.com/images?q=tbn:ANd9GcRmnbs-cGaGjpTiJJXYjNSnFRJdkSo8Ls1P7BlhYOHU4z8UMZoOxwu0LeT0z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971800"/>
            <a:ext cx="409892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Oval 4"/>
          <p:cNvSpPr>
            <a:spLocks noChangeArrowheads="1"/>
          </p:cNvSpPr>
          <p:nvPr/>
        </p:nvSpPr>
        <p:spPr bwMode="auto">
          <a:xfrm>
            <a:off x="6400800" y="3200400"/>
            <a:ext cx="990600" cy="533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en-US">
              <a:latin typeface="Times New Roman" pitchFamily="18" charset="0"/>
            </a:endParaRPr>
          </a:p>
        </p:txBody>
      </p:sp>
      <p:sp>
        <p:nvSpPr>
          <p:cNvPr id="5125" name="Oval 6"/>
          <p:cNvSpPr>
            <a:spLocks noChangeArrowheads="1"/>
          </p:cNvSpPr>
          <p:nvPr/>
        </p:nvSpPr>
        <p:spPr bwMode="auto">
          <a:xfrm>
            <a:off x="6421438" y="4114800"/>
            <a:ext cx="990600" cy="533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en-US">
              <a:latin typeface="Times New Roman" pitchFamily="18" charset="0"/>
            </a:endParaRPr>
          </a:p>
        </p:txBody>
      </p:sp>
      <p:sp>
        <p:nvSpPr>
          <p:cNvPr id="5126" name="Oval 7"/>
          <p:cNvSpPr>
            <a:spLocks noChangeArrowheads="1"/>
          </p:cNvSpPr>
          <p:nvPr/>
        </p:nvSpPr>
        <p:spPr bwMode="auto">
          <a:xfrm>
            <a:off x="7772400" y="2438400"/>
            <a:ext cx="990600" cy="533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en-US">
              <a:latin typeface="Times New Roman" pitchFamily="18" charset="0"/>
            </a:endParaRPr>
          </a:p>
        </p:txBody>
      </p:sp>
      <p:cxnSp>
        <p:nvCxnSpPr>
          <p:cNvPr id="5127" name="Straight Arrow Connector 8"/>
          <p:cNvCxnSpPr>
            <a:cxnSpLocks noChangeShapeType="1"/>
          </p:cNvCxnSpPr>
          <p:nvPr/>
        </p:nvCxnSpPr>
        <p:spPr bwMode="auto">
          <a:xfrm flipV="1">
            <a:off x="4343400" y="4381500"/>
            <a:ext cx="2552700" cy="419100"/>
          </a:xfrm>
          <a:prstGeom prst="straightConnector1">
            <a:avLst/>
          </a:prstGeom>
          <a:noFill/>
          <a:ln w="28575" algn="ctr">
            <a:solidFill>
              <a:srgbClr val="FF571E"/>
            </a:solidFill>
            <a:round/>
            <a:headEnd/>
            <a:tailEnd type="arrow" w="med" len="med"/>
          </a:ln>
        </p:spPr>
      </p:cxnSp>
      <p:cxnSp>
        <p:nvCxnSpPr>
          <p:cNvPr id="5128" name="Straight Arrow Connector 10"/>
          <p:cNvCxnSpPr>
            <a:cxnSpLocks noChangeShapeType="1"/>
          </p:cNvCxnSpPr>
          <p:nvPr/>
        </p:nvCxnSpPr>
        <p:spPr bwMode="auto">
          <a:xfrm flipV="1">
            <a:off x="3352800" y="3467100"/>
            <a:ext cx="3352800" cy="1333500"/>
          </a:xfrm>
          <a:prstGeom prst="straightConnector1">
            <a:avLst/>
          </a:prstGeom>
          <a:noFill/>
          <a:ln w="28575" algn="ctr">
            <a:solidFill>
              <a:srgbClr val="FF571E"/>
            </a:solidFill>
            <a:round/>
            <a:headEnd/>
            <a:tailEnd type="arrow" w="med" len="med"/>
          </a:ln>
        </p:spPr>
      </p:cxnSp>
      <p:cxnSp>
        <p:nvCxnSpPr>
          <p:cNvPr id="5129" name="Straight Arrow Connector 13"/>
          <p:cNvCxnSpPr>
            <a:cxnSpLocks noChangeShapeType="1"/>
          </p:cNvCxnSpPr>
          <p:nvPr/>
        </p:nvCxnSpPr>
        <p:spPr bwMode="auto">
          <a:xfrm flipV="1">
            <a:off x="4343400" y="2743200"/>
            <a:ext cx="3657600" cy="830263"/>
          </a:xfrm>
          <a:prstGeom prst="straightConnector1">
            <a:avLst/>
          </a:prstGeom>
          <a:noFill/>
          <a:ln w="28575" algn="ctr">
            <a:solidFill>
              <a:srgbClr val="FF571E"/>
            </a:solidFill>
            <a:round/>
            <a:headEnd/>
            <a:tailEnd type="arrow" w="med" len="med"/>
          </a:ln>
        </p:spPr>
      </p:cxnSp>
      <p:cxnSp>
        <p:nvCxnSpPr>
          <p:cNvPr id="5130" name="Straight Arrow Connector 16"/>
          <p:cNvCxnSpPr>
            <a:cxnSpLocks noChangeShapeType="1"/>
          </p:cNvCxnSpPr>
          <p:nvPr/>
        </p:nvCxnSpPr>
        <p:spPr bwMode="auto">
          <a:xfrm flipV="1">
            <a:off x="2514600" y="3375025"/>
            <a:ext cx="4175125" cy="1425575"/>
          </a:xfrm>
          <a:prstGeom prst="straightConnector1">
            <a:avLst/>
          </a:prstGeom>
          <a:noFill/>
          <a:ln w="28575" algn="ctr">
            <a:solidFill>
              <a:srgbClr val="FF571E"/>
            </a:solidFill>
            <a:round/>
            <a:headEnd/>
            <a:tailEnd type="arrow" w="med" len="med"/>
          </a:ln>
        </p:spPr>
      </p:cxnSp>
      <p:sp>
        <p:nvSpPr>
          <p:cNvPr id="5131" name="Oval 21"/>
          <p:cNvSpPr>
            <a:spLocks noChangeArrowheads="1"/>
          </p:cNvSpPr>
          <p:nvPr/>
        </p:nvSpPr>
        <p:spPr bwMode="auto">
          <a:xfrm>
            <a:off x="6802438" y="2676525"/>
            <a:ext cx="228600" cy="228600"/>
          </a:xfrm>
          <a:prstGeom prst="ellipse">
            <a:avLst/>
          </a:prstGeom>
          <a:solidFill>
            <a:srgbClr val="FAB417"/>
          </a:solidFill>
          <a:ln w="12700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en-US">
              <a:latin typeface="Times New Roman" pitchFamily="18" charset="0"/>
            </a:endParaRPr>
          </a:p>
        </p:txBody>
      </p:sp>
      <p:sp>
        <p:nvSpPr>
          <p:cNvPr id="5132" name="Oval 23"/>
          <p:cNvSpPr>
            <a:spLocks noChangeArrowheads="1"/>
          </p:cNvSpPr>
          <p:nvPr/>
        </p:nvSpPr>
        <p:spPr bwMode="auto">
          <a:xfrm>
            <a:off x="5619750" y="3375025"/>
            <a:ext cx="228600" cy="228600"/>
          </a:xfrm>
          <a:prstGeom prst="ellipse">
            <a:avLst/>
          </a:prstGeom>
          <a:solidFill>
            <a:srgbClr val="FAB417"/>
          </a:solidFill>
          <a:ln w="12700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en-US">
              <a:latin typeface="Times New Roman" pitchFamily="18" charset="0"/>
            </a:endParaRPr>
          </a:p>
        </p:txBody>
      </p:sp>
      <p:sp>
        <p:nvSpPr>
          <p:cNvPr id="5133" name="Oval 24"/>
          <p:cNvSpPr>
            <a:spLocks noChangeArrowheads="1"/>
          </p:cNvSpPr>
          <p:nvPr/>
        </p:nvSpPr>
        <p:spPr bwMode="auto">
          <a:xfrm>
            <a:off x="5943600" y="4575175"/>
            <a:ext cx="228600" cy="228600"/>
          </a:xfrm>
          <a:prstGeom prst="ellipse">
            <a:avLst/>
          </a:prstGeom>
          <a:solidFill>
            <a:srgbClr val="FAB417"/>
          </a:solidFill>
          <a:ln w="12700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en-US">
              <a:latin typeface="Times New Roman" pitchFamily="18" charset="0"/>
            </a:endParaRPr>
          </a:p>
        </p:txBody>
      </p:sp>
      <p:sp>
        <p:nvSpPr>
          <p:cNvPr id="5134" name="Rectangle 22"/>
          <p:cNvSpPr>
            <a:spLocks noChangeArrowheads="1"/>
          </p:cNvSpPr>
          <p:nvPr/>
        </p:nvSpPr>
        <p:spPr bwMode="auto">
          <a:xfrm>
            <a:off x="1295400" y="4495800"/>
            <a:ext cx="3886200" cy="457200"/>
          </a:xfrm>
          <a:prstGeom prst="rect">
            <a:avLst/>
          </a:prstGeom>
          <a:solidFill>
            <a:srgbClr val="8CF4EA">
              <a:alpha val="41176"/>
            </a:srgbClr>
          </a:solidFill>
          <a:ln w="12700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en-US">
              <a:latin typeface="Times New Roman" pitchFamily="18" charset="0"/>
            </a:endParaRPr>
          </a:p>
        </p:txBody>
      </p:sp>
      <p:sp>
        <p:nvSpPr>
          <p:cNvPr id="5135" name="TextBox 25"/>
          <p:cNvSpPr txBox="1">
            <a:spLocks noChangeArrowheads="1"/>
          </p:cNvSpPr>
          <p:nvPr/>
        </p:nvSpPr>
        <p:spPr bwMode="auto">
          <a:xfrm>
            <a:off x="7315200" y="3352800"/>
            <a:ext cx="19685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/>
              <a:t>listeners</a:t>
            </a:r>
            <a:br>
              <a:rPr lang="en-US"/>
            </a:br>
            <a:r>
              <a:rPr lang="en-US"/>
              <a:t>(waiting code)</a:t>
            </a:r>
          </a:p>
        </p:txBody>
      </p:sp>
      <p:sp>
        <p:nvSpPr>
          <p:cNvPr id="5136" name="TextBox 28"/>
          <p:cNvSpPr txBox="1">
            <a:spLocks noChangeArrowheads="1"/>
          </p:cNvSpPr>
          <p:nvPr/>
        </p:nvSpPr>
        <p:spPr bwMode="auto">
          <a:xfrm>
            <a:off x="5811838" y="1828800"/>
            <a:ext cx="190976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/>
              <a:t>events</a:t>
            </a:r>
          </a:p>
          <a:p>
            <a:r>
              <a:rPr lang="en-US"/>
              <a:t>(info. objects)</a:t>
            </a:r>
          </a:p>
        </p:txBody>
      </p:sp>
      <p:sp>
        <p:nvSpPr>
          <p:cNvPr id="5137" name="TextBox 29"/>
          <p:cNvSpPr txBox="1">
            <a:spLocks noChangeArrowheads="1"/>
          </p:cNvSpPr>
          <p:nvPr/>
        </p:nvSpPr>
        <p:spPr bwMode="auto">
          <a:xfrm>
            <a:off x="2663825" y="2417763"/>
            <a:ext cx="16716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/>
              <a:t>components</a:t>
            </a:r>
          </a:p>
        </p:txBody>
      </p:sp>
      <p:cxnSp>
        <p:nvCxnSpPr>
          <p:cNvPr id="5138" name="Straight Arrow Connector 30"/>
          <p:cNvCxnSpPr>
            <a:cxnSpLocks noChangeShapeType="1"/>
          </p:cNvCxnSpPr>
          <p:nvPr/>
        </p:nvCxnSpPr>
        <p:spPr bwMode="auto">
          <a:xfrm flipH="1">
            <a:off x="3048000" y="2790825"/>
            <a:ext cx="685800" cy="1017588"/>
          </a:xfrm>
          <a:prstGeom prst="straightConnector1">
            <a:avLst/>
          </a:prstGeom>
          <a:noFill/>
          <a:ln w="28575" algn="ctr">
            <a:solidFill>
              <a:srgbClr val="FAB417"/>
            </a:solidFill>
            <a:round/>
            <a:headEnd/>
            <a:tailEnd type="arrow" w="med" len="med"/>
          </a:ln>
        </p:spPr>
      </p:cxnSp>
      <p:sp>
        <p:nvSpPr>
          <p:cNvPr id="5139" name="TextBox 32"/>
          <p:cNvSpPr txBox="1">
            <a:spLocks noChangeArrowheads="1"/>
          </p:cNvSpPr>
          <p:nvPr/>
        </p:nvSpPr>
        <p:spPr bwMode="auto">
          <a:xfrm>
            <a:off x="1265238" y="5399088"/>
            <a:ext cx="20875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/>
              <a:t>layout manager</a:t>
            </a:r>
          </a:p>
        </p:txBody>
      </p:sp>
      <p:cxnSp>
        <p:nvCxnSpPr>
          <p:cNvPr id="5140" name="Straight Arrow Connector 33"/>
          <p:cNvCxnSpPr>
            <a:cxnSpLocks noChangeShapeType="1"/>
          </p:cNvCxnSpPr>
          <p:nvPr/>
        </p:nvCxnSpPr>
        <p:spPr bwMode="auto">
          <a:xfrm flipH="1" flipV="1">
            <a:off x="1600200" y="4724400"/>
            <a:ext cx="228600" cy="674688"/>
          </a:xfrm>
          <a:prstGeom prst="straightConnector1">
            <a:avLst/>
          </a:prstGeom>
          <a:noFill/>
          <a:ln w="28575" algn="ctr">
            <a:solidFill>
              <a:srgbClr val="FFC000"/>
            </a:solidFill>
            <a:round/>
            <a:headEnd/>
            <a:tailEnd type="arrow" w="med" len="med"/>
          </a:ln>
        </p:spPr>
      </p:cxnSp>
      <p:sp>
        <p:nvSpPr>
          <p:cNvPr id="5141" name="Oval 35"/>
          <p:cNvSpPr>
            <a:spLocks noChangeArrowheads="1"/>
          </p:cNvSpPr>
          <p:nvPr/>
        </p:nvSpPr>
        <p:spPr bwMode="auto">
          <a:xfrm>
            <a:off x="7162800" y="2590800"/>
            <a:ext cx="228600" cy="228600"/>
          </a:xfrm>
          <a:prstGeom prst="ellipse">
            <a:avLst/>
          </a:prstGeom>
          <a:solidFill>
            <a:srgbClr val="FAB417"/>
          </a:solidFill>
          <a:ln w="12700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en-US">
              <a:latin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ffectLst/>
              </a:rPr>
              <a:t>6.2</a:t>
            </a:r>
            <a:r>
              <a:rPr lang="th-TH" smtClean="0">
                <a:effectLst/>
              </a:rPr>
              <a:t>.  Using Event Handlers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153400" cy="4114800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th-TH" smtClean="0">
                <a:effectLst/>
              </a:rPr>
              <a:t>The programmer must:</a:t>
            </a:r>
          </a:p>
          <a:p>
            <a:pPr lvl="1" eaLnBrk="1" hangingPunct="1"/>
            <a:r>
              <a:rPr lang="th-TH" smtClean="0">
                <a:effectLst/>
              </a:rPr>
              <a:t>1.  Implement the listener, by coding </a:t>
            </a:r>
            <a:r>
              <a:rPr lang="en-US" smtClean="0">
                <a:effectLst/>
              </a:rPr>
              <a:t>its </a:t>
            </a:r>
            <a:r>
              <a:rPr lang="th-TH" smtClean="0">
                <a:effectLst/>
              </a:rPr>
              <a:t>event handler methods</a:t>
            </a:r>
          </a:p>
          <a:p>
            <a:pPr lvl="1" eaLnBrk="1" hangingPunct="1"/>
            <a:r>
              <a:rPr lang="th-TH" smtClean="0">
                <a:effectLst/>
              </a:rPr>
              <a:t>2. 'Link' the GUI components in their program with the implemented listener</a:t>
            </a:r>
          </a:p>
          <a:p>
            <a:pPr lvl="1" eaLnBrk="1" hangingPunct="1"/>
            <a:endParaRPr lang="th-TH" smtClean="0">
              <a:effectLst/>
            </a:endParaRPr>
          </a:p>
          <a:p>
            <a:pPr eaLnBrk="1" hangingPunct="1">
              <a:buFont typeface="Arial" charset="0"/>
              <a:buChar char="•"/>
            </a:pPr>
            <a:r>
              <a:rPr lang="th-TH" smtClean="0">
                <a:effectLst/>
              </a:rPr>
              <a:t>The Java runtime system will automatically pass events to the handlers for processing.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ffectLst/>
              </a:rPr>
              <a:t>6.3</a:t>
            </a:r>
            <a:r>
              <a:rPr lang="th-TH" smtClean="0">
                <a:effectLst/>
              </a:rPr>
              <a:t>.  Components and Events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905000"/>
            <a:ext cx="8077200" cy="4114800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th-TH" smtClean="0">
                <a:effectLst/>
              </a:rPr>
              <a:t>There are </a:t>
            </a:r>
            <a:r>
              <a:rPr lang="en-US" smtClean="0">
                <a:effectLst/>
              </a:rPr>
              <a:t>many</a:t>
            </a:r>
            <a:r>
              <a:rPr lang="th-TH" smtClean="0">
                <a:effectLst/>
              </a:rPr>
              <a:t>Listener </a:t>
            </a:r>
            <a:r>
              <a:rPr lang="en-US" smtClean="0">
                <a:effectLst/>
              </a:rPr>
              <a:t>interfaces </a:t>
            </a:r>
            <a:r>
              <a:rPr lang="th-TH" smtClean="0">
                <a:effectLst/>
              </a:rPr>
              <a:t>that can handle events from different GUI components</a:t>
            </a:r>
            <a:r>
              <a:rPr lang="en-US" smtClean="0">
                <a:effectLst/>
              </a:rPr>
              <a:t>. I'll look at:</a:t>
            </a:r>
            <a:endParaRPr lang="th-TH" smtClean="0">
              <a:effectLst/>
            </a:endParaRPr>
          </a:p>
          <a:p>
            <a:pPr lvl="1" eaLnBrk="1" hangingPunct="1"/>
            <a:r>
              <a:rPr lang="th-TH" sz="2400" smtClean="0">
                <a:effectLst/>
                <a:latin typeface="Courier New" pitchFamily="49" charset="0"/>
              </a:rPr>
              <a:t>ActionListener</a:t>
            </a:r>
            <a:endParaRPr lang="th-TH" smtClean="0">
              <a:effectLst/>
            </a:endParaRPr>
          </a:p>
          <a:p>
            <a:pPr lvl="1" eaLnBrk="1" hangingPunct="1"/>
            <a:r>
              <a:rPr lang="th-TH" sz="2400" smtClean="0">
                <a:effectLst/>
                <a:latin typeface="Courier New" pitchFamily="49" charset="0"/>
              </a:rPr>
              <a:t>ItemListener</a:t>
            </a:r>
            <a:endParaRPr lang="th-TH" smtClean="0">
              <a:effectLst/>
            </a:endParaRPr>
          </a:p>
          <a:p>
            <a:pPr lvl="1" eaLnBrk="1" hangingPunct="1"/>
            <a:r>
              <a:rPr lang="th-TH" sz="2400" smtClean="0">
                <a:effectLst/>
                <a:latin typeface="Courier New" pitchFamily="49" charset="0"/>
              </a:rPr>
              <a:t>MouseListener</a:t>
            </a:r>
            <a:endParaRPr lang="en-US" smtClean="0">
              <a:effectLst/>
            </a:endParaRPr>
          </a:p>
          <a:p>
            <a:pPr lvl="1" eaLnBrk="1" hangingPunct="1"/>
            <a:r>
              <a:rPr lang="th-TH" sz="2400" smtClean="0">
                <a:effectLst/>
                <a:latin typeface="Courier New" pitchFamily="49" charset="0"/>
              </a:rPr>
              <a:t>MouseMotionListener</a:t>
            </a:r>
            <a:endParaRPr lang="th-TH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smtClean="0">
                <a:effectLst/>
              </a:rPr>
              <a:t>ActionListener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th-TH" smtClean="0">
                <a:effectLst/>
              </a:rPr>
              <a:t>It deals with events from:</a:t>
            </a:r>
          </a:p>
          <a:p>
            <a:pPr lvl="1" eaLnBrk="1" hangingPunct="1"/>
            <a:r>
              <a:rPr lang="th-TH" sz="2000" smtClean="0">
                <a:effectLst/>
                <a:latin typeface="Courier New" pitchFamily="49" charset="0"/>
              </a:rPr>
              <a:t>JButton</a:t>
            </a:r>
            <a:r>
              <a:rPr lang="en-US" sz="2000" smtClean="0">
                <a:effectLst/>
                <a:latin typeface="Courier New" pitchFamily="49" charset="0"/>
              </a:rPr>
              <a:t>,</a:t>
            </a:r>
            <a:r>
              <a:rPr lang="th-TH" sz="2000" smtClean="0">
                <a:effectLst/>
                <a:latin typeface="Courier New" pitchFamily="49" charset="0"/>
              </a:rPr>
              <a:t>JMenu</a:t>
            </a:r>
            <a:r>
              <a:rPr lang="th-TH" sz="2000" smtClean="0">
                <a:effectLst/>
              </a:rPr>
              <a:t>,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JMenuItem</a:t>
            </a:r>
            <a:r>
              <a:rPr lang="th-TH" sz="2000" smtClean="0">
                <a:effectLst/>
              </a:rPr>
              <a:t>, </a:t>
            </a:r>
            <a:r>
              <a:rPr lang="th-TH" sz="2000" smtClean="0">
                <a:effectLst/>
                <a:latin typeface="Courier New" pitchFamily="49" charset="0"/>
              </a:rPr>
              <a:t>JRadioButton</a:t>
            </a:r>
            <a:r>
              <a:rPr lang="th-TH" sz="2000" smtClean="0">
                <a:effectLst/>
              </a:rPr>
              <a:t>, </a:t>
            </a:r>
            <a:r>
              <a:rPr lang="th-TH" sz="2000" smtClean="0">
                <a:effectLst/>
                <a:latin typeface="Courier New" pitchFamily="49" charset="0"/>
              </a:rPr>
              <a:t>JCheckBox</a:t>
            </a:r>
            <a:endParaRPr lang="th-TH" sz="2000" smtClean="0">
              <a:effectLst/>
            </a:endParaRPr>
          </a:p>
          <a:p>
            <a:pPr lvl="2" eaLnBrk="1" hangingPunct="1">
              <a:buFont typeface="Arial" charset="0"/>
              <a:buChar char="•"/>
            </a:pPr>
            <a:r>
              <a:rPr lang="th-TH" smtClean="0">
                <a:effectLst/>
              </a:rPr>
              <a:t>when a </a:t>
            </a:r>
            <a:r>
              <a:rPr lang="en-US" smtClean="0">
                <a:effectLst/>
              </a:rPr>
              <a:t>component </a:t>
            </a:r>
            <a:r>
              <a:rPr lang="th-TH" smtClean="0">
                <a:effectLst/>
              </a:rPr>
              <a:t>is pressed</a:t>
            </a:r>
            <a:r>
              <a:rPr lang="en-US" smtClean="0">
                <a:effectLst/>
              </a:rPr>
              <a:t>/selected</a:t>
            </a:r>
            <a:endParaRPr lang="th-TH" smtClean="0">
              <a:effectLst/>
            </a:endParaRPr>
          </a:p>
          <a:p>
            <a:pPr lvl="1" eaLnBrk="1" hangingPunct="1"/>
            <a:r>
              <a:rPr lang="th-TH" sz="2000" smtClean="0">
                <a:effectLst/>
                <a:latin typeface="Courier New" pitchFamily="49" charset="0"/>
              </a:rPr>
              <a:t>JTextField</a:t>
            </a:r>
            <a:endParaRPr lang="th-TH" smtClean="0">
              <a:effectLst/>
            </a:endParaRPr>
          </a:p>
          <a:p>
            <a:pPr lvl="2" eaLnBrk="1" hangingPunct="1">
              <a:buFont typeface="Arial" charset="0"/>
              <a:buChar char="•"/>
            </a:pPr>
            <a:r>
              <a:rPr lang="th-TH" smtClean="0">
                <a:effectLst/>
              </a:rPr>
              <a:t>when enter is typed</a:t>
            </a:r>
          </a:p>
          <a:p>
            <a:pPr lvl="2" eaLnBrk="1" hangingPunct="1">
              <a:buFont typeface="Arial" charset="0"/>
              <a:buChar char="•"/>
            </a:pPr>
            <a:endParaRPr lang="th-TH" smtClean="0">
              <a:effectLst/>
            </a:endParaRPr>
          </a:p>
          <a:p>
            <a:pPr eaLnBrk="1" hangingPunct="1">
              <a:buFont typeface="Arial" charset="0"/>
              <a:buChar char="•"/>
            </a:pPr>
            <a:r>
              <a:rPr lang="th-TH" smtClean="0">
                <a:effectLst/>
              </a:rPr>
              <a:t>The interface has one method:</a:t>
            </a:r>
          </a:p>
          <a:p>
            <a:pPr lvl="1" eaLnBrk="1" hangingPunct="1">
              <a:buFontTx/>
              <a:buNone/>
            </a:pPr>
            <a:r>
              <a:rPr lang="th-TH" sz="2000" smtClean="0">
                <a:effectLst/>
                <a:latin typeface="Courier New" pitchFamily="49" charset="0"/>
              </a:rPr>
              <a:t>	public void actionPerformed(ActionEvent e)</a:t>
            </a:r>
            <a:endParaRPr lang="th-TH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smtClean="0">
                <a:effectLst/>
              </a:rPr>
              <a:t>Using the Listener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828800"/>
            <a:ext cx="7772400" cy="1600200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th-TH" smtClean="0">
                <a:effectLst/>
              </a:rPr>
              <a:t>The GUI </a:t>
            </a:r>
            <a:r>
              <a:rPr lang="en-US" smtClean="0">
                <a:effectLst/>
              </a:rPr>
              <a:t>component </a:t>
            </a:r>
            <a:r>
              <a:rPr lang="th-TH" smtClean="0">
                <a:effectLst/>
              </a:rPr>
              <a:t>must be 'linked' to code which implements the method in the listener.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762000" y="3657600"/>
            <a:ext cx="1828800" cy="2362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 b="1"/>
          </a:p>
        </p:txBody>
      </p:sp>
      <p:sp>
        <p:nvSpPr>
          <p:cNvPr id="30725" name="Oval 5"/>
          <p:cNvSpPr>
            <a:spLocks noChangeArrowheads="1"/>
          </p:cNvSpPr>
          <p:nvPr/>
        </p:nvSpPr>
        <p:spPr bwMode="auto">
          <a:xfrm>
            <a:off x="990600" y="3886200"/>
            <a:ext cx="1371600" cy="4572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pPr algn="ctr"/>
            <a:r>
              <a:rPr lang="en-US"/>
              <a:t>item</a:t>
            </a:r>
            <a:endParaRPr lang="th-TH"/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762000" y="5486400"/>
            <a:ext cx="1852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th-TH">
                <a:solidFill>
                  <a:srgbClr val="000000"/>
                </a:solidFill>
              </a:rPr>
              <a:t>GUI Window</a:t>
            </a:r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>
            <a:off x="2286000" y="4114800"/>
            <a:ext cx="2286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2895600" y="4419600"/>
            <a:ext cx="122555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th-TH"/>
              <a:t>the 'link'</a:t>
            </a:r>
          </a:p>
          <a:p>
            <a:r>
              <a:rPr lang="th-TH"/>
              <a:t>which</a:t>
            </a:r>
          </a:p>
          <a:p>
            <a:r>
              <a:rPr lang="th-TH"/>
              <a:t>sends an</a:t>
            </a:r>
          </a:p>
          <a:p>
            <a:r>
              <a:rPr lang="th-TH"/>
              <a:t>event e</a:t>
            </a: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4343400" y="3519488"/>
            <a:ext cx="4429125" cy="26368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th-TH" sz="1800">
                <a:latin typeface="Courier New" pitchFamily="49" charset="0"/>
              </a:rPr>
              <a:t>public class Foo implements</a:t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		  ActionListener</a:t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{</a:t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  public void actionPerformed(</a:t>
            </a:r>
          </a:p>
          <a:p>
            <a:r>
              <a:rPr lang="th-TH" sz="1800">
                <a:latin typeface="Courier New" pitchFamily="49" charset="0"/>
              </a:rPr>
              <a:t>		ActionEvent </a:t>
            </a:r>
            <a:r>
              <a:rPr lang="th-TH" sz="2000">
                <a:solidFill>
                  <a:schemeClr val="tx2"/>
                </a:solidFill>
                <a:latin typeface="Courier New" pitchFamily="49" charset="0"/>
              </a:rPr>
              <a:t>e</a:t>
            </a:r>
            <a:r>
              <a:rPr lang="th-TH" sz="1800">
                <a:latin typeface="Courier New" pitchFamily="49" charset="0"/>
              </a:rPr>
              <a:t>)</a:t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  { // do something with </a:t>
            </a:r>
            <a:r>
              <a:rPr lang="th-TH" sz="2000">
                <a:solidFill>
                  <a:schemeClr val="tx2"/>
                </a:solidFill>
                <a:latin typeface="Courier New" pitchFamily="49" charset="0"/>
              </a:rPr>
              <a:t>e</a:t>
            </a:r>
            <a:r>
              <a:rPr lang="th-TH" sz="1800">
                <a:latin typeface="Courier New" pitchFamily="49" charset="0"/>
              </a:rPr>
              <a:t/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    System.out.println("Ouch");</a:t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  }</a:t>
            </a:r>
            <a:br>
              <a:rPr lang="th-TH" sz="1800">
                <a:latin typeface="Courier New" pitchFamily="49" charset="0"/>
              </a:rPr>
            </a:br>
            <a:r>
              <a:rPr lang="th-TH" sz="1800">
                <a:latin typeface="Courier New" pitchFamily="49" charset="0"/>
              </a:rPr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effectLst/>
              </a:rPr>
              <a:t>Centralized Event Processing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en-GB" sz="2800" smtClean="0">
                <a:effectLst/>
              </a:rPr>
              <a:t>We write a single listener to handle all the events triggered in the program</a:t>
            </a:r>
          </a:p>
          <a:p>
            <a:pPr lvl="1" eaLnBrk="1" hangingPunct="1"/>
            <a:r>
              <a:rPr lang="en-GB" sz="2400" smtClean="0">
                <a:effectLst/>
              </a:rPr>
              <a:t>implements the </a:t>
            </a:r>
            <a:r>
              <a:rPr lang="en-GB" sz="2000" smtClean="0">
                <a:effectLst/>
                <a:latin typeface="Courier New" pitchFamily="49" charset="0"/>
              </a:rPr>
              <a:t>ActionListener</a:t>
            </a:r>
            <a:r>
              <a:rPr lang="en-GB" sz="2000" smtClean="0">
                <a:effectLst/>
              </a:rPr>
              <a:t> </a:t>
            </a:r>
            <a:r>
              <a:rPr lang="en-GB" sz="2400" smtClean="0">
                <a:effectLst/>
              </a:rPr>
              <a:t>interface</a:t>
            </a:r>
            <a:endParaRPr lang="en-GB" sz="2400" smtClean="0">
              <a:effectLst/>
              <a:latin typeface="Courier New" pitchFamily="49" charset="0"/>
            </a:endParaRPr>
          </a:p>
          <a:p>
            <a:pPr lvl="1" eaLnBrk="1" hangingPunct="1"/>
            <a:r>
              <a:rPr lang="en-GB" sz="2400" smtClean="0">
                <a:effectLst/>
              </a:rPr>
              <a:t>defines an </a:t>
            </a:r>
            <a:r>
              <a:rPr lang="en-GB" sz="2000" smtClean="0">
                <a:effectLst/>
                <a:latin typeface="Courier New" pitchFamily="49" charset="0"/>
              </a:rPr>
              <a:t>actionPerformed()</a:t>
            </a:r>
            <a:r>
              <a:rPr lang="en-GB" sz="2400" smtClean="0">
                <a:effectLst/>
              </a:rPr>
              <a:t> method</a:t>
            </a:r>
          </a:p>
          <a:p>
            <a:pPr lvl="1" eaLnBrk="1" hangingPunct="1"/>
            <a:endParaRPr lang="en-GB" sz="2400" smtClean="0">
              <a:effectLst/>
            </a:endParaRPr>
          </a:p>
          <a:p>
            <a:pPr eaLnBrk="1" hangingPunct="1">
              <a:buFont typeface="Arial" charset="0"/>
              <a:buChar char="•"/>
            </a:pPr>
            <a:r>
              <a:rPr lang="en-GB" sz="2800" smtClean="0">
                <a:effectLst/>
              </a:rPr>
              <a:t>We must register the listener with each component</a:t>
            </a:r>
          </a:p>
          <a:p>
            <a:pPr lvl="1" eaLnBrk="1" hangingPunct="1"/>
            <a:r>
              <a:rPr lang="en-GB" sz="2000" smtClean="0">
                <a:effectLst/>
                <a:latin typeface="Courier New" pitchFamily="49" charset="0"/>
              </a:rPr>
              <a:t>component.addActionListener(listener)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ffectLst/>
              </a:rPr>
              <a:t>7.  ImageViewer as a Listener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7924800" cy="44958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public class ImageViewer extends JFrame    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            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implements ActionListener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{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private JMenuItem openItem, quitItem;   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// GUI components which use listeners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public ImageViewer()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{  // just as before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}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: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public void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actionPerformed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(ActionEvent event) 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{ // the event handler code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}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} // end of ImageViewer class</a:t>
            </a:r>
          </a:p>
          <a:p>
            <a:pPr eaLnBrk="1" hangingPunct="1"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2772" name="TextBox 3"/>
          <p:cNvSpPr txBox="1">
            <a:spLocks noChangeArrowheads="1"/>
          </p:cNvSpPr>
          <p:nvPr/>
        </p:nvSpPr>
        <p:spPr bwMode="auto">
          <a:xfrm>
            <a:off x="7167563" y="228600"/>
            <a:ext cx="1671637" cy="4619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 b="1"/>
              <a:t>Version 0.3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>
                <a:effectLst/>
              </a:rPr>
              <a:t>Registering the Listener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838200" y="1524000"/>
            <a:ext cx="7772400" cy="487680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private void makeMenuBar()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{ JMenuBar menubar = new JMenuBar();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setJMenuBar(menubar);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   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JMenu fileMenu = new JMenu("File");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menubar.add(fileMenu);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   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openItem = new JMenuItem("Open");  // global var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openItem.addActionListener(this);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fileMenu.add(openItem);</a:t>
            </a:r>
          </a:p>
          <a:p>
            <a:pPr eaLnBrk="1" hangingPunct="1"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quitItem = new JMenuItem("Quit");  // global var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quitItem.addActionListener(this);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fileMenu.add(quitItem);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}  // end of makeMenuBar()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>
                <a:effectLst/>
              </a:rPr>
              <a:t>Implementing the Listener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305800" cy="4953000"/>
          </a:xfrm>
        </p:spPr>
        <p:txBody>
          <a:bodyPr/>
          <a:lstStyle/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public void actionPerformed(ActionEvent event) 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// Receive event, and do something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{ 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Object src = event.getSource();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if (src == openItem)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openFile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else if (src == quitItem)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System.exit(0);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else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System.out.println("Cannot process 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                action event for " + 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                 event.getActionCommand());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}  // end of actionPerformed()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private void openFile()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// open a Swing file chooser to select a 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// new image file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{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// test output, until we do this properly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System.out.println("open file");</a:t>
            </a:r>
          </a:p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}  // end of openFile()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smtClean="0">
                <a:effectLst/>
              </a:rPr>
              <a:t>Class Diagram</a:t>
            </a:r>
            <a:endParaRPr lang="en-GB" smtClean="0">
              <a:effectLst/>
            </a:endParaRPr>
          </a:p>
        </p:txBody>
      </p:sp>
      <p:pic>
        <p:nvPicPr>
          <p:cNvPr id="3686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981200"/>
            <a:ext cx="6119813" cy="3779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36868" name="Text Box 5"/>
          <p:cNvSpPr txBox="1">
            <a:spLocks noChangeArrowheads="1"/>
          </p:cNvSpPr>
          <p:nvPr/>
        </p:nvSpPr>
        <p:spPr bwMode="auto">
          <a:xfrm>
            <a:off x="2971800" y="5986463"/>
            <a:ext cx="4935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/>
              <a:t>multiple inheritance, using an interface</a:t>
            </a:r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effectLst/>
              </a:rPr>
              <a:t>1.  GUI Principles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828800"/>
            <a:ext cx="7772400" cy="4343400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en-GB" smtClean="0">
                <a:effectLst/>
              </a:rPr>
              <a:t>GUIs are built from </a:t>
            </a:r>
            <a:r>
              <a:rPr lang="en-GB" i="1" smtClean="0">
                <a:solidFill>
                  <a:schemeClr val="tx2"/>
                </a:solidFill>
                <a:effectLst/>
              </a:rPr>
              <a:t>components</a:t>
            </a:r>
            <a:endParaRPr lang="en-GB" smtClean="0">
              <a:effectLst/>
            </a:endParaRPr>
          </a:p>
          <a:p>
            <a:pPr lvl="1" eaLnBrk="1" hangingPunct="1"/>
            <a:r>
              <a:rPr lang="en-GB" smtClean="0">
                <a:effectLst/>
              </a:rPr>
              <a:t>buttons, menus, sliders, etc.</a:t>
            </a:r>
          </a:p>
          <a:p>
            <a:pPr eaLnBrk="1" hangingPunct="1">
              <a:buFont typeface="Arial" charset="0"/>
              <a:buChar char="•"/>
            </a:pPr>
            <a:r>
              <a:rPr lang="en-GB" smtClean="0">
                <a:effectLst/>
              </a:rPr>
              <a:t>The positioning of GUI components in a window is done with </a:t>
            </a:r>
            <a:r>
              <a:rPr lang="en-GB" i="1" smtClean="0">
                <a:solidFill>
                  <a:schemeClr val="tx2"/>
                </a:solidFill>
                <a:effectLst/>
              </a:rPr>
              <a:t>layout</a:t>
            </a:r>
            <a:r>
              <a:rPr lang="en-GB" smtClean="0">
                <a:solidFill>
                  <a:schemeClr val="tx2"/>
                </a:solidFill>
                <a:effectLst/>
              </a:rPr>
              <a:t> </a:t>
            </a:r>
            <a:r>
              <a:rPr lang="en-GB" i="1" smtClean="0">
                <a:solidFill>
                  <a:schemeClr val="tx2"/>
                </a:solidFill>
                <a:effectLst/>
              </a:rPr>
              <a:t>managers</a:t>
            </a:r>
            <a:endParaRPr lang="en-GB" smtClean="0">
              <a:solidFill>
                <a:schemeClr val="tx2"/>
              </a:solidFill>
              <a:effectLst/>
            </a:endParaRPr>
          </a:p>
          <a:p>
            <a:pPr eaLnBrk="1" hangingPunct="1">
              <a:buFont typeface="Arial" charset="0"/>
              <a:buChar char="•"/>
            </a:pPr>
            <a:r>
              <a:rPr lang="en-GB" smtClean="0">
                <a:effectLst/>
              </a:rPr>
              <a:t>User actions are converted into </a:t>
            </a:r>
            <a:r>
              <a:rPr lang="en-GB" i="1" smtClean="0">
                <a:solidFill>
                  <a:schemeClr val="tx2"/>
                </a:solidFill>
                <a:effectLst/>
              </a:rPr>
              <a:t>events</a:t>
            </a:r>
          </a:p>
          <a:p>
            <a:pPr lvl="1" eaLnBrk="1" hangingPunct="1"/>
            <a:r>
              <a:rPr lang="en-GB" smtClean="0">
                <a:effectLst/>
              </a:rPr>
              <a:t>button presses, menu selections, etc.</a:t>
            </a:r>
          </a:p>
          <a:p>
            <a:pPr eaLnBrk="1" hangingPunct="1">
              <a:buFont typeface="Arial" charset="0"/>
              <a:buChar char="•"/>
            </a:pPr>
            <a:r>
              <a:rPr lang="en-GB" smtClean="0">
                <a:effectLst/>
              </a:rPr>
              <a:t>Events are processed by </a:t>
            </a:r>
            <a:r>
              <a:rPr lang="en-GB" i="1" smtClean="0">
                <a:solidFill>
                  <a:schemeClr val="tx2"/>
                </a:solidFill>
                <a:effectLst/>
              </a:rPr>
              <a:t>listeners</a:t>
            </a:r>
            <a:r>
              <a:rPr lang="en-GB" i="1" smtClean="0">
                <a:effectLst/>
              </a:rPr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ffectLst/>
              </a:rPr>
              <a:t>Execution</a:t>
            </a:r>
          </a:p>
        </p:txBody>
      </p:sp>
      <p:pic>
        <p:nvPicPr>
          <p:cNvPr id="3789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905000"/>
            <a:ext cx="4838700" cy="322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smtClean="0">
                <a:effectLst/>
                <a:cs typeface="Angsana New" pitchFamily="18" charset="-34"/>
              </a:rPr>
              <a:t>ImageViewer</a:t>
            </a:r>
            <a:r>
              <a:rPr lang="th-TH" smtClean="0">
                <a:effectLst/>
              </a:rPr>
              <a:t> as a Diagram</a:t>
            </a:r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3581400" y="2495550"/>
            <a:ext cx="3048000" cy="9906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b="1"/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3581400" y="3486150"/>
            <a:ext cx="3048000" cy="19812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b="1"/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3605213" y="2514600"/>
            <a:ext cx="2971800" cy="2286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b="1"/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2386013" y="2590800"/>
            <a:ext cx="727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th-TH">
                <a:latin typeface="Times New Roman" pitchFamily="18" charset="0"/>
              </a:rPr>
              <a:t>GUI</a:t>
            </a:r>
          </a:p>
        </p:txBody>
      </p:sp>
      <p:sp>
        <p:nvSpPr>
          <p:cNvPr id="38919" name="Text Box 7"/>
          <p:cNvSpPr txBox="1">
            <a:spLocks noChangeArrowheads="1"/>
          </p:cNvSpPr>
          <p:nvPr/>
        </p:nvSpPr>
        <p:spPr bwMode="auto">
          <a:xfrm>
            <a:off x="3889375" y="3425825"/>
            <a:ext cx="12160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th-TH">
                <a:latin typeface="Times New Roman" pitchFamily="18" charset="0"/>
              </a:rPr>
              <a:t>data</a:t>
            </a:r>
          </a:p>
          <a:p>
            <a:r>
              <a:rPr lang="th-TH">
                <a:latin typeface="Times New Roman" pitchFamily="18" charset="0"/>
              </a:rPr>
              <a:t>methods</a:t>
            </a:r>
          </a:p>
        </p:txBody>
      </p:sp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3581400" y="2190750"/>
            <a:ext cx="3048000" cy="304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 b="1"/>
          </a:p>
        </p:txBody>
      </p:sp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6324600" y="2266950"/>
            <a:ext cx="228600" cy="1524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 b="1"/>
          </a:p>
        </p:txBody>
      </p:sp>
      <p:sp>
        <p:nvSpPr>
          <p:cNvPr id="38922" name="AutoShape 13"/>
          <p:cNvSpPr>
            <a:spLocks/>
          </p:cNvSpPr>
          <p:nvPr/>
        </p:nvSpPr>
        <p:spPr bwMode="auto">
          <a:xfrm>
            <a:off x="3148013" y="2209800"/>
            <a:ext cx="304800" cy="1219200"/>
          </a:xfrm>
          <a:prstGeom prst="leftBrace">
            <a:avLst>
              <a:gd name="adj1" fmla="val 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38923" name="Text Box 14"/>
          <p:cNvSpPr txBox="1">
            <a:spLocks noChangeArrowheads="1"/>
          </p:cNvSpPr>
          <p:nvPr/>
        </p:nvSpPr>
        <p:spPr bwMode="auto">
          <a:xfrm>
            <a:off x="1700213" y="3400425"/>
            <a:ext cx="122555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th-TH">
                <a:latin typeface="Times New Roman" pitchFamily="18" charset="0"/>
              </a:rPr>
              <a:t>the 'link'</a:t>
            </a:r>
          </a:p>
          <a:p>
            <a:r>
              <a:rPr lang="th-TH">
                <a:latin typeface="Times New Roman" pitchFamily="18" charset="0"/>
              </a:rPr>
              <a:t>which</a:t>
            </a:r>
          </a:p>
          <a:p>
            <a:r>
              <a:rPr lang="th-TH">
                <a:latin typeface="Times New Roman" pitchFamily="18" charset="0"/>
              </a:rPr>
              <a:t>sends an</a:t>
            </a:r>
          </a:p>
          <a:p>
            <a:r>
              <a:rPr lang="th-TH">
                <a:latin typeface="Times New Roman" pitchFamily="18" charset="0"/>
              </a:rPr>
              <a:t>event e</a:t>
            </a:r>
          </a:p>
        </p:txBody>
      </p:sp>
      <p:sp>
        <p:nvSpPr>
          <p:cNvPr id="38924" name="Rectangle 15"/>
          <p:cNvSpPr>
            <a:spLocks noChangeArrowheads="1"/>
          </p:cNvSpPr>
          <p:nvPr/>
        </p:nvSpPr>
        <p:spPr bwMode="auto">
          <a:xfrm>
            <a:off x="3605213" y="2590800"/>
            <a:ext cx="688975" cy="65405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90000" tIns="46800" rIns="90000" bIns="46800" anchor="ctr">
            <a:spAutoFit/>
          </a:bodyPr>
          <a:lstStyle/>
          <a:p>
            <a:r>
              <a:rPr lang="en-US" sz="1800"/>
              <a:t>Open</a:t>
            </a:r>
          </a:p>
          <a:p>
            <a:r>
              <a:rPr lang="en-US" sz="1800"/>
              <a:t>Quit</a:t>
            </a:r>
            <a:endParaRPr lang="th-TH" sz="1800"/>
          </a:p>
        </p:txBody>
      </p:sp>
      <p:sp>
        <p:nvSpPr>
          <p:cNvPr id="38925" name="Freeform 16"/>
          <p:cNvSpPr>
            <a:spLocks/>
          </p:cNvSpPr>
          <p:nvPr/>
        </p:nvSpPr>
        <p:spPr bwMode="auto">
          <a:xfrm>
            <a:off x="2817813" y="2971800"/>
            <a:ext cx="992187" cy="1752600"/>
          </a:xfrm>
          <a:custGeom>
            <a:avLst/>
            <a:gdLst>
              <a:gd name="T0" fmla="*/ 2147483647 w 880"/>
              <a:gd name="T1" fmla="*/ 0 h 1056"/>
              <a:gd name="T2" fmla="*/ 2147483647 w 880"/>
              <a:gd name="T3" fmla="*/ 2147483647 h 1056"/>
              <a:gd name="T4" fmla="*/ 2147483647 w 880"/>
              <a:gd name="T5" fmla="*/ 2147483647 h 1056"/>
              <a:gd name="T6" fmla="*/ 2147483647 w 880"/>
              <a:gd name="T7" fmla="*/ 2147483647 h 1056"/>
              <a:gd name="T8" fmla="*/ 0 60000 65536"/>
              <a:gd name="T9" fmla="*/ 0 60000 65536"/>
              <a:gd name="T10" fmla="*/ 0 60000 65536"/>
              <a:gd name="T11" fmla="*/ 0 60000 65536"/>
              <a:gd name="T12" fmla="*/ 0 w 880"/>
              <a:gd name="T13" fmla="*/ 0 h 1056"/>
              <a:gd name="T14" fmla="*/ 880 w 880"/>
              <a:gd name="T15" fmla="*/ 1056 h 105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80" h="1056">
                <a:moveTo>
                  <a:pt x="640" y="0"/>
                </a:moveTo>
                <a:cubicBezTo>
                  <a:pt x="468" y="96"/>
                  <a:pt x="296" y="192"/>
                  <a:pt x="208" y="336"/>
                </a:cubicBezTo>
                <a:cubicBezTo>
                  <a:pt x="120" y="480"/>
                  <a:pt x="0" y="744"/>
                  <a:pt x="112" y="864"/>
                </a:cubicBezTo>
                <a:cubicBezTo>
                  <a:pt x="224" y="984"/>
                  <a:pt x="552" y="1020"/>
                  <a:pt x="880" y="1056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8926" name="Text Box 7"/>
          <p:cNvSpPr txBox="1">
            <a:spLocks noChangeArrowheads="1"/>
          </p:cNvSpPr>
          <p:nvPr/>
        </p:nvSpPr>
        <p:spPr bwMode="auto">
          <a:xfrm>
            <a:off x="3886200" y="4206875"/>
            <a:ext cx="2644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>
                <a:latin typeface="Times New Roman" pitchFamily="18" charset="0"/>
                <a:cs typeface="Angsana New" pitchFamily="18" charset="-34"/>
              </a:rPr>
              <a:t>actionPerformed(...)</a:t>
            </a:r>
            <a:br>
              <a:rPr lang="en-US">
                <a:latin typeface="Times New Roman" pitchFamily="18" charset="0"/>
                <a:cs typeface="Angsana New" pitchFamily="18" charset="-34"/>
              </a:rPr>
            </a:br>
            <a:r>
              <a:rPr lang="en-US">
                <a:latin typeface="Times New Roman" pitchFamily="18" charset="0"/>
                <a:cs typeface="Angsana New" pitchFamily="18" charset="-34"/>
              </a:rPr>
              <a:t>{. . .}</a:t>
            </a:r>
            <a:endParaRPr lang="th-TH">
              <a:latin typeface="Times New Roman" pitchFamily="18" charset="0"/>
              <a:cs typeface="Angsana New" pitchFamily="18" charset="-3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>
                <a:effectLst/>
              </a:rPr>
              <a:t>Other Ways of Implementing Listeners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There are two other ways of implementing a listener</a:t>
            </a:r>
          </a:p>
          <a:p>
            <a:pPr lvl="1"/>
            <a:r>
              <a:rPr lang="en-US" smtClean="0">
                <a:effectLst/>
              </a:rPr>
              <a:t>as an </a:t>
            </a:r>
            <a:r>
              <a:rPr lang="en-US" i="1" smtClean="0">
                <a:solidFill>
                  <a:schemeClr val="accent1"/>
                </a:solidFill>
                <a:effectLst/>
              </a:rPr>
              <a:t>inner class</a:t>
            </a:r>
            <a:r>
              <a:rPr lang="en-US" smtClean="0">
                <a:effectLst/>
              </a:rPr>
              <a:t>, inside the GUI class</a:t>
            </a:r>
          </a:p>
          <a:p>
            <a:pPr lvl="1"/>
            <a:endParaRPr lang="en-US" smtClean="0">
              <a:effectLst/>
            </a:endParaRPr>
          </a:p>
          <a:p>
            <a:pPr lvl="1"/>
            <a:r>
              <a:rPr lang="en-US" smtClean="0">
                <a:effectLst/>
              </a:rPr>
              <a:t>as a series of </a:t>
            </a:r>
            <a:r>
              <a:rPr lang="en-US" i="1" smtClean="0">
                <a:solidFill>
                  <a:schemeClr val="accent1"/>
                </a:solidFill>
                <a:effectLst/>
              </a:rPr>
              <a:t>anonymous inner classes</a:t>
            </a:r>
            <a:r>
              <a:rPr lang="en-US" smtClean="0">
                <a:effectLst/>
              </a:rPr>
              <a:t>, one for each component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effectLst/>
              </a:rPr>
              <a:t>8. An Inner Class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>
                <a:effectLst/>
              </a:rPr>
              <a:t>An inner class is defined inside another class:</a:t>
            </a:r>
          </a:p>
          <a:p>
            <a:pPr lvl="1" eaLnBrk="1" hangingPunct="1">
              <a:buFontTx/>
              <a:buNone/>
              <a:defRPr/>
            </a:pPr>
            <a:r>
              <a:rPr lang="en-GB" sz="2000" b="1" smtClean="0">
                <a:effectLst>
                  <a:outerShdw blurRad="38100" dist="38100" dir="2700000" algn="tl">
                    <a:srgbClr val="919191"/>
                  </a:outerShdw>
                </a:effectLst>
                <a:latin typeface="Courier New" pitchFamily="49" charset="0"/>
              </a:rPr>
              <a:t>	</a:t>
            </a:r>
            <a:r>
              <a:rPr lang="en-GB" sz="2000" smtClean="0">
                <a:effectLst/>
                <a:latin typeface="Courier New" pitchFamily="49" charset="0"/>
              </a:rPr>
              <a:t>public class Enclosing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{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 // fields, methods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/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 </a:t>
            </a:r>
            <a:r>
              <a:rPr lang="en-GB" sz="2000" b="1" smtClean="0">
                <a:solidFill>
                  <a:schemeClr val="accent1"/>
                </a:solidFill>
                <a:effectLst/>
                <a:latin typeface="Courier New" pitchFamily="49" charset="0"/>
              </a:rPr>
              <a:t>class Inner</a:t>
            </a:r>
            <a:br>
              <a:rPr lang="en-GB" sz="2000" b="1" smtClean="0">
                <a:solidFill>
                  <a:schemeClr val="accent1"/>
                </a:solidFill>
                <a:effectLst/>
                <a:latin typeface="Courier New" pitchFamily="49" charset="0"/>
              </a:rPr>
            </a:br>
            <a:r>
              <a:rPr lang="en-GB" sz="2000" b="1" smtClean="0">
                <a:solidFill>
                  <a:schemeClr val="accent1"/>
                </a:solidFill>
                <a:effectLst/>
                <a:latin typeface="Courier New" pitchFamily="49" charset="0"/>
              </a:rPr>
              <a:t>    {</a:t>
            </a:r>
            <a:br>
              <a:rPr lang="en-GB" sz="2000" b="1" smtClean="0">
                <a:solidFill>
                  <a:schemeClr val="accent1"/>
                </a:solidFill>
                <a:effectLst/>
                <a:latin typeface="Courier New" pitchFamily="49" charset="0"/>
              </a:rPr>
            </a:br>
            <a:r>
              <a:rPr lang="en-GB" sz="2000" b="1" smtClean="0">
                <a:solidFill>
                  <a:schemeClr val="accent1"/>
                </a:solidFill>
                <a:effectLst/>
                <a:latin typeface="Courier New" pitchFamily="49" charset="0"/>
              </a:rPr>
              <a:t>       // fields, methods</a:t>
            </a:r>
            <a:br>
              <a:rPr lang="en-GB" sz="2000" b="1" smtClean="0">
                <a:solidFill>
                  <a:schemeClr val="accent1"/>
                </a:solidFill>
                <a:effectLst/>
                <a:latin typeface="Courier New" pitchFamily="49" charset="0"/>
              </a:rPr>
            </a:br>
            <a:r>
              <a:rPr lang="en-GB" sz="2000" b="1" smtClean="0">
                <a:solidFill>
                  <a:schemeClr val="accent1"/>
                </a:solidFill>
                <a:effectLst/>
                <a:latin typeface="Courier New" pitchFamily="49" charset="0"/>
              </a:rPr>
              <a:t>    </a:t>
            </a:r>
            <a:r>
              <a:rPr lang="en-GB" sz="2000" b="1" smtClean="0">
                <a:solidFill>
                  <a:schemeClr val="accent1"/>
                </a:solidFill>
                <a:effectLst/>
                <a:latin typeface="Courier New" pitchFamily="49" charset="0"/>
              </a:rPr>
              <a:t>}</a:t>
            </a:r>
            <a:r>
              <a:rPr lang="en-GB" sz="2000" smtClean="0">
                <a:effectLst/>
                <a:latin typeface="Courier New" pitchFamily="49" charset="0"/>
              </a:rPr>
              <a:t/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/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} // end of Enclosing class</a:t>
            </a:r>
          </a:p>
        </p:txBody>
      </p:sp>
      <p:sp>
        <p:nvSpPr>
          <p:cNvPr id="43012" name="AutoShape 5"/>
          <p:cNvSpPr>
            <a:spLocks/>
          </p:cNvSpPr>
          <p:nvPr/>
        </p:nvSpPr>
        <p:spPr bwMode="auto">
          <a:xfrm>
            <a:off x="5943600" y="3505200"/>
            <a:ext cx="533400" cy="1447800"/>
          </a:xfrm>
          <a:prstGeom prst="rightBrace">
            <a:avLst>
              <a:gd name="adj1" fmla="val 22619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effectLst/>
              </a:rPr>
              <a:t>Inner Class Objects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en-GB" smtClean="0">
                <a:effectLst/>
              </a:rPr>
              <a:t>Objects created from an inner class only exist within the enclosing class.</a:t>
            </a:r>
          </a:p>
          <a:p>
            <a:pPr eaLnBrk="1" hangingPunct="1">
              <a:buFont typeface="Arial" charset="0"/>
              <a:buChar char="•"/>
            </a:pPr>
            <a:endParaRPr lang="en-GB" smtClean="0">
              <a:effectLst/>
            </a:endParaRPr>
          </a:p>
          <a:p>
            <a:pPr eaLnBrk="1" hangingPunct="1">
              <a:buFont typeface="Arial" charset="0"/>
              <a:buChar char="•"/>
            </a:pPr>
            <a:r>
              <a:rPr lang="en-GB" smtClean="0">
                <a:effectLst/>
              </a:rPr>
              <a:t>Inner class objects can use the global fields of the enclosing class</a:t>
            </a:r>
          </a:p>
          <a:p>
            <a:pPr lvl="1" eaLnBrk="1" hangingPunct="1"/>
            <a:r>
              <a:rPr lang="en-GB" smtClean="0">
                <a:effectLst/>
              </a:rPr>
              <a:t>useful for implementing listeners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 idx="4294967295"/>
          </p:nvPr>
        </p:nvSpPr>
        <p:spPr>
          <a:xfrm>
            <a:off x="609600" y="474518"/>
            <a:ext cx="7778750" cy="11049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z="3600" smtClean="0">
                <a:effectLst/>
              </a:rPr>
              <a:t>9.  ImageViewer with an Inner Listener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4294967295"/>
          </p:nvPr>
        </p:nvSpPr>
        <p:spPr>
          <a:xfrm>
            <a:off x="609600" y="1981200"/>
            <a:ext cx="7772400" cy="41148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lnSpcReduction="10000"/>
          </a:bodyPr>
          <a:lstStyle/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public class ImageViewer extends JFrame</a:t>
            </a:r>
            <a:endParaRPr lang="en-US" sz="2000" b="1" smtClean="0">
              <a:solidFill>
                <a:schemeClr val="tx2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{                     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// no implements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private JMenuItem openItem, quitItem;   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        // GUI components with actions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public ImageViewer()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{  // just as before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}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// no actionPerformed() method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:</a:t>
            </a:r>
          </a:p>
        </p:txBody>
      </p:sp>
      <p:sp>
        <p:nvSpPr>
          <p:cNvPr id="45060" name="TextBox 3"/>
          <p:cNvSpPr txBox="1">
            <a:spLocks noChangeArrowheads="1"/>
          </p:cNvSpPr>
          <p:nvPr/>
        </p:nvSpPr>
        <p:spPr bwMode="auto">
          <a:xfrm>
            <a:off x="7167563" y="228600"/>
            <a:ext cx="165735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 b="1"/>
              <a:t>Version 0.4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Content Placeholder 2"/>
          <p:cNvSpPr>
            <a:spLocks noGrp="1"/>
          </p:cNvSpPr>
          <p:nvPr>
            <p:ph idx="4294967295"/>
          </p:nvPr>
        </p:nvSpPr>
        <p:spPr>
          <a:xfrm>
            <a:off x="0" y="1143000"/>
            <a:ext cx="7772400" cy="47244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2500" lnSpcReduction="10000"/>
          </a:bodyPr>
          <a:lstStyle/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private void makeMenuBar()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{ JMenuBar menubar = new JMenuBar();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setJMenuBar(menubar);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   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JMenu fileMenu = new JMenu("File");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menubar.add(fileMenu);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    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MenuHandler mh = new MenuHandler();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/>
            </a:r>
            <a:b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openItem = new JMenuItem("Open");  // global var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openItem.addActionListener(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mh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);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fileMenu.add(openItem);</a:t>
            </a:r>
          </a:p>
          <a:p>
            <a:pPr eaLnBrk="1" hangingPunct="1">
              <a:buFont typeface="Monotype Sorts" pitchFamily="2" charset="2"/>
              <a:buNone/>
            </a:pPr>
            <a:endParaRPr lang="en-US" sz="1800" smtClean="0">
              <a:effectLst/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quitItem = new JMenuItem("Quit");  // global var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quitItem.addActionListener( </a:t>
            </a:r>
            <a:r>
              <a:rPr lang="en-US" sz="18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mh</a:t>
            </a: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);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  fileMenu.add(quitItem);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  <a:cs typeface="Courier New" pitchFamily="49" charset="0"/>
              </a:rPr>
              <a:t>  }  // end of makeMenuBar()</a:t>
            </a:r>
          </a:p>
        </p:txBody>
      </p:sp>
      <p:sp>
        <p:nvSpPr>
          <p:cNvPr id="46083" name="Text Box 4"/>
          <p:cNvSpPr txBox="1">
            <a:spLocks noChangeArrowheads="1"/>
          </p:cNvSpPr>
          <p:nvPr/>
        </p:nvSpPr>
        <p:spPr bwMode="auto">
          <a:xfrm>
            <a:off x="6297613" y="1447800"/>
            <a:ext cx="1474787" cy="11874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 lIns="90000" tIns="46800" rIns="90000" bIns="468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/>
              <a:t>use same</a:t>
            </a:r>
          </a:p>
          <a:p>
            <a:r>
              <a:rPr lang="en-US"/>
              <a:t>inner class</a:t>
            </a:r>
          </a:p>
          <a:p>
            <a:r>
              <a:rPr lang="en-US"/>
              <a:t>object</a:t>
            </a:r>
            <a:endParaRPr lang="en-GB"/>
          </a:p>
        </p:txBody>
      </p:sp>
      <p:sp>
        <p:nvSpPr>
          <p:cNvPr id="46084" name="Line 5"/>
          <p:cNvSpPr>
            <a:spLocks noChangeShapeType="1"/>
          </p:cNvSpPr>
          <p:nvPr/>
        </p:nvSpPr>
        <p:spPr bwMode="auto">
          <a:xfrm flipH="1">
            <a:off x="5016500" y="2624137"/>
            <a:ext cx="152400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46085" name="Line 6"/>
          <p:cNvSpPr>
            <a:spLocks noChangeShapeType="1"/>
          </p:cNvSpPr>
          <p:nvPr/>
        </p:nvSpPr>
        <p:spPr bwMode="auto">
          <a:xfrm flipH="1">
            <a:off x="4953000" y="2624137"/>
            <a:ext cx="1892300" cy="22526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990600"/>
            <a:ext cx="8229600" cy="5638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class MenuHandler </a:t>
            </a:r>
            <a:r>
              <a:rPr lang="en-GB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implements ActionListener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{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public void </a:t>
            </a:r>
            <a:r>
              <a:rPr lang="en-GB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actionPerformed</a:t>
            </a:r>
            <a:r>
              <a:rPr lang="en-GB" sz="2000" smtClean="0">
                <a:effectLst/>
                <a:latin typeface="Courier New" pitchFamily="49" charset="0"/>
              </a:rPr>
              <a:t>(ActionEvent event)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// Receive notification of an action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{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  Object src = event.getSource();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  if (src == openItem)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    openFile();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  else if (src == quitItem)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    System.exit(0);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  else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    System.out.println("Cannot process </a:t>
            </a:r>
            <a:br>
              <a:rPr lang="en-GB" sz="2000" smtClean="0">
                <a:effectLst/>
                <a:latin typeface="Courier New" pitchFamily="49" charset="0"/>
              </a:rPr>
            </a:br>
            <a:r>
              <a:rPr lang="en-GB" sz="2000" smtClean="0">
                <a:effectLst/>
                <a:latin typeface="Courier New" pitchFamily="49" charset="0"/>
              </a:rPr>
              <a:t>                   action event for " +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                    event.getActionCommand());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}  // end of actionPerformed()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US" sz="20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</a:rPr>
              <a:t>                      :</a:t>
            </a:r>
            <a:endParaRPr lang="en-GB" sz="2000" smtClean="0">
              <a:effectLst/>
              <a:latin typeface="Courier New" pitchFamily="49" charset="0"/>
            </a:endParaRPr>
          </a:p>
        </p:txBody>
      </p:sp>
      <p:sp>
        <p:nvSpPr>
          <p:cNvPr id="47107" name="Text Box 4"/>
          <p:cNvSpPr txBox="1">
            <a:spLocks noChangeArrowheads="1"/>
          </p:cNvSpPr>
          <p:nvPr/>
        </p:nvSpPr>
        <p:spPr bwMode="auto">
          <a:xfrm>
            <a:off x="4724400" y="385763"/>
            <a:ext cx="3840163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 lIns="90000" tIns="46800" rIns="90000" bIns="468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/>
              <a:t>still inside ImageViewer class</a:t>
            </a:r>
            <a:endParaRPr lang="en-GB"/>
          </a:p>
        </p:txBody>
      </p:sp>
      <p:sp>
        <p:nvSpPr>
          <p:cNvPr id="47109" name="Text Box 4"/>
          <p:cNvSpPr txBox="1">
            <a:spLocks noChangeArrowheads="1"/>
          </p:cNvSpPr>
          <p:nvPr/>
        </p:nvSpPr>
        <p:spPr bwMode="auto">
          <a:xfrm>
            <a:off x="5856288" y="3270250"/>
            <a:ext cx="3135312" cy="463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 lIns="90000" tIns="46800" rIns="90000" bIns="468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/>
              <a:t>globals in ImageViewer</a:t>
            </a:r>
            <a:endParaRPr lang="en-GB"/>
          </a:p>
        </p:txBody>
      </p:sp>
      <p:cxnSp>
        <p:nvCxnSpPr>
          <p:cNvPr id="47110" name="Straight Arrow Connector 6"/>
          <p:cNvCxnSpPr>
            <a:cxnSpLocks noChangeShapeType="1"/>
            <a:stCxn id="47109" idx="1"/>
          </p:cNvCxnSpPr>
          <p:nvPr/>
        </p:nvCxnSpPr>
        <p:spPr bwMode="auto">
          <a:xfrm flipH="1" flipV="1">
            <a:off x="4572000" y="2895600"/>
            <a:ext cx="1284288" cy="606425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111" name="Straight Arrow Connector 8"/>
          <p:cNvCxnSpPr>
            <a:cxnSpLocks noChangeShapeType="1"/>
            <a:stCxn id="47109" idx="1"/>
          </p:cNvCxnSpPr>
          <p:nvPr/>
        </p:nvCxnSpPr>
        <p:spPr bwMode="auto">
          <a:xfrm flipH="1">
            <a:off x="5334000" y="3502025"/>
            <a:ext cx="522288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95400"/>
            <a:ext cx="8153400" cy="495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private void openFile()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// open a Swing file chooser to select file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{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  // test output, until we do this properly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  System.out.println("open file");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}  // end of openFile()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}  // end of MenuHandler inner class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20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20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// ----------------------------------------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20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public static void main(String[] args)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{ new ImageViewer(); }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20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} // end of ImageViewer class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2000" smtClean="0">
              <a:effectLst/>
              <a:latin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smtClean="0">
                <a:effectLst/>
              </a:rPr>
              <a:t>Class Diagrams</a:t>
            </a:r>
            <a:endParaRPr lang="en-GB" smtClean="0">
              <a:effectLst/>
            </a:endParaRPr>
          </a:p>
        </p:txBody>
      </p:sp>
      <p:pic>
        <p:nvPicPr>
          <p:cNvPr id="4915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286000"/>
            <a:ext cx="5867400" cy="347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ffectLst/>
              </a:rPr>
              <a:t>2</a:t>
            </a:r>
            <a:r>
              <a:rPr lang="th-TH" smtClean="0">
                <a:effectLst/>
              </a:rPr>
              <a:t>.  Background</a:t>
            </a:r>
          </a:p>
        </p:txBody>
      </p:sp>
      <p:sp>
        <p:nvSpPr>
          <p:cNvPr id="7171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en-US" smtClean="0">
                <a:effectLst/>
              </a:rPr>
              <a:t>Simple </a:t>
            </a:r>
            <a:r>
              <a:rPr lang="th-TH" smtClean="0">
                <a:effectLst/>
              </a:rPr>
              <a:t>GUI </a:t>
            </a:r>
            <a:r>
              <a:rPr lang="th-TH" smtClean="0">
                <a:effectLst/>
              </a:rPr>
              <a:t>interfaces </a:t>
            </a:r>
            <a:r>
              <a:rPr lang="en-US" smtClean="0">
                <a:effectLst/>
              </a:rPr>
              <a:t>are</a:t>
            </a:r>
            <a:r>
              <a:rPr lang="th-TH" smtClean="0">
                <a:effectLst/>
              </a:rPr>
              <a:t> </a:t>
            </a:r>
            <a:r>
              <a:rPr lang="th-TH" smtClean="0">
                <a:effectLst/>
              </a:rPr>
              <a:t>written with </a:t>
            </a:r>
            <a:r>
              <a:rPr lang="th-TH" i="1" smtClean="0">
                <a:solidFill>
                  <a:schemeClr val="tx2"/>
                </a:solidFill>
                <a:effectLst/>
              </a:rPr>
              <a:t>Swing</a:t>
            </a:r>
            <a:r>
              <a:rPr lang="th-TH" i="1" smtClean="0">
                <a:solidFill>
                  <a:schemeClr val="accent1"/>
                </a:solidFill>
                <a:effectLst/>
              </a:rPr>
              <a:t> GUI components</a:t>
            </a:r>
            <a:endParaRPr lang="th-TH" smtClean="0">
              <a:effectLst/>
            </a:endParaRPr>
          </a:p>
          <a:p>
            <a:pPr lvl="1" eaLnBrk="1" hangingPunct="1"/>
            <a:endParaRPr lang="th-TH" smtClean="0">
              <a:effectLst/>
            </a:endParaRPr>
          </a:p>
          <a:p>
            <a:pPr eaLnBrk="1" hangingPunct="1">
              <a:buFont typeface="Arial" charset="0"/>
              <a:buChar char="•"/>
            </a:pPr>
            <a:r>
              <a:rPr lang="th-TH" smtClean="0">
                <a:effectLst/>
              </a:rPr>
              <a:t>Swing includes buttons, text fields, scrolling windows, editor windows, tree displays, etc</a:t>
            </a:r>
          </a:p>
          <a:p>
            <a:pPr lvl="1" eaLnBrk="1" hangingPunct="1"/>
            <a:r>
              <a:rPr lang="en-US" smtClean="0">
                <a:effectLst/>
              </a:rPr>
              <a:t>I'll</a:t>
            </a:r>
            <a:r>
              <a:rPr lang="th-TH" smtClean="0">
                <a:effectLst/>
              </a:rPr>
              <a:t> describe </a:t>
            </a:r>
            <a:r>
              <a:rPr lang="th-TH" i="1" smtClean="0">
                <a:effectLst/>
              </a:rPr>
              <a:t>some</a:t>
            </a:r>
            <a:r>
              <a:rPr lang="th-TH" smtClean="0">
                <a:effectLst/>
              </a:rPr>
              <a:t> of them</a:t>
            </a:r>
            <a:endParaRPr lang="th-TH" smtClean="0">
              <a:effectLst/>
              <a:cs typeface="Angsana New" pitchFamily="18" charset="-3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smtClean="0">
                <a:effectLst/>
              </a:rPr>
              <a:t>Execution (same as before)</a:t>
            </a:r>
            <a:endParaRPr lang="en-GB" smtClean="0">
              <a:effectLst/>
            </a:endParaRPr>
          </a:p>
        </p:txBody>
      </p:sp>
      <p:pic>
        <p:nvPicPr>
          <p:cNvPr id="5017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905000"/>
            <a:ext cx="4838700" cy="322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smtClean="0">
                <a:effectLst/>
              </a:rPr>
              <a:t>Inner Classes Features</a:t>
            </a:r>
            <a:endParaRPr lang="en-GB" smtClean="0">
              <a:effectLst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981200"/>
            <a:ext cx="8077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Inner classes allow code to be better structured</a:t>
            </a:r>
          </a:p>
          <a:p>
            <a:pPr lvl="1"/>
            <a:r>
              <a:rPr lang="en-US" smtClean="0">
                <a:effectLst/>
              </a:rPr>
              <a:t>all the event handling is moved to a separate class from the GUI code</a:t>
            </a:r>
          </a:p>
          <a:p>
            <a:pPr lvl="1"/>
            <a:endParaRPr lang="en-US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But, the event handler method can </a:t>
            </a:r>
            <a:r>
              <a:rPr lang="en-US" smtClean="0">
                <a:effectLst/>
              </a:rPr>
              <a:t>still get </a:t>
            </a:r>
            <a:r>
              <a:rPr lang="en-US" smtClean="0">
                <a:effectLst/>
              </a:rPr>
              <a:t>very large if there are many components, and the components must be declared as globals.</a:t>
            </a:r>
            <a:endParaRPr lang="en-GB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effectLst/>
              </a:rPr>
              <a:t>10. An Anonymous (Inner) Class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en-GB" smtClean="0">
                <a:effectLst/>
              </a:rPr>
              <a:t>“Anonymous” means “no name”</a:t>
            </a:r>
          </a:p>
          <a:p>
            <a:pPr lvl="1" eaLnBrk="1" hangingPunct="1"/>
            <a:r>
              <a:rPr lang="en-GB" smtClean="0">
                <a:effectLst/>
              </a:rPr>
              <a:t>an inner class with no name</a:t>
            </a:r>
          </a:p>
          <a:p>
            <a:pPr eaLnBrk="1" hangingPunct="1">
              <a:buFont typeface="Arial" charset="0"/>
              <a:buChar char="•"/>
            </a:pPr>
            <a:endParaRPr lang="en-GB" smtClean="0">
              <a:effectLst/>
            </a:endParaRPr>
          </a:p>
          <a:p>
            <a:pPr eaLnBrk="1" hangingPunct="1">
              <a:buFont typeface="Arial" charset="0"/>
              <a:buChar char="•"/>
            </a:pPr>
            <a:r>
              <a:rPr lang="en-GB" smtClean="0">
                <a:effectLst/>
              </a:rPr>
              <a:t>An object created from an anonymous (inner) class is always referenced via its superclass name, as it has no class name</a:t>
            </a:r>
          </a:p>
          <a:p>
            <a:pPr lvl="1" eaLnBrk="1" hangingPunct="1"/>
            <a:r>
              <a:rPr lang="en-US" smtClean="0">
                <a:effectLst/>
              </a:rPr>
              <a:t>rather confusing at first</a:t>
            </a:r>
            <a:endParaRPr lang="en-GB" smtClean="0">
              <a:effectLst/>
            </a:endParaRPr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7239000" y="6248400"/>
            <a:ext cx="13811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 i="1">
                <a:solidFill>
                  <a:schemeClr val="tx2"/>
                </a:solidFill>
              </a:rPr>
              <a:t>continued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en-US" smtClean="0">
                <a:effectLst/>
              </a:rPr>
              <a:t>The usual way of using anonymous classes is to use them to implement a separate event handler for each component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effectLst/>
              </a:rPr>
              <a:t>lots of anonymous classes, but small</a:t>
            </a:r>
          </a:p>
          <a:p>
            <a:pPr lvl="1">
              <a:lnSpc>
                <a:spcPct val="90000"/>
              </a:lnSpc>
            </a:pPr>
            <a:endParaRPr lang="en-US" smtClean="0">
              <a:effectLst/>
            </a:endParaRP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en-US" smtClean="0">
                <a:effectLst/>
              </a:rPr>
              <a:t>This </a:t>
            </a:r>
            <a:r>
              <a:rPr lang="en-US" smtClean="0">
                <a:effectLst/>
              </a:rPr>
              <a:t>coding approach means that the GUI components do not need to be declared globally.</a:t>
            </a:r>
            <a:endParaRPr lang="en-GB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509587" y="457200"/>
            <a:ext cx="8305800" cy="1143000"/>
          </a:xfrm>
        </p:spPr>
        <p:txBody>
          <a:bodyPr/>
          <a:lstStyle/>
          <a:p>
            <a:pPr eaLnBrk="1" hangingPunct="1"/>
            <a:r>
              <a:rPr lang="en-GB" smtClean="0">
                <a:effectLst/>
              </a:rPr>
              <a:t>An Anonymous Action Listener</a:t>
            </a:r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762000" y="1676400"/>
            <a:ext cx="7800975" cy="405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GB" sz="2000">
                <a:latin typeface="Courier New" pitchFamily="49" charset="0"/>
              </a:rPr>
              <a:t>// in makeMenuBar()</a:t>
            </a:r>
            <a:br>
              <a:rPr lang="en-GB" sz="2000">
                <a:latin typeface="Courier New" pitchFamily="49" charset="0"/>
              </a:rPr>
            </a:br>
            <a:r>
              <a:rPr lang="en-GB" sz="2000">
                <a:latin typeface="Courier New" pitchFamily="49" charset="0"/>
              </a:rPr>
              <a:t>   :</a:t>
            </a:r>
            <a:br>
              <a:rPr lang="en-GB" sz="2000">
                <a:latin typeface="Courier New" pitchFamily="49" charset="0"/>
              </a:rPr>
            </a:br>
            <a:r>
              <a:rPr lang="en-GB" sz="2000">
                <a:latin typeface="Courier New" pitchFamily="49" charset="0"/>
              </a:rPr>
              <a:t/>
            </a:r>
            <a:br>
              <a:rPr lang="en-GB" sz="2000">
                <a:latin typeface="Courier New" pitchFamily="49" charset="0"/>
              </a:rPr>
            </a:br>
            <a:r>
              <a:rPr lang="en-GB" sz="2000">
                <a:latin typeface="Courier New" pitchFamily="49" charset="0"/>
              </a:rPr>
              <a:t>JMenuItem openItem = new JMenuItem("Open");</a:t>
            </a:r>
          </a:p>
          <a:p>
            <a:endParaRPr lang="en-GB" sz="2000">
              <a:latin typeface="Courier New" pitchFamily="49" charset="0"/>
            </a:endParaRPr>
          </a:p>
          <a:p>
            <a:r>
              <a:rPr lang="en-GB" sz="2000">
                <a:latin typeface="Courier New" pitchFamily="49" charset="0"/>
              </a:rPr>
              <a:t>openItem.addActionListener(</a:t>
            </a:r>
            <a:r>
              <a:rPr lang="en-GB" sz="2000" b="1">
                <a:solidFill>
                  <a:schemeClr val="tx2"/>
                </a:solidFill>
                <a:latin typeface="Courier New" pitchFamily="49" charset="0"/>
              </a:rPr>
              <a:t> new ActionListener() </a:t>
            </a:r>
            <a:r>
              <a:rPr lang="en-GB" sz="2000" b="1">
                <a:solidFill>
                  <a:schemeClr val="accent1"/>
                </a:solidFill>
                <a:latin typeface="Courier New" pitchFamily="49" charset="0"/>
              </a:rPr>
              <a:t>{</a:t>
            </a:r>
          </a:p>
          <a:p>
            <a:r>
              <a:rPr lang="en-GB" sz="2000" b="1">
                <a:solidFill>
                  <a:schemeClr val="accent1"/>
                </a:solidFill>
                <a:latin typeface="Courier New" pitchFamily="49" charset="0"/>
              </a:rPr>
              <a:t>     public void actionPerformed(ActionEvent e) </a:t>
            </a:r>
            <a:br>
              <a:rPr lang="en-GB" sz="2000" b="1">
                <a:solidFill>
                  <a:schemeClr val="accent1"/>
                </a:solidFill>
                <a:latin typeface="Courier New" pitchFamily="49" charset="0"/>
              </a:rPr>
            </a:br>
            <a:r>
              <a:rPr lang="en-GB" sz="2000" b="1">
                <a:solidFill>
                  <a:schemeClr val="accent1"/>
                </a:solidFill>
                <a:latin typeface="Courier New" pitchFamily="49" charset="0"/>
              </a:rPr>
              <a:t>     {</a:t>
            </a:r>
          </a:p>
          <a:p>
            <a:r>
              <a:rPr lang="en-GB" sz="2000" b="1">
                <a:solidFill>
                  <a:schemeClr val="accent1"/>
                </a:solidFill>
                <a:latin typeface="Courier New" pitchFamily="49" charset="0"/>
              </a:rPr>
              <a:t>       openFile(); </a:t>
            </a:r>
          </a:p>
          <a:p>
            <a:r>
              <a:rPr lang="en-GB" sz="2000" b="1">
                <a:solidFill>
                  <a:schemeClr val="accent1"/>
                </a:solidFill>
                <a:latin typeface="Courier New" pitchFamily="49" charset="0"/>
              </a:rPr>
              <a:t>     }</a:t>
            </a:r>
          </a:p>
          <a:p>
            <a:r>
              <a:rPr lang="en-GB" sz="2000" b="1">
                <a:solidFill>
                  <a:schemeClr val="accent1"/>
                </a:solidFill>
                <a:latin typeface="Courier New" pitchFamily="49" charset="0"/>
              </a:rPr>
              <a:t>}</a:t>
            </a:r>
            <a:r>
              <a:rPr lang="en-GB" sz="2000">
                <a:latin typeface="Courier New" pitchFamily="49" charset="0"/>
              </a:rPr>
              <a:t>);</a:t>
            </a:r>
            <a:br>
              <a:rPr lang="en-GB" sz="2000">
                <a:latin typeface="Courier New" pitchFamily="49" charset="0"/>
              </a:rPr>
            </a:br>
            <a:r>
              <a:rPr lang="en-GB" sz="2000">
                <a:latin typeface="Courier New" pitchFamily="49" charset="0"/>
              </a:rPr>
              <a:t/>
            </a:r>
            <a:br>
              <a:rPr lang="en-GB" sz="2000">
                <a:latin typeface="Courier New" pitchFamily="49" charset="0"/>
              </a:rPr>
            </a:br>
            <a:r>
              <a:rPr lang="en-GB" sz="2000">
                <a:latin typeface="Courier New" pitchFamily="49" charset="0"/>
              </a:rPr>
              <a:t>   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92991" y="381000"/>
            <a:ext cx="8305800" cy="1143000"/>
          </a:xfrm>
        </p:spPr>
        <p:txBody>
          <a:bodyPr/>
          <a:lstStyle/>
          <a:p>
            <a:pPr eaLnBrk="1" hangingPunct="1"/>
            <a:r>
              <a:rPr lang="en-GB" smtClean="0">
                <a:effectLst/>
              </a:rPr>
              <a:t>Anonymous Class Elements</a:t>
            </a:r>
          </a:p>
        </p:txBody>
      </p:sp>
      <p:sp>
        <p:nvSpPr>
          <p:cNvPr id="55299" name="Text Box 4"/>
          <p:cNvSpPr txBox="1">
            <a:spLocks noChangeArrowheads="1"/>
          </p:cNvSpPr>
          <p:nvPr/>
        </p:nvSpPr>
        <p:spPr bwMode="auto">
          <a:xfrm>
            <a:off x="5792788" y="1524000"/>
            <a:ext cx="1979612" cy="822325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GB">
                <a:latin typeface="Times New Roman" pitchFamily="18" charset="0"/>
              </a:rPr>
              <a:t>Anonymous </a:t>
            </a:r>
          </a:p>
          <a:p>
            <a:r>
              <a:rPr lang="en-GB">
                <a:latin typeface="Times New Roman" pitchFamily="18" charset="0"/>
              </a:rPr>
              <a:t>object creation</a:t>
            </a:r>
          </a:p>
        </p:txBody>
      </p:sp>
      <p:sp>
        <p:nvSpPr>
          <p:cNvPr id="55300" name="Line 5"/>
          <p:cNvSpPr>
            <a:spLocks noChangeShapeType="1"/>
          </p:cNvSpPr>
          <p:nvPr/>
        </p:nvSpPr>
        <p:spPr bwMode="auto">
          <a:xfrm flipH="1">
            <a:off x="6629400" y="2362200"/>
            <a:ext cx="152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5301" name="Rectangle 6"/>
          <p:cNvSpPr>
            <a:spLocks noChangeArrowheads="1"/>
          </p:cNvSpPr>
          <p:nvPr/>
        </p:nvSpPr>
        <p:spPr bwMode="auto">
          <a:xfrm>
            <a:off x="784225" y="3151188"/>
            <a:ext cx="7902575" cy="1268412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/>
          <a:p>
            <a:endParaRPr lang="en-US" b="1"/>
          </a:p>
        </p:txBody>
      </p:sp>
      <p:sp>
        <p:nvSpPr>
          <p:cNvPr id="55302" name="Text Box 9"/>
          <p:cNvSpPr txBox="1">
            <a:spLocks noChangeArrowheads="1"/>
          </p:cNvSpPr>
          <p:nvPr/>
        </p:nvSpPr>
        <p:spPr bwMode="auto">
          <a:xfrm>
            <a:off x="5105400" y="5029200"/>
            <a:ext cx="3683000" cy="118745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GB">
                <a:latin typeface="Times New Roman" pitchFamily="18" charset="0"/>
              </a:rPr>
              <a:t>Anonymous class definition:</a:t>
            </a:r>
          </a:p>
          <a:p>
            <a:r>
              <a:rPr lang="en-US">
                <a:latin typeface="Times New Roman" pitchFamily="18" charset="0"/>
              </a:rPr>
              <a:t>fields, methods</a:t>
            </a:r>
            <a:br>
              <a:rPr lang="en-US">
                <a:latin typeface="Times New Roman" pitchFamily="18" charset="0"/>
              </a:rPr>
            </a:br>
            <a:r>
              <a:rPr lang="en-US">
                <a:latin typeface="Times New Roman" pitchFamily="18" charset="0"/>
              </a:rPr>
              <a:t>(in this case just 1 method)</a:t>
            </a:r>
            <a:endParaRPr lang="en-GB">
              <a:latin typeface="Times New Roman" pitchFamily="18" charset="0"/>
            </a:endParaRPr>
          </a:p>
        </p:txBody>
      </p:sp>
      <p:sp>
        <p:nvSpPr>
          <p:cNvPr id="55303" name="Line 10"/>
          <p:cNvSpPr>
            <a:spLocks noChangeShapeType="1"/>
          </p:cNvSpPr>
          <p:nvPr/>
        </p:nvSpPr>
        <p:spPr bwMode="auto">
          <a:xfrm flipH="1" flipV="1">
            <a:off x="5181600" y="4419600"/>
            <a:ext cx="1066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5304" name="Text Box 3"/>
          <p:cNvSpPr txBox="1">
            <a:spLocks noChangeArrowheads="1"/>
          </p:cNvSpPr>
          <p:nvPr/>
        </p:nvSpPr>
        <p:spPr bwMode="auto">
          <a:xfrm>
            <a:off x="809625" y="2819400"/>
            <a:ext cx="7800975" cy="1941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GB" sz="2000">
                <a:latin typeface="Courier New" pitchFamily="49" charset="0"/>
              </a:rPr>
              <a:t>openItem.addActionListener( </a:t>
            </a:r>
            <a:r>
              <a:rPr lang="en-GB" sz="2000" b="1">
                <a:solidFill>
                  <a:schemeClr val="tx2"/>
                </a:solidFill>
                <a:latin typeface="Courier New" pitchFamily="49" charset="0"/>
              </a:rPr>
              <a:t>new ActionListener()</a:t>
            </a:r>
            <a:r>
              <a:rPr lang="en-GB" sz="2000">
                <a:latin typeface="Courier New" pitchFamily="49" charset="0"/>
              </a:rPr>
              <a:t> </a:t>
            </a:r>
            <a:r>
              <a:rPr lang="en-GB" sz="2000">
                <a:solidFill>
                  <a:schemeClr val="accent1"/>
                </a:solidFill>
                <a:latin typeface="Courier New" pitchFamily="49" charset="0"/>
              </a:rPr>
              <a:t>{</a:t>
            </a:r>
          </a:p>
          <a:p>
            <a:r>
              <a:rPr lang="en-GB" sz="2000">
                <a:solidFill>
                  <a:schemeClr val="accent1"/>
                </a:solidFill>
                <a:latin typeface="Courier New" pitchFamily="49" charset="0"/>
              </a:rPr>
              <a:t>     </a:t>
            </a:r>
            <a:r>
              <a:rPr lang="en-GB" sz="2000" b="1">
                <a:solidFill>
                  <a:schemeClr val="accent1"/>
                </a:solidFill>
                <a:latin typeface="Courier New" pitchFamily="49" charset="0"/>
              </a:rPr>
              <a:t>public void actionPerformed(ActionEvent e) </a:t>
            </a:r>
            <a:br>
              <a:rPr lang="en-GB" sz="2000" b="1">
                <a:solidFill>
                  <a:schemeClr val="accent1"/>
                </a:solidFill>
                <a:latin typeface="Courier New" pitchFamily="49" charset="0"/>
              </a:rPr>
            </a:br>
            <a:r>
              <a:rPr lang="en-GB" sz="2000" b="1">
                <a:solidFill>
                  <a:schemeClr val="accent1"/>
                </a:solidFill>
                <a:latin typeface="Courier New" pitchFamily="49" charset="0"/>
              </a:rPr>
              <a:t>     {</a:t>
            </a:r>
          </a:p>
          <a:p>
            <a:r>
              <a:rPr lang="en-GB" sz="2000" b="1">
                <a:solidFill>
                  <a:schemeClr val="accent1"/>
                </a:solidFill>
                <a:latin typeface="Courier New" pitchFamily="49" charset="0"/>
              </a:rPr>
              <a:t>       openFile(); </a:t>
            </a:r>
          </a:p>
          <a:p>
            <a:r>
              <a:rPr lang="en-GB" sz="2000" b="1">
                <a:solidFill>
                  <a:schemeClr val="accent1"/>
                </a:solidFill>
                <a:latin typeface="Courier New" pitchFamily="49" charset="0"/>
              </a:rPr>
              <a:t>     }</a:t>
            </a:r>
          </a:p>
          <a:p>
            <a:r>
              <a:rPr lang="en-GB" sz="2000">
                <a:solidFill>
                  <a:schemeClr val="accent1"/>
                </a:solidFill>
                <a:latin typeface="Courier New" pitchFamily="49" charset="0"/>
              </a:rPr>
              <a:t>}</a:t>
            </a:r>
            <a:r>
              <a:rPr lang="en-GB" sz="2000">
                <a:latin typeface="Courier New" pitchFamily="49" charset="0"/>
              </a:rPr>
              <a:t>);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sz="3600" smtClean="0">
                <a:effectLst/>
              </a:rPr>
              <a:t>11. ImageViewer with Anon. Listeners</a:t>
            </a:r>
            <a:endParaRPr lang="en-GB" sz="3600" smtClean="0">
              <a:effectLst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public class ImageViewer extends JFrame</a:t>
            </a:r>
            <a:endParaRPr lang="en-US" sz="2000" b="1" smtClean="0">
              <a:solidFill>
                <a:schemeClr val="tx2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{                             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// no implements</a:t>
            </a: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// no globals required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public ImageViewer()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{  // just as before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}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  <a:cs typeface="Courier New" pitchFamily="49" charset="0"/>
              </a:rPr>
              <a:t>// no actionPerformed() method</a:t>
            </a: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     :</a:t>
            </a:r>
            <a:endParaRPr lang="en-GB" sz="2000" smtClean="0"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6324" name="TextBox 3"/>
          <p:cNvSpPr txBox="1">
            <a:spLocks noChangeArrowheads="1"/>
          </p:cNvSpPr>
          <p:nvPr/>
        </p:nvSpPr>
        <p:spPr bwMode="auto">
          <a:xfrm>
            <a:off x="7181418" y="457200"/>
            <a:ext cx="165735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 b="1"/>
              <a:t>Version 0.5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304800"/>
            <a:ext cx="7772400" cy="6400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private void makeMenuBar()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{ JMenuBar menubar = new JMenuBar();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setJMenuBar(menubar);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   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JMenu fileMenu = new JMenu("File");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menubar.add(fileMenu);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   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JMenuItem openItem = new JMenuItem("Open");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openItem.addActionListener( </a:t>
            </a:r>
            <a:r>
              <a:rPr lang="en-GB" sz="18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new ActionListener()</a:t>
            </a:r>
            <a:r>
              <a:rPr lang="en-GB" sz="1800" smtClean="0">
                <a:effectLst/>
                <a:latin typeface="Courier New" pitchFamily="49" charset="0"/>
              </a:rPr>
              <a:t> {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  public void actionPerformed(ActionEvent e)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  { openFile(); }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});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fileMenu.add(openItem);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18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JMenuItem quitItem = new JMenuItem("Quit");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quitItem.addActionListener( </a:t>
            </a:r>
            <a:r>
              <a:rPr lang="en-GB" sz="18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new ActionListener()</a:t>
            </a:r>
            <a:r>
              <a:rPr lang="en-GB" sz="1800" smtClean="0">
                <a:effectLst/>
                <a:latin typeface="Courier New" pitchFamily="49" charset="0"/>
              </a:rPr>
              <a:t> {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  public void actionPerformed(ActionEvent e)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  { System.exit(0); }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});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fileMenu.add(quitItem);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}  // end of makeMenuBar()</a:t>
            </a:r>
          </a:p>
        </p:txBody>
      </p:sp>
      <p:sp>
        <p:nvSpPr>
          <p:cNvPr id="57347" name="Text Box 4"/>
          <p:cNvSpPr txBox="1">
            <a:spLocks noChangeArrowheads="1"/>
          </p:cNvSpPr>
          <p:nvPr/>
        </p:nvSpPr>
        <p:spPr bwMode="auto">
          <a:xfrm>
            <a:off x="7507289" y="990600"/>
            <a:ext cx="1517650" cy="11874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 lIns="90000" tIns="46800" rIns="90000" bIns="468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/>
              <a:t>use two</a:t>
            </a:r>
          </a:p>
          <a:p>
            <a:r>
              <a:rPr lang="en-US"/>
              <a:t>anon. class</a:t>
            </a:r>
          </a:p>
          <a:p>
            <a:r>
              <a:rPr lang="en-US"/>
              <a:t>objects</a:t>
            </a:r>
            <a:endParaRPr lang="en-GB"/>
          </a:p>
        </p:txBody>
      </p:sp>
      <p:sp>
        <p:nvSpPr>
          <p:cNvPr id="57348" name="Line 5"/>
          <p:cNvSpPr>
            <a:spLocks noChangeShapeType="1"/>
          </p:cNvSpPr>
          <p:nvPr/>
        </p:nvSpPr>
        <p:spPr bwMode="auto">
          <a:xfrm flipH="1">
            <a:off x="7239001" y="2166937"/>
            <a:ext cx="511175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57349" name="Line 6"/>
          <p:cNvSpPr>
            <a:spLocks noChangeShapeType="1"/>
          </p:cNvSpPr>
          <p:nvPr/>
        </p:nvSpPr>
        <p:spPr bwMode="auto">
          <a:xfrm flipH="1">
            <a:off x="7391399" y="2166936"/>
            <a:ext cx="663575" cy="21764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90000" tIns="46800" rIns="90000" bIns="46800">
            <a:spAutoFit/>
          </a:bodyPr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685800"/>
            <a:ext cx="7772400" cy="4876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private void openFile()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// open a Swing file chooser to select a file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{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// test output, until we do this properly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System.out.println("open file");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}  // end of openFile()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</a:rPr>
              <a:t/>
            </a:r>
            <a:br>
              <a:rPr lang="en-US" sz="2000" smtClean="0">
                <a:effectLst/>
                <a:latin typeface="Courier New" pitchFamily="49" charset="0"/>
              </a:rPr>
            </a:br>
            <a:r>
              <a:rPr lang="en-US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// no inner class</a:t>
            </a:r>
            <a:endParaRPr lang="en-GB" sz="2000" b="1" smtClean="0">
              <a:solidFill>
                <a:schemeClr val="tx2"/>
              </a:solidFill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20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// -----------------------------------------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20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public static void main(String[] args)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{ new ImageViewer(); }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20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} // end of ImageViewer class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2000" smtClean="0">
              <a:effectLst/>
              <a:latin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smtClean="0">
                <a:effectLst/>
              </a:rPr>
              <a:t>Class Diagram</a:t>
            </a:r>
            <a:endParaRPr lang="en-GB" smtClean="0">
              <a:effectLst/>
            </a:endParaRPr>
          </a:p>
        </p:txBody>
      </p:sp>
      <p:pic>
        <p:nvPicPr>
          <p:cNvPr id="5939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286000"/>
            <a:ext cx="3843338" cy="355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59396" name="Text Box 5"/>
          <p:cNvSpPr txBox="1">
            <a:spLocks noChangeArrowheads="1"/>
          </p:cNvSpPr>
          <p:nvPr/>
        </p:nvSpPr>
        <p:spPr bwMode="auto">
          <a:xfrm>
            <a:off x="5624513" y="2862263"/>
            <a:ext cx="32289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/>
              <a:t>unfortunately my UML</a:t>
            </a:r>
          </a:p>
          <a:p>
            <a:r>
              <a:rPr lang="en-US"/>
              <a:t>tool, essModel, does not</a:t>
            </a:r>
          </a:p>
          <a:p>
            <a:r>
              <a:rPr lang="en-US"/>
              <a:t>show anonymous classes</a:t>
            </a:r>
            <a:endParaRPr lang="en-GB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ffectLst/>
              </a:rPr>
              <a:t>2.1</a:t>
            </a:r>
            <a:r>
              <a:rPr lang="th-TH" smtClean="0">
                <a:effectLst/>
              </a:rPr>
              <a:t>.  </a:t>
            </a:r>
            <a:r>
              <a:rPr lang="th-TH" smtClean="0">
                <a:effectLst/>
              </a:rPr>
              <a:t>JFC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153400" cy="4114800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th-TH" smtClean="0">
                <a:effectLst/>
              </a:rPr>
              <a:t>Swing is part of the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Java Foundation Classes</a:t>
            </a:r>
            <a:r>
              <a:rPr lang="th-TH" smtClean="0">
                <a:effectLst/>
              </a:rPr>
              <a:t> (JFC)</a:t>
            </a:r>
          </a:p>
          <a:p>
            <a:pPr lvl="1" eaLnBrk="1" hangingPunct="1"/>
            <a:r>
              <a:rPr lang="th-TH" smtClean="0">
                <a:effectLst/>
              </a:rPr>
              <a:t>there </a:t>
            </a:r>
            <a:r>
              <a:rPr lang="th-TH" smtClean="0">
                <a:effectLst/>
              </a:rPr>
              <a:t>are over </a:t>
            </a:r>
            <a:r>
              <a:rPr lang="en-US" b="1" smtClean="0">
                <a:solidFill>
                  <a:schemeClr val="tx2"/>
                </a:solidFill>
                <a:effectLst/>
              </a:rPr>
              <a:t>300</a:t>
            </a:r>
            <a:r>
              <a:rPr lang="th-TH" smtClean="0">
                <a:solidFill>
                  <a:schemeClr val="tx2"/>
                </a:solidFill>
                <a:effectLst/>
              </a:rPr>
              <a:t> </a:t>
            </a:r>
            <a:r>
              <a:rPr lang="th-TH" smtClean="0">
                <a:effectLst/>
              </a:rPr>
              <a:t>classes in JFC!!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 eaLnBrk="1" hangingPunct="1">
              <a:buFont typeface="Arial" charset="0"/>
              <a:buChar char="•"/>
            </a:pPr>
            <a:r>
              <a:rPr lang="th-TH" smtClean="0">
                <a:effectLst/>
              </a:rPr>
              <a:t>JFC also includes:</a:t>
            </a:r>
          </a:p>
          <a:p>
            <a:pPr lvl="1" eaLnBrk="1" hangingPunct="1"/>
            <a:r>
              <a:rPr lang="th-TH" smtClean="0">
                <a:effectLst/>
              </a:rPr>
              <a:t>pluggable "look and feel", an accessibility API, Java </a:t>
            </a:r>
            <a:r>
              <a:rPr lang="en-US" smtClean="0">
                <a:effectLst/>
              </a:rPr>
              <a:t>2</a:t>
            </a:r>
            <a:r>
              <a:rPr lang="th-TH" smtClean="0">
                <a:effectLst/>
              </a:rPr>
              <a:t>D, drag-and-drop, multiple undo's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smtClean="0">
                <a:effectLst/>
              </a:rPr>
              <a:t>Execution (same as before)</a:t>
            </a:r>
            <a:endParaRPr lang="en-GB" smtClean="0">
              <a:effectLst/>
            </a:endParaRPr>
          </a:p>
        </p:txBody>
      </p:sp>
      <p:pic>
        <p:nvPicPr>
          <p:cNvPr id="6041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905000"/>
            <a:ext cx="4838700" cy="322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smtClean="0">
                <a:effectLst/>
              </a:rPr>
              <a:t>Anon. Classes Features</a:t>
            </a:r>
            <a:endParaRPr lang="en-GB" smtClean="0">
              <a:effectLst/>
            </a:endParaRP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981200"/>
            <a:ext cx="8077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Anonymous classes allow event handler code to be placed with the GUI component code</a:t>
            </a:r>
          </a:p>
          <a:p>
            <a:pPr lvl="1"/>
            <a:r>
              <a:rPr lang="en-US" smtClean="0">
                <a:effectLst/>
              </a:rPr>
              <a:t>everything is in one place</a:t>
            </a:r>
          </a:p>
          <a:p>
            <a:pPr lvl="1"/>
            <a:r>
              <a:rPr lang="en-US" smtClean="0">
                <a:effectLst/>
              </a:rPr>
              <a:t>the GUI components do not need to be globals</a:t>
            </a:r>
          </a:p>
          <a:p>
            <a:pPr lvl="1"/>
            <a:r>
              <a:rPr lang="en-US" smtClean="0">
                <a:effectLst/>
              </a:rPr>
              <a:t>less coding required</a:t>
            </a:r>
          </a:p>
          <a:p>
            <a:pPr lvl="1"/>
            <a:endParaRPr lang="en-US" smtClean="0">
              <a:effectLst/>
            </a:endParaRPr>
          </a:p>
          <a:p>
            <a:pPr>
              <a:buFont typeface="Arial" charset="0"/>
              <a:buChar char="•"/>
            </a:pPr>
            <a:r>
              <a:rPr lang="en-US" smtClean="0">
                <a:effectLst/>
              </a:rPr>
              <a:t>But, anon. classes can be hard to find and read – keep them small (1-5 lines each)</a:t>
            </a:r>
            <a:endParaRPr lang="en-GB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11.1 </a:t>
            </a:r>
            <a:r>
              <a:rPr lang="en-US" smtClean="0"/>
              <a:t>Lambda Listener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The </a:t>
            </a:r>
            <a:r>
              <a:rPr lang="en-US"/>
              <a:t>ActionListener interface </a:t>
            </a:r>
            <a:r>
              <a:rPr lang="en-US" smtClean="0"/>
              <a:t>only defines one method --  </a:t>
            </a:r>
            <a:r>
              <a:rPr lang="en-US"/>
              <a:t>actionPerformed</a:t>
            </a:r>
            <a:r>
              <a:rPr lang="en-US" smtClean="0"/>
              <a:t>(). </a:t>
            </a:r>
            <a:endParaRPr lang="en-US" smtClean="0"/>
          </a:p>
          <a:p>
            <a:endParaRPr lang="en-US" smtClean="0"/>
          </a:p>
          <a:p>
            <a:r>
              <a:rPr lang="en-US" smtClean="0"/>
              <a:t>This means the code can be replaced by a </a:t>
            </a:r>
            <a:r>
              <a:rPr lang="en-US"/>
              <a:t>Lambda </a:t>
            </a:r>
            <a:r>
              <a:rPr lang="en-US" smtClean="0"/>
              <a:t>expression:</a:t>
            </a:r>
          </a:p>
          <a:p>
            <a:pPr marL="393192" lvl="1" indent="0"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openItem.addActionListener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1800" b="1" smtClean="0">
                <a:latin typeface="Courier New" pitchFamily="49" charset="0"/>
                <a:cs typeface="Courier New" pitchFamily="49" charset="0"/>
              </a:rPr>
              <a:t>e -&gt; openFile()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 );</a:t>
            </a:r>
            <a:endParaRPr lang="en-US" sz="18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52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657600" y="5410200"/>
            <a:ext cx="4226424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smtClean="0">
                <a:effectLst/>
              </a:rPr>
              <a:t>Lambda expressions first appeared</a:t>
            </a:r>
          </a:p>
          <a:p>
            <a:r>
              <a:rPr lang="en-US" sz="2000" smtClean="0"/>
              <a:t>in Java 8. </a:t>
            </a:r>
            <a:endParaRPr lang="en-US" sz="200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3220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If the actionPerformed() body has more than 1 line of code, then use </a:t>
            </a:r>
            <a:r>
              <a:rPr lang="en-US" sz="2000" smtClean="0">
                <a:latin typeface="Courier New" pitchFamily="49" charset="0"/>
                <a:cs typeface="Courier New" pitchFamily="49" charset="0"/>
              </a:rPr>
              <a:t>e -&gt; { ... }</a:t>
            </a:r>
            <a:endParaRPr lang="en-US" smtClean="0"/>
          </a:p>
          <a:p>
            <a:endParaRPr lang="en-US"/>
          </a:p>
          <a:p>
            <a:pPr marL="365760" lvl="1" indent="0">
              <a:buNone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button.addActionListener(</a:t>
            </a:r>
            <a:r>
              <a:rPr lang="en-US" sz="1800" b="1" smtClean="0">
                <a:latin typeface="Courier New" pitchFamily="49" charset="0"/>
                <a:cs typeface="Courier New" pitchFamily="49" charset="0"/>
              </a:rPr>
              <a:t>e </a:t>
            </a:r>
            <a:r>
              <a:rPr lang="en-US" sz="1800" b="1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365760" lvl="1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    System.out.println("Handled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Action listener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");</a:t>
            </a:r>
          </a:p>
          <a:p>
            <a:pPr marL="365760" lvl="1" indent="0">
              <a:buNone/>
            </a:pPr>
            <a:r>
              <a:rPr lang="en-US" sz="180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openFile();</a:t>
            </a:r>
            <a:endParaRPr lang="en-US" sz="1800">
              <a:latin typeface="Courier New" pitchFamily="49" charset="0"/>
              <a:cs typeface="Courier New" pitchFamily="49" charset="0"/>
            </a:endParaRPr>
          </a:p>
          <a:p>
            <a:pPr marL="365760" lvl="1" indent="0">
              <a:buNone/>
            </a:pPr>
            <a:r>
              <a:rPr lang="en-US" sz="1800" b="1" smtClean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 );</a:t>
            </a:r>
            <a:endParaRPr lang="en-US" sz="18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655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mtClean="0"/>
              <a:t>makeMenuBar() uses Lambdas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382000" cy="484632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900" smtClean="0">
                <a:latin typeface="Courier New" pitchFamily="49" charset="0"/>
              </a:rPr>
              <a:t>  private </a:t>
            </a:r>
            <a:r>
              <a:rPr lang="en-GB" sz="1900">
                <a:latin typeface="Courier New" pitchFamily="49" charset="0"/>
              </a:rPr>
              <a:t>void makeMenuBar()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900">
                <a:latin typeface="Courier New" pitchFamily="49" charset="0"/>
              </a:rPr>
              <a:t>  { JMenuBar menubar = new JMenuBar();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900">
                <a:latin typeface="Courier New" pitchFamily="49" charset="0"/>
              </a:rPr>
              <a:t>    setJMenuBar(menubar);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900">
                <a:latin typeface="Courier New" pitchFamily="49" charset="0"/>
              </a:rPr>
              <a:t>       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900">
                <a:latin typeface="Courier New" pitchFamily="49" charset="0"/>
              </a:rPr>
              <a:t>    JMenu fileMenu = new JMenu("File");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900">
                <a:latin typeface="Courier New" pitchFamily="49" charset="0"/>
              </a:rPr>
              <a:t>    menubar.add(fileMenu);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900">
                <a:latin typeface="Courier New" pitchFamily="49" charset="0"/>
              </a:rPr>
              <a:t>       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900">
                <a:latin typeface="Courier New" pitchFamily="49" charset="0"/>
              </a:rPr>
              <a:t>    JMenuItem openItem = new JMenuItem("Open");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900">
                <a:latin typeface="Courier New" pitchFamily="49" charset="0"/>
              </a:rPr>
              <a:t>    openItem.addActionListener</a:t>
            </a:r>
            <a:r>
              <a:rPr lang="en-GB" sz="1900">
                <a:latin typeface="Courier New" pitchFamily="49" charset="0"/>
              </a:rPr>
              <a:t>(</a:t>
            </a:r>
            <a:r>
              <a:rPr lang="en-GB" sz="1900" b="1">
                <a:latin typeface="Courier New" pitchFamily="49" charset="0"/>
              </a:rPr>
              <a:t> </a:t>
            </a:r>
            <a:r>
              <a:rPr lang="en-GB" sz="1900" b="1" smtClean="0">
                <a:latin typeface="Courier New" pitchFamily="49" charset="0"/>
              </a:rPr>
              <a:t>e -&gt; openFile() </a:t>
            </a:r>
            <a:r>
              <a:rPr lang="en-GB" sz="1900" smtClean="0">
                <a:latin typeface="Courier New" pitchFamily="49" charset="0"/>
              </a:rPr>
              <a:t>);</a:t>
            </a:r>
            <a:endParaRPr lang="en-GB" sz="190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900">
                <a:latin typeface="Courier New" pitchFamily="49" charset="0"/>
              </a:rPr>
              <a:t>    fileMenu.add(openItem);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190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900">
                <a:latin typeface="Courier New" pitchFamily="49" charset="0"/>
              </a:rPr>
              <a:t>    JMenuItem quitItem = new JMenuItem("Quit");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900">
                <a:latin typeface="Courier New" pitchFamily="49" charset="0"/>
              </a:rPr>
              <a:t>    quitItem.addActionListener</a:t>
            </a:r>
            <a:r>
              <a:rPr lang="en-GB" sz="1900">
                <a:latin typeface="Courier New" pitchFamily="49" charset="0"/>
              </a:rPr>
              <a:t>(</a:t>
            </a:r>
            <a:r>
              <a:rPr lang="en-GB" sz="1900" b="1">
                <a:latin typeface="Courier New" pitchFamily="49" charset="0"/>
              </a:rPr>
              <a:t> </a:t>
            </a:r>
            <a:r>
              <a:rPr lang="en-GB" sz="1900" b="1" smtClean="0">
                <a:latin typeface="Courier New" pitchFamily="49" charset="0"/>
              </a:rPr>
              <a:t>e -&gt; System.exit(0) </a:t>
            </a:r>
            <a:r>
              <a:rPr lang="en-GB" sz="1900" smtClean="0">
                <a:latin typeface="Courier New" pitchFamily="49" charset="0"/>
              </a:rPr>
              <a:t>);</a:t>
            </a:r>
            <a:endParaRPr lang="en-GB" sz="1900"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900">
                <a:latin typeface="Courier New" pitchFamily="49" charset="0"/>
              </a:rPr>
              <a:t>    fileMenu.add(quitItem);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900">
                <a:latin typeface="Courier New" pitchFamily="49" charset="0"/>
              </a:rPr>
              <a:t>  }  // end of makeMenuBar()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873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GB" sz="3600" smtClean="0">
                <a:effectLst/>
              </a:rPr>
              <a:t>12. Listener Implementation Summary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0772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GB" smtClean="0">
                <a:effectLst/>
              </a:rPr>
              <a:t>There are three ways to implement a listener: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ffectLst/>
              </a:rPr>
              <a:t>have the GUI class implement the </a:t>
            </a:r>
            <a:r>
              <a:rPr lang="en-US" i="1" smtClean="0">
                <a:solidFill>
                  <a:schemeClr val="tx2"/>
                </a:solidFill>
                <a:effectLst/>
              </a:rPr>
              <a:t>listener itself</a:t>
            </a:r>
            <a:r>
              <a:rPr lang="en-US" smtClean="0">
                <a:effectLst/>
              </a:rPr>
              <a:t> (e.g. ImageViewer 0.3)</a:t>
            </a:r>
          </a:p>
          <a:p>
            <a:pPr lvl="1" eaLnBrk="1" hangingPunct="1">
              <a:lnSpc>
                <a:spcPct val="90000"/>
              </a:lnSpc>
            </a:pPr>
            <a:endParaRPr lang="en-US" smtClean="0">
              <a:effectLst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ffectLst/>
              </a:rPr>
              <a:t>implement the listener as an </a:t>
            </a:r>
            <a:r>
              <a:rPr lang="en-US" i="1" smtClean="0">
                <a:solidFill>
                  <a:schemeClr val="tx2"/>
                </a:solidFill>
                <a:effectLst/>
              </a:rPr>
              <a:t>inner class</a:t>
            </a:r>
            <a:r>
              <a:rPr lang="en-US" smtClean="0">
                <a:effectLst/>
              </a:rPr>
              <a:t/>
            </a:r>
            <a:br>
              <a:rPr lang="en-US" smtClean="0">
                <a:effectLst/>
              </a:rPr>
            </a:br>
            <a:r>
              <a:rPr lang="en-US" smtClean="0">
                <a:effectLst/>
              </a:rPr>
              <a:t>(e.g. ImageViewer 0.4)</a:t>
            </a:r>
          </a:p>
          <a:p>
            <a:pPr lvl="1" eaLnBrk="1" hangingPunct="1">
              <a:lnSpc>
                <a:spcPct val="90000"/>
              </a:lnSpc>
            </a:pPr>
            <a:endParaRPr lang="en-US" smtClean="0">
              <a:effectLst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ffectLst/>
              </a:rPr>
              <a:t>implement multiple listeners as </a:t>
            </a:r>
            <a:r>
              <a:rPr lang="en-US" i="1" smtClean="0">
                <a:solidFill>
                  <a:schemeClr val="tx2"/>
                </a:solidFill>
                <a:effectLst/>
              </a:rPr>
              <a:t>anonymous (inner) classes</a:t>
            </a:r>
            <a:r>
              <a:rPr lang="en-US" smtClean="0">
                <a:effectLst/>
              </a:rPr>
              <a:t> (e.g. ImageViewer 0.5)</a:t>
            </a:r>
            <a:endParaRPr lang="en-GB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13. Self-study </a:t>
            </a:r>
            <a:r>
              <a:rPr lang="en-US" u="sng" smtClean="0"/>
              <a:t>NOT</a:t>
            </a:r>
            <a:r>
              <a:rPr lang="en-US" smtClean="0"/>
              <a:t> from java9fp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57400"/>
            <a:ext cx="8229600" cy="4389120"/>
          </a:xfrm>
        </p:spPr>
        <p:txBody>
          <a:bodyPr>
            <a:normAutofit/>
          </a:bodyPr>
          <a:lstStyle/>
          <a:p>
            <a:r>
              <a:rPr lang="en-US" smtClean="0"/>
              <a:t>java9fp does not explain Swing. Instead it looks at JavaFX in chapters 12, 13, and 20.</a:t>
            </a:r>
          </a:p>
          <a:p>
            <a:pPr lvl="1"/>
            <a:r>
              <a:rPr lang="en-US" smtClean="0"/>
              <a:t>JavaFX is not examinable, but very interesting</a:t>
            </a:r>
          </a:p>
          <a:p>
            <a:endParaRPr lang="en-US"/>
          </a:p>
          <a:p>
            <a:r>
              <a:rPr lang="en-US" smtClean="0"/>
              <a:t>The previous edition of the book contains a chapter on Swing (chapter 12), which I will let you borrow.</a:t>
            </a:r>
          </a:p>
          <a:p>
            <a:endParaRPr lang="en-US" smtClean="0"/>
          </a:p>
          <a:p>
            <a:pPr lvl="1"/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634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Download, compile, and run some of the examples from this </a:t>
            </a:r>
            <a:r>
              <a:rPr lang="en-US" smtClean="0"/>
              <a:t>section (and the next 3 sections), and </a:t>
            </a:r>
            <a:r>
              <a:rPr lang="en-US"/>
              <a:t>from Chapter </a:t>
            </a:r>
            <a:r>
              <a:rPr lang="en-US" smtClean="0"/>
              <a:t>12</a:t>
            </a:r>
            <a:endParaRPr lang="en-US"/>
          </a:p>
          <a:p>
            <a:pPr lvl="1"/>
            <a:r>
              <a:rPr lang="en-US"/>
              <a:t>my code is on the course website in</a:t>
            </a:r>
            <a:br>
              <a:rPr lang="en-US"/>
            </a:br>
            <a:r>
              <a:rPr lang="en-US" sz="1800">
                <a:latin typeface="Courier New" pitchFamily="49" charset="0"/>
                <a:cs typeface="Courier New" pitchFamily="49" charset="0"/>
              </a:rPr>
              <a:t>&lt;SITE&gt;/Code/</a:t>
            </a:r>
            <a:endParaRPr lang="en-US"/>
          </a:p>
          <a:p>
            <a:pPr lvl="1"/>
            <a:r>
              <a:rPr lang="en-US"/>
              <a:t>the </a:t>
            </a:r>
            <a:r>
              <a:rPr lang="en-US" smtClean="0"/>
              <a:t>chapter 12 code </a:t>
            </a:r>
            <a:r>
              <a:rPr lang="en-US"/>
              <a:t>is on the course website in</a:t>
            </a:r>
            <a:br>
              <a:rPr lang="en-US"/>
            </a:br>
            <a:r>
              <a:rPr lang="en-US" sz="1800">
                <a:latin typeface="Courier New" pitchFamily="49" charset="0"/>
                <a:cs typeface="Courier New" pitchFamily="49" charset="0"/>
              </a:rPr>
              <a:t>&lt;SITE&gt;/Other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Code/ch12.zip</a:t>
            </a:r>
            <a:endParaRPr lang="en-US">
              <a:latin typeface="Courier New" pitchFamily="49" charset="0"/>
              <a:cs typeface="Courier New" pitchFamily="49" charset="0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387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Some Java"Look and Feel"s</a:t>
            </a:r>
          </a:p>
        </p:txBody>
      </p:sp>
      <p:pic>
        <p:nvPicPr>
          <p:cNvPr id="1433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676400"/>
            <a:ext cx="72771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066800"/>
            <a:ext cx="33528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pic>
        <p:nvPicPr>
          <p:cNvPr id="1536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066800"/>
            <a:ext cx="33528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pic>
        <p:nvPicPr>
          <p:cNvPr id="15364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810000"/>
            <a:ext cx="33528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15365" name="TextBox 7"/>
          <p:cNvSpPr txBox="1">
            <a:spLocks noChangeArrowheads="1"/>
          </p:cNvSpPr>
          <p:nvPr/>
        </p:nvSpPr>
        <p:spPr bwMode="auto">
          <a:xfrm>
            <a:off x="5562600" y="4427538"/>
            <a:ext cx="3430588" cy="1138237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en-US"/>
              <a:t>Using the Substance</a:t>
            </a:r>
          </a:p>
          <a:p>
            <a:r>
              <a:rPr lang="en-US"/>
              <a:t>L&amp;F add-on library</a:t>
            </a:r>
          </a:p>
          <a:p>
            <a:r>
              <a:rPr lang="en-US" sz="2000"/>
              <a:t>(https://substance.dev.java.net/)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5097"/>
            <a:ext cx="8229600" cy="1143000"/>
          </a:xfrm>
        </p:spPr>
        <p:txBody>
          <a:bodyPr/>
          <a:lstStyle/>
          <a:p>
            <a:r>
              <a:rPr lang="en-US" smtClean="0"/>
              <a:t>2.2. </a:t>
            </a:r>
            <a:r>
              <a:rPr lang="en-US" smtClean="0"/>
              <a:t>JavaFX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JavaFX is the newest GUI library for Java</a:t>
            </a:r>
          </a:p>
          <a:p>
            <a:pPr lvl="1"/>
            <a:r>
              <a:rPr lang="en-US"/>
              <a:t>it </a:t>
            </a:r>
            <a:r>
              <a:rPr lang="en-US" smtClean="0"/>
              <a:t>supports </a:t>
            </a:r>
            <a:r>
              <a:rPr lang="en-US"/>
              <a:t>multimedia </a:t>
            </a:r>
            <a:r>
              <a:rPr lang="en-US" smtClean="0"/>
              <a:t>(animation</a:t>
            </a:r>
            <a:r>
              <a:rPr lang="en-US"/>
              <a:t>, </a:t>
            </a:r>
            <a:r>
              <a:rPr lang="en-US" smtClean="0"/>
              <a:t>audio, </a:t>
            </a:r>
            <a:r>
              <a:rPr lang="en-US"/>
              <a:t>and video</a:t>
            </a:r>
            <a:r>
              <a:rPr lang="en-US" smtClean="0"/>
              <a:t>) which is not part of Swing</a:t>
            </a:r>
          </a:p>
          <a:p>
            <a:pPr lvl="1"/>
            <a:r>
              <a:rPr lang="en-US" smtClean="0"/>
              <a:t>look-and-feel is coded using CSS</a:t>
            </a:r>
          </a:p>
          <a:p>
            <a:pPr lvl="1"/>
            <a:endParaRPr lang="en-US"/>
          </a:p>
          <a:p>
            <a:r>
              <a:rPr lang="en-US"/>
              <a:t>JavaFX includes the </a:t>
            </a:r>
            <a:r>
              <a:rPr lang="en-US" smtClean="0"/>
              <a:t>Scene </a:t>
            </a:r>
            <a:r>
              <a:rPr lang="en-US"/>
              <a:t>Builder tool </a:t>
            </a:r>
            <a:r>
              <a:rPr lang="en-US" smtClean="0"/>
              <a:t>for GUI </a:t>
            </a:r>
            <a:r>
              <a:rPr lang="en-US"/>
              <a:t>visual </a:t>
            </a:r>
            <a:r>
              <a:rPr lang="en-US" smtClean="0"/>
              <a:t>layout – it generates XML not Java</a:t>
            </a:r>
          </a:p>
          <a:p>
            <a:endParaRPr lang="en-US"/>
          </a:p>
          <a:p>
            <a:r>
              <a:rPr lang="en-US" smtClean="0"/>
              <a:t>This course will use Swing not JavaFX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883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ffectLst/>
              </a:rPr>
              <a:t>3.</a:t>
            </a:r>
            <a:r>
              <a:rPr lang="th-TH" smtClean="0">
                <a:effectLst/>
              </a:rPr>
              <a:t>  Three Steps to GUIs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th-TH" smtClean="0">
                <a:effectLst/>
              </a:rPr>
              <a:t>There are three main steps to creating a GUI for a Java program:</a:t>
            </a:r>
          </a:p>
          <a:p>
            <a:pPr lvl="1" eaLnBrk="1" hangingPunct="1"/>
            <a:r>
              <a:rPr lang="th-TH" smtClean="0">
                <a:effectLst/>
              </a:rPr>
              <a:t>1. Declare the GUI </a:t>
            </a:r>
            <a:r>
              <a:rPr lang="en-US" i="1" smtClean="0">
                <a:solidFill>
                  <a:schemeClr val="accent1"/>
                </a:solidFill>
                <a:effectLst/>
              </a:rPr>
              <a:t>components</a:t>
            </a:r>
            <a:r>
              <a:rPr lang="th-TH" smtClean="0">
                <a:effectLst/>
              </a:rPr>
              <a:t>;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 lvl="1" eaLnBrk="1" hangingPunct="1"/>
            <a:r>
              <a:rPr lang="th-TH" smtClean="0">
                <a:effectLst/>
              </a:rPr>
              <a:t>2. Implement the </a:t>
            </a:r>
            <a:r>
              <a:rPr lang="en-US" i="1" smtClean="0">
                <a:solidFill>
                  <a:schemeClr val="accent1"/>
                </a:solidFill>
                <a:effectLst/>
              </a:rPr>
              <a:t>listeners</a:t>
            </a:r>
            <a:r>
              <a:rPr lang="th-TH" smtClean="0">
                <a:effectLst/>
              </a:rPr>
              <a:t> for the </a:t>
            </a:r>
            <a:r>
              <a:rPr lang="en-US" smtClean="0">
                <a:effectLst/>
              </a:rPr>
              <a:t>components</a:t>
            </a:r>
            <a:r>
              <a:rPr lang="th-TH" smtClean="0">
                <a:effectLst/>
              </a:rPr>
              <a:t>;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 lvl="1" eaLnBrk="1" hangingPunct="1"/>
            <a:r>
              <a:rPr lang="th-TH" smtClean="0">
                <a:effectLst/>
              </a:rPr>
              <a:t>3. Position the controls on the screen by using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layout managers</a:t>
            </a:r>
            <a:r>
              <a:rPr lang="th-TH" smtClean="0">
                <a:effectLst/>
              </a:rPr>
              <a:t> </a:t>
            </a:r>
            <a:r>
              <a:rPr lang="en-US" smtClean="0">
                <a:effectLst/>
              </a:rPr>
              <a:t>(</a:t>
            </a:r>
            <a:r>
              <a:rPr lang="th-TH" smtClean="0">
                <a:effectLst/>
              </a:rPr>
              <a:t>and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containers</a:t>
            </a:r>
            <a:r>
              <a:rPr lang="en-US" i="1" smtClean="0">
                <a:effectLst/>
              </a:rPr>
              <a:t>)</a:t>
            </a:r>
            <a:r>
              <a:rPr lang="th-TH" smtClean="0">
                <a:effectLst/>
              </a:rPr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mtClean="0">
            <a:effectLst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00. prelims</Template>
  <TotalTime>1584</TotalTime>
  <Words>2094</Words>
  <Application>Microsoft Office PowerPoint</Application>
  <PresentationFormat>On-screen Show (4:3)</PresentationFormat>
  <Paragraphs>519</Paragraphs>
  <Slides>57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8" baseType="lpstr">
      <vt:lpstr>Flow</vt:lpstr>
      <vt:lpstr>PowerPoint Presentation</vt:lpstr>
      <vt:lpstr>1. GUI Principles</vt:lpstr>
      <vt:lpstr>1.  GUI Principles</vt:lpstr>
      <vt:lpstr>2.  Background</vt:lpstr>
      <vt:lpstr>2.1.  JFC</vt:lpstr>
      <vt:lpstr>Some Java"Look and Feel"s</vt:lpstr>
      <vt:lpstr>PowerPoint Presentation</vt:lpstr>
      <vt:lpstr>2.2. JavaFX</vt:lpstr>
      <vt:lpstr>3.  Three Steps to GUIs </vt:lpstr>
      <vt:lpstr>4. An Application Window</vt:lpstr>
      <vt:lpstr>Coding an Application</vt:lpstr>
      <vt:lpstr>PowerPoint Presentation</vt:lpstr>
      <vt:lpstr>Sizing the Application </vt:lpstr>
      <vt:lpstr>5.  Adding Menus</vt:lpstr>
      <vt:lpstr>Add Component to JFrame</vt:lpstr>
      <vt:lpstr>PowerPoint Presentation</vt:lpstr>
      <vt:lpstr>6.  Event Handlers</vt:lpstr>
      <vt:lpstr>PowerPoint Presentation</vt:lpstr>
      <vt:lpstr>6.1. Event Handler as a Diagram</vt:lpstr>
      <vt:lpstr>6.2.  Using Event Handlers</vt:lpstr>
      <vt:lpstr>6.3.  Components and Events</vt:lpstr>
      <vt:lpstr>ActionListener</vt:lpstr>
      <vt:lpstr>Using the Listener</vt:lpstr>
      <vt:lpstr>Centralized Event Processing</vt:lpstr>
      <vt:lpstr>7.  ImageViewer as a Listener</vt:lpstr>
      <vt:lpstr>Registering the Listener</vt:lpstr>
      <vt:lpstr>Implementing the Listener</vt:lpstr>
      <vt:lpstr>PowerPoint Presentation</vt:lpstr>
      <vt:lpstr>Class Diagram</vt:lpstr>
      <vt:lpstr>Execution</vt:lpstr>
      <vt:lpstr>ImageViewer as a Diagram</vt:lpstr>
      <vt:lpstr>Other Ways of Implementing Listeners</vt:lpstr>
      <vt:lpstr>8. An Inner Class</vt:lpstr>
      <vt:lpstr>Inner Class Objects</vt:lpstr>
      <vt:lpstr>9.  ImageViewer with an Inner Listener</vt:lpstr>
      <vt:lpstr>PowerPoint Presentation</vt:lpstr>
      <vt:lpstr>PowerPoint Presentation</vt:lpstr>
      <vt:lpstr>PowerPoint Presentation</vt:lpstr>
      <vt:lpstr>Class Diagrams</vt:lpstr>
      <vt:lpstr>Execution (same as before)</vt:lpstr>
      <vt:lpstr>Inner Classes Features</vt:lpstr>
      <vt:lpstr>10. An Anonymous (Inner) Class</vt:lpstr>
      <vt:lpstr>PowerPoint Presentation</vt:lpstr>
      <vt:lpstr>An Anonymous Action Listener</vt:lpstr>
      <vt:lpstr>Anonymous Class Elements</vt:lpstr>
      <vt:lpstr>11. ImageViewer with Anon. Listeners</vt:lpstr>
      <vt:lpstr>PowerPoint Presentation</vt:lpstr>
      <vt:lpstr>PowerPoint Presentation</vt:lpstr>
      <vt:lpstr>Class Diagram</vt:lpstr>
      <vt:lpstr>Execution (same as before)</vt:lpstr>
      <vt:lpstr>Anon. Classes Features</vt:lpstr>
      <vt:lpstr>11.1 Lambda Listener</vt:lpstr>
      <vt:lpstr>PowerPoint Presentation</vt:lpstr>
      <vt:lpstr>makeMenuBar() uses Lambdas</vt:lpstr>
      <vt:lpstr>12. Listener Implementation Summary</vt:lpstr>
      <vt:lpstr>13. Self-study NOT from java9fp</vt:lpstr>
      <vt:lpstr>PowerPoint Presentation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CPT (Java) and OOP</dc:title>
  <dc:creator>Ad</dc:creator>
  <cp:lastModifiedBy>Ad</cp:lastModifiedBy>
  <cp:revision>113</cp:revision>
  <dcterms:created xsi:type="dcterms:W3CDTF">2004-01-19T15:31:39Z</dcterms:created>
  <dcterms:modified xsi:type="dcterms:W3CDTF">2019-07-12T03:21:43Z</dcterms:modified>
</cp:coreProperties>
</file>