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55"/>
  </p:notesMasterIdLst>
  <p:handoutMasterIdLst>
    <p:handoutMasterId r:id="rId56"/>
  </p:handoutMasterIdLst>
  <p:sldIdLst>
    <p:sldId id="292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94" r:id="rId10"/>
    <p:sldId id="295" r:id="rId11"/>
    <p:sldId id="269" r:id="rId12"/>
    <p:sldId id="270" r:id="rId13"/>
    <p:sldId id="296" r:id="rId14"/>
    <p:sldId id="297" r:id="rId15"/>
    <p:sldId id="330" r:id="rId16"/>
    <p:sldId id="274" r:id="rId17"/>
    <p:sldId id="331" r:id="rId18"/>
    <p:sldId id="298" r:id="rId19"/>
    <p:sldId id="277" r:id="rId20"/>
    <p:sldId id="300" r:id="rId21"/>
    <p:sldId id="279" r:id="rId22"/>
    <p:sldId id="278" r:id="rId23"/>
    <p:sldId id="301" r:id="rId24"/>
    <p:sldId id="280" r:id="rId25"/>
    <p:sldId id="303" r:id="rId26"/>
    <p:sldId id="304" r:id="rId27"/>
    <p:sldId id="308" r:id="rId28"/>
    <p:sldId id="305" r:id="rId29"/>
    <p:sldId id="283" r:id="rId30"/>
    <p:sldId id="315" r:id="rId31"/>
    <p:sldId id="307" r:id="rId32"/>
    <p:sldId id="309" r:id="rId33"/>
    <p:sldId id="32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10" r:id="rId42"/>
    <p:sldId id="282" r:id="rId43"/>
    <p:sldId id="311" r:id="rId44"/>
    <p:sldId id="281" r:id="rId45"/>
    <p:sldId id="284" r:id="rId46"/>
    <p:sldId id="286" r:id="rId47"/>
    <p:sldId id="287" r:id="rId48"/>
    <p:sldId id="314" r:id="rId49"/>
    <p:sldId id="324" r:id="rId50"/>
    <p:sldId id="328" r:id="rId51"/>
    <p:sldId id="326" r:id="rId52"/>
    <p:sldId id="327" r:id="rId53"/>
    <p:sldId id="329" r:id="rId54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6" autoAdjust="0"/>
    <p:restoredTop sz="86377" autoAdjust="0"/>
  </p:normalViewPr>
  <p:slideViewPr>
    <p:cSldViewPr>
      <p:cViewPr varScale="1">
        <p:scale>
          <a:sx n="81" d="100"/>
          <a:sy n="81" d="100"/>
        </p:scale>
        <p:origin x="-3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2"/>
    </p:cViewPr>
  </p:sorterViewPr>
  <p:notesViewPr>
    <p:cSldViewPr>
      <p:cViewPr>
        <p:scale>
          <a:sx n="100" d="100"/>
          <a:sy n="100" d="100"/>
        </p:scale>
        <p:origin x="-1110" y="27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241-211 OOP (Java): abstract/10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23A82B4-3986-40AB-A64D-D32006C805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2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GB"/>
              <a:t>© David J. Barnes and Michael Kölling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" pitchFamily="18" charset="0"/>
              </a:defRPr>
            </a:lvl1pPr>
          </a:lstStyle>
          <a:p>
            <a:pPr>
              <a:defRPr/>
            </a:pPr>
            <a:fld id="{2F852592-8866-4C0F-88D3-98A565AE11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312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09" y="465097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242-701 Seminar I,  Papers/1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4725" y="4077072"/>
            <a:ext cx="6934200" cy="19477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th-TH" smtClean="0">
                <a:effectLst/>
              </a:rPr>
              <a:t>Objectives</a:t>
            </a:r>
          </a:p>
          <a:p>
            <a:pPr lvl="1"/>
            <a:r>
              <a:rPr lang="en-US" smtClean="0">
                <a:effectLst/>
              </a:rPr>
              <a:t>use a foxes-and-rabbits simulation to introduce abstract classes, interfaces, and multiple inheritance</a:t>
            </a:r>
            <a:endParaRPr lang="th-TH" smtClean="0">
              <a:effectLst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057400" y="2565400"/>
            <a:ext cx="4768850" cy="12001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/>
              <a:t>10. More Abstraction Techniques </a:t>
            </a:r>
            <a:endParaRPr lang="th-TH" sz="360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426083" y="548680"/>
            <a:ext cx="8229600" cy="88341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effectLst/>
              </a:rPr>
              <a:t>DIN61-222 Adv. Prog. (Java)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3849" y="1412776"/>
            <a:ext cx="31670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defPPr>
              <a:defRPr lang="th-TH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v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sz="2400">
                <a:effectLst/>
              </a:rPr>
              <a:t>Semester </a:t>
            </a:r>
            <a:r>
              <a:rPr lang="en-GB" sz="2400" smtClean="0">
                <a:effectLst/>
              </a:rPr>
              <a:t>1, 2019-2020</a:t>
            </a:r>
            <a:endParaRPr lang="en-GB" sz="240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// try to move this rabbit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Location newLoc =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f.nextTo(location);</a:t>
            </a: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if (newLoc != null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)  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// if new location is free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f.moveTo(this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, newLoc);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else  // can't move - so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die</a:t>
            </a: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isAlive = false;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  // end of act()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Fox</a:t>
            </a:r>
            <a:endParaRPr lang="en-US" smtClean="0">
              <a:effectLst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75651" y="2132856"/>
            <a:ext cx="672652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Courier New" pitchFamily="49" charset="0"/>
              </a:rPr>
              <a:t>public class Fox</a:t>
            </a:r>
          </a:p>
          <a:p>
            <a:r>
              <a:rPr lang="en-US" sz="1600">
                <a:latin typeface="Courier New" pitchFamily="49" charset="0"/>
              </a:rPr>
              <a:t>{ </a:t>
            </a:r>
          </a:p>
          <a:p>
            <a:r>
              <a:rPr lang="en-US" sz="1600">
                <a:latin typeface="Courier New" pitchFamily="49" charset="0"/>
              </a:rPr>
              <a:t>    // </a:t>
            </a:r>
            <a:r>
              <a:rPr lang="en-US" sz="1600" smtClean="0">
                <a:latin typeface="Courier New" pitchFamily="49" charset="0"/>
              </a:rPr>
              <a:t>fields. </a:t>
            </a:r>
            <a:r>
              <a:rPr lang="en-US" sz="1600">
                <a:latin typeface="Courier New" pitchFamily="49" charset="0"/>
              </a:rPr>
              <a:t>. </a:t>
            </a:r>
            <a:r>
              <a:rPr lang="en-US" sz="1600" smtClean="0">
                <a:latin typeface="Courier New" pitchFamily="49" charset="0"/>
              </a:rPr>
              <a:t>.</a:t>
            </a:r>
            <a:endParaRPr lang="en-US" sz="160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    private int age;</a:t>
            </a:r>
          </a:p>
          <a:p>
            <a:r>
              <a:rPr lang="en-US" sz="1600">
                <a:latin typeface="Courier New" pitchFamily="49" charset="0"/>
              </a:rPr>
              <a:t>    private boolean alive;      // alive or not?</a:t>
            </a:r>
          </a:p>
          <a:p>
            <a:r>
              <a:rPr lang="en-US" sz="1600">
                <a:latin typeface="Courier New" pitchFamily="49" charset="0"/>
              </a:rPr>
              <a:t>    private Location location;  // position in field</a:t>
            </a:r>
          </a:p>
          <a:p>
            <a:r>
              <a:rPr lang="en-US" sz="1600">
                <a:latin typeface="Courier New" pitchFamily="49" charset="0"/>
              </a:rPr>
              <a:t>    private int foodLevel;</a:t>
            </a:r>
            <a:br>
              <a:rPr lang="en-US" sz="1600">
                <a:latin typeface="Courier New" pitchFamily="49" charset="0"/>
              </a:rPr>
            </a:br>
            <a:r>
              <a:rPr lang="en-US" sz="1600">
                <a:latin typeface="Courier New" pitchFamily="49" charset="0"/>
              </a:rPr>
              <a:t>                       // increased by eating rabbits</a:t>
            </a:r>
          </a:p>
          <a:p>
            <a:endParaRPr lang="en-US" sz="160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    // methods . . </a:t>
            </a:r>
            <a:r>
              <a:rPr lang="en-US" sz="1600" smtClean="0">
                <a:latin typeface="Courier New" pitchFamily="49" charset="0"/>
              </a:rPr>
              <a:t>.</a:t>
            </a:r>
          </a:p>
          <a:p>
            <a:r>
              <a:rPr lang="en-US" sz="1600" smtClean="0">
                <a:latin typeface="Courier New" pitchFamily="49" charset="0"/>
                <a:cs typeface="Courier New" pitchFamily="49" charset="0"/>
              </a:rPr>
              <a:t>    public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act(Field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f, List&lt;Fox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fxs)</a:t>
            </a:r>
            <a:br>
              <a:rPr lang="en-US" sz="1600" smtClean="0">
                <a:latin typeface="Courier New" pitchFamily="49" charset="0"/>
                <a:cs typeface="Courier New" pitchFamily="49" charset="0"/>
              </a:rPr>
            </a:b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{ ... }</a:t>
            </a:r>
            <a:endParaRPr lang="en-US" sz="1600">
              <a:latin typeface="Courier New" pitchFamily="49" charset="0"/>
            </a:endParaRPr>
          </a:p>
          <a:p>
            <a:r>
              <a:rPr lang="en-US" sz="1600" smtClean="0">
                <a:latin typeface="Courier New" pitchFamily="49" charset="0"/>
              </a:rPr>
              <a:t>}</a:t>
            </a:r>
            <a:endParaRPr lang="en-US" sz="1600">
              <a:latin typeface="Courier New" pitchFamily="49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143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A Fox’s Behavior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Implemented in </a:t>
            </a:r>
            <a:r>
              <a:rPr lang="en-US" sz="2400" smtClean="0">
                <a:effectLst/>
                <a:latin typeface="Courier New" pitchFamily="49" charset="0"/>
              </a:rPr>
              <a:t>Fox.act()</a:t>
            </a:r>
            <a:r>
              <a:rPr lang="en-US" smtClean="0">
                <a:effectLst/>
              </a:rPr>
              <a:t>:</a:t>
            </a:r>
          </a:p>
          <a:p>
            <a:pPr lvl="1"/>
            <a:r>
              <a:rPr lang="en-US" smtClean="0">
                <a:effectLst/>
              </a:rPr>
              <a:t>a fox gets older and hungrier when act() is called</a:t>
            </a:r>
          </a:p>
          <a:p>
            <a:pPr lvl="2">
              <a:buFont typeface="Arial" charset="0"/>
              <a:buChar char="•"/>
            </a:pPr>
            <a:r>
              <a:rPr lang="en-US" smtClean="0">
                <a:effectLst/>
              </a:rPr>
              <a:t>it may die of old age or hunger</a:t>
            </a:r>
          </a:p>
          <a:p>
            <a:pPr lvl="1"/>
            <a:r>
              <a:rPr lang="en-US" smtClean="0">
                <a:effectLst/>
              </a:rPr>
              <a:t>a fox may create new foxes</a:t>
            </a:r>
          </a:p>
          <a:p>
            <a:pPr lvl="1"/>
            <a:r>
              <a:rPr lang="en-US" smtClean="0">
                <a:effectLst/>
              </a:rPr>
              <a:t>a fox tries to move to a food (rabbit) location or an empty adjacent square in the field</a:t>
            </a:r>
          </a:p>
          <a:p>
            <a:pPr lvl="1"/>
            <a:r>
              <a:rPr lang="en-US" smtClean="0">
                <a:effectLst/>
              </a:rPr>
              <a:t>overcrowding will kill a fox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74650" y="272256"/>
            <a:ext cx="5205462" cy="1143000"/>
          </a:xfrm>
        </p:spPr>
        <p:txBody>
          <a:bodyPr/>
          <a:lstStyle/>
          <a:p>
            <a:r>
              <a:rPr lang="en-US" smtClean="0">
                <a:effectLst/>
              </a:rPr>
              <a:t>Fox.act()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95536" y="1644204"/>
            <a:ext cx="8429625" cy="4737124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public void </a:t>
            </a:r>
            <a:r>
              <a:rPr lang="en-US" sz="16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act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(Field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f, List&lt;Fox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fxs)</a:t>
            </a: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/* </a:t>
            </a:r>
            <a:r>
              <a:rPr lang="en-US" sz="1600" b="1" smtClean="0">
                <a:effectLst/>
                <a:latin typeface="Courier New" pitchFamily="49" charset="0"/>
                <a:cs typeface="Courier New" pitchFamily="49" charset="0"/>
              </a:rPr>
              <a:t>A fox </a:t>
            </a:r>
            <a:r>
              <a:rPr lang="en-US" sz="1600" b="1" smtClean="0">
                <a:effectLst/>
                <a:latin typeface="Courier New" pitchFamily="49" charset="0"/>
                <a:cs typeface="Courier New" pitchFamily="49" charset="0"/>
              </a:rPr>
              <a:t>makes babies, </a:t>
            </a:r>
            <a:r>
              <a:rPr lang="en-US" sz="1600" b="1" smtClean="0">
                <a:effectLst/>
                <a:latin typeface="Courier New" pitchFamily="49" charset="0"/>
                <a:cs typeface="Courier New" pitchFamily="49" charset="0"/>
              </a:rPr>
              <a:t>moves about looking for food, </a:t>
            </a:r>
          </a:p>
          <a:p>
            <a:pPr>
              <a:buFont typeface="Monotype Sorts" pitchFamily="2" charset="2"/>
              <a:buNone/>
            </a:pPr>
            <a:r>
              <a:rPr lang="en-US" sz="1600" b="1" smtClean="0">
                <a:effectLst/>
                <a:latin typeface="Courier New" pitchFamily="49" charset="0"/>
                <a:cs typeface="Courier New" pitchFamily="49" charset="0"/>
              </a:rPr>
              <a:t>     or dies of old age, hunger, or overcrowding.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*/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incrementAge();      // may die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incrementHunger();   // may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die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if (isAlive) 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have fox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make babies</a:t>
            </a: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for (int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i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= 0;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i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numBabies(); i++)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Fox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fx =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new Fox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();</a:t>
            </a: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Location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loc =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f.nextTo(location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f.moveTo(fx,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loc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);    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place new fox in field</a:t>
            </a: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      fxs.add(fx);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}</a:t>
            </a:r>
            <a:b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 :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396038" y="428625"/>
            <a:ext cx="2462212" cy="83026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The details are not</a:t>
            </a:r>
          </a:p>
          <a:p>
            <a:r>
              <a:rPr lang="en-US"/>
              <a:t>important.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7219950" y="635635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28625" y="1643063"/>
            <a:ext cx="8181975" cy="44529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// try to move this fox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Location newLoc =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findFood(f,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location);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if (newLoc == null) // if no food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then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move randomly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newLoc =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f.nextTo(location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Monotype Sorts" pitchFamily="2" charset="2"/>
              <a:buNone/>
            </a:pP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if (newLoc != null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) 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// if new location is free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f.moveTo(this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, newLoc);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else  // can't move - so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die</a:t>
            </a: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isAlive = false;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}  // end of act()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Simplified Simulator Code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ArrayList&lt;Fox&gt; fxs = new ArrayList&lt;Fox&gt;();</a:t>
            </a:r>
          </a:p>
          <a:p>
            <a:pPr marL="0" indent="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ArrayList&lt;Rabbit&gt; rs =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ArrayList&lt;Rabbit&gt;();</a:t>
            </a:r>
          </a:p>
          <a:p>
            <a:pPr marL="0" indent="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Field f = new Field();</a:t>
            </a:r>
          </a:p>
          <a:p>
            <a:pPr marL="0" indent="0">
              <a:buNone/>
            </a:pPr>
            <a:endParaRPr lang="en-US" sz="18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populate(f, fxs, rs);   </a:t>
            </a:r>
          </a:p>
          <a:p>
            <a:pPr marL="0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 // fill the field with foxes and rabbits at random locs</a:t>
            </a:r>
          </a:p>
          <a:p>
            <a:pPr marL="0" indent="0">
              <a:buNone/>
            </a:pP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0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 // update the simulation by one time unit</a:t>
            </a:r>
          </a:p>
          <a:p>
            <a:pPr marL="0" indent="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for(Rabbit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r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rs)</a:t>
            </a: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r.act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(f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rs);</a:t>
            </a:r>
          </a:p>
          <a:p>
            <a:pPr marL="0" indent="0">
              <a:buNone/>
            </a:pP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for(Fox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fx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fxs)</a:t>
            </a: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fx.act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(f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fxs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    :</a:t>
            </a:r>
            <a:br>
              <a:rPr lang="en-US" sz="1800"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3.  Improving the Code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7772400" cy="37547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/>
              <a:t>Place </a:t>
            </a:r>
            <a:r>
              <a:rPr lang="en-US"/>
              <a:t>common </a:t>
            </a:r>
            <a:r>
              <a:rPr lang="en-US" smtClean="0"/>
              <a:t>fields and methods of </a:t>
            </a:r>
            <a:r>
              <a:rPr lang="en-US" sz="2000">
                <a:latin typeface="Courier New" pitchFamily="49" charset="0"/>
              </a:rPr>
              <a:t>Rabbit</a:t>
            </a:r>
            <a:r>
              <a:rPr lang="en-US" smtClean="0"/>
              <a:t> and </a:t>
            </a:r>
            <a:r>
              <a:rPr lang="en-US" sz="2000">
                <a:latin typeface="Courier New" pitchFamily="49" charset="0"/>
              </a:rPr>
              <a:t>Fox</a:t>
            </a:r>
            <a:r>
              <a:rPr lang="en-US" smtClean="0"/>
              <a:t> in a superclass called </a:t>
            </a:r>
            <a:r>
              <a:rPr lang="en-US" sz="2000" smtClean="0">
                <a:latin typeface="Courier New" pitchFamily="49" charset="0"/>
              </a:rPr>
              <a:t>Animal</a:t>
            </a:r>
          </a:p>
          <a:p>
            <a:pPr>
              <a:buFont typeface="Arial" charset="0"/>
              <a:buChar char="•"/>
            </a:pPr>
            <a:endParaRPr lang="en-US"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Simulator</a:t>
            </a:r>
            <a:r>
              <a:rPr lang="en-US" sz="2400"/>
              <a:t> </a:t>
            </a:r>
            <a:r>
              <a:rPr lang="en-US"/>
              <a:t>can now be simplified by using a single list of animals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Simplified Simulator Code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ArrayList&lt;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&gt; animals = new ArrayList&lt;Animal&gt;();</a:t>
            </a:r>
          </a:p>
          <a:p>
            <a:pPr marL="0" indent="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Field f = new Field();</a:t>
            </a:r>
          </a:p>
          <a:p>
            <a:pPr marL="0" indent="0">
              <a:buNone/>
            </a:pPr>
            <a:endParaRPr lang="en-US" sz="18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populate(f, animals);   </a:t>
            </a:r>
          </a:p>
          <a:p>
            <a:pPr marL="0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 // fill the field with foxes and rabbits at random locs</a:t>
            </a:r>
          </a:p>
          <a:p>
            <a:pPr marL="0" indent="0">
              <a:buNone/>
            </a:pP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0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 // update the simulation by one time unit</a:t>
            </a:r>
          </a:p>
          <a:p>
            <a:pPr marL="0" indent="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for(Animal a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animals)</a:t>
            </a: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a.act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(f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animal);</a:t>
            </a:r>
          </a:p>
          <a:p>
            <a:pPr marL="0" indent="0"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:</a:t>
            </a:r>
            <a:br>
              <a:rPr lang="en-US" sz="1800"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0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Class </a:t>
            </a:r>
            <a:r>
              <a:rPr lang="en-US" smtClean="0">
                <a:effectLst/>
              </a:rPr>
              <a:t>Diagrams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8813"/>
            <a:ext cx="82359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3071813" y="3000375"/>
            <a:ext cx="1500187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429000" y="2928938"/>
            <a:ext cx="7159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4">
                    <a:lumMod val="10000"/>
                  </a:schemeClr>
                </a:solidFill>
              </a:rPr>
              <a:t>uses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0688" y="3571875"/>
            <a:ext cx="603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4">
                    <a:lumMod val="10000"/>
                  </a:schemeClr>
                </a:solidFill>
              </a:rPr>
              <a:t>is 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Animal.act()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There must be an </a:t>
            </a:r>
            <a:r>
              <a:rPr lang="en-US" sz="2400" smtClean="0">
                <a:effectLst/>
                <a:latin typeface="Courier New" pitchFamily="49" charset="0"/>
              </a:rPr>
              <a:t>act()</a:t>
            </a:r>
            <a:r>
              <a:rPr lang="en-US" smtClean="0">
                <a:effectLst/>
              </a:rPr>
              <a:t> method in </a:t>
            </a:r>
            <a:r>
              <a:rPr lang="en-US" sz="2400" smtClean="0">
                <a:effectLst/>
                <a:latin typeface="Courier New" pitchFamily="49" charset="0"/>
              </a:rPr>
              <a:t>Animal</a:t>
            </a:r>
            <a:r>
              <a:rPr lang="en-US" smtClean="0">
                <a:effectLst/>
              </a:rPr>
              <a:t>.</a:t>
            </a:r>
          </a:p>
          <a:p>
            <a:pPr>
              <a:buFont typeface="Arial" charset="0"/>
              <a:buChar char="•"/>
            </a:pPr>
            <a:endParaRPr lang="en-US" smtClean="0">
              <a:effectLst/>
            </a:endParaRPr>
          </a:p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But it's </a:t>
            </a:r>
            <a:r>
              <a:rPr lang="en-US" i="1" smtClean="0">
                <a:solidFill>
                  <a:schemeClr val="tx2"/>
                </a:solidFill>
                <a:effectLst/>
              </a:rPr>
              <a:t>not clear what </a:t>
            </a:r>
            <a:r>
              <a:rPr lang="en-US" i="1" smtClean="0">
                <a:solidFill>
                  <a:schemeClr val="tx2"/>
                </a:solidFill>
                <a:effectLst/>
              </a:rPr>
              <a:t>code should </a:t>
            </a:r>
            <a:r>
              <a:rPr lang="en-US" i="1" smtClean="0">
                <a:solidFill>
                  <a:schemeClr val="tx2"/>
                </a:solidFill>
                <a:effectLst/>
              </a:rPr>
              <a:t>go in act()</a:t>
            </a:r>
            <a:r>
              <a:rPr lang="en-US" smtClean="0">
                <a:effectLst/>
              </a:rPr>
              <a:t>, since the behaviours of Rabbit and Fox are </a:t>
            </a:r>
            <a:r>
              <a:rPr lang="en-US" smtClean="0">
                <a:effectLst/>
              </a:rPr>
              <a:t>different</a:t>
            </a:r>
            <a:endParaRPr lang="en-US" sz="2400" smtClean="0">
              <a:effectLst/>
            </a:endParaRP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7219950" y="635635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1.  Benefits of Simulation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Use to make predictions:</a:t>
            </a:r>
          </a:p>
          <a:p>
            <a:pPr lvl="1"/>
            <a:r>
              <a:rPr lang="en-US" smtClean="0">
                <a:effectLst/>
              </a:rPr>
              <a:t>the weather, the stock market, traffic systems, nuclear processes</a:t>
            </a:r>
          </a:p>
          <a:p>
            <a:pPr lvl="1"/>
            <a:r>
              <a:rPr lang="en-US" smtClean="0">
                <a:effectLst/>
              </a:rPr>
              <a:t>safer</a:t>
            </a:r>
            <a:r>
              <a:rPr lang="en-US" smtClean="0">
                <a:effectLst/>
              </a:rPr>
              <a:t>, cheaper, </a:t>
            </a:r>
            <a:r>
              <a:rPr lang="en-US" smtClean="0">
                <a:effectLst/>
              </a:rPr>
              <a:t>quicker</a:t>
            </a:r>
          </a:p>
          <a:p>
            <a:pPr lvl="1"/>
            <a:endParaRPr lang="en-US" smtClean="0">
              <a:effectLst/>
            </a:endParaRPr>
          </a:p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Example:</a:t>
            </a:r>
          </a:p>
          <a:p>
            <a:pPr lvl="1"/>
            <a:r>
              <a:rPr lang="en-US" smtClean="0">
                <a:effectLst/>
              </a:rPr>
              <a:t>‘How will the wildlife be affected if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we build a road through a park?’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071563"/>
            <a:ext cx="14271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105" y="3091962"/>
            <a:ext cx="17764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857750"/>
            <a:ext cx="16414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00188"/>
            <a:ext cx="8215313" cy="411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Instead of writing an Animal.act() method which does nothing useful, define it as </a:t>
            </a:r>
            <a:r>
              <a:rPr lang="en-US" i="1" smtClean="0">
                <a:solidFill>
                  <a:schemeClr val="tx2"/>
                </a:solidFill>
              </a:rPr>
              <a:t>abstract</a:t>
            </a:r>
            <a:r>
              <a:rPr lang="en-US" smtClean="0"/>
              <a:t>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18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public void act(Field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f, </a:t>
            </a:r>
            <a:r>
              <a:rPr lang="en-US" sz="1800" b="1" smtClean="0">
                <a:effectLst/>
                <a:latin typeface="Courier New" pitchFamily="49" charset="0"/>
                <a:cs typeface="Courier New" pitchFamily="49" charset="0"/>
              </a:rPr>
              <a:t>List&lt;Animal</a:t>
            </a:r>
            <a:r>
              <a:rPr lang="en-US" sz="1800" b="1" smtClean="0">
                <a:effectLst/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8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// no body code for act()</a:t>
            </a:r>
            <a:b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</a:br>
            <a:endParaRPr lang="en-US" sz="20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mtClean="0"/>
              <a:t>This makes the Animal class become </a:t>
            </a:r>
            <a:r>
              <a:rPr lang="en-US" i="1" smtClean="0">
                <a:solidFill>
                  <a:schemeClr val="tx2"/>
                </a:solidFill>
              </a:rPr>
              <a:t>abstract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The Animal </a:t>
            </a:r>
            <a:r>
              <a:rPr lang="en-US" u="sng" smtClean="0">
                <a:effectLst/>
              </a:rPr>
              <a:t>Abstract</a:t>
            </a:r>
            <a:r>
              <a:rPr lang="en-US" smtClean="0">
                <a:effectLst/>
              </a:rPr>
              <a:t> Class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85813" y="2209800"/>
            <a:ext cx="776687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 class Animal</a:t>
            </a:r>
          </a:p>
          <a:p>
            <a:r>
              <a:rPr lang="en-US" sz="180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>
                <a:latin typeface="Courier New" pitchFamily="49" charset="0"/>
                <a:cs typeface="Courier New" pitchFamily="49" charset="0"/>
              </a:rPr>
              <a:t>    // fields . . .</a:t>
            </a:r>
          </a:p>
          <a:p>
            <a:r>
              <a:rPr lang="en-US" sz="180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80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 public void act(Field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f, List&lt;Animal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sz="1800"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latin typeface="Courier New" pitchFamily="49" charset="0"/>
                <a:cs typeface="Courier New" pitchFamily="49" charset="0"/>
              </a:rPr>
              <a:t>    // no body code for act()</a:t>
            </a:r>
            <a:br>
              <a:rPr lang="en-US" sz="1800">
                <a:latin typeface="Courier New" pitchFamily="49" charset="0"/>
                <a:cs typeface="Courier New" pitchFamily="49" charset="0"/>
              </a:rPr>
            </a:b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r>
              <a:rPr lang="en-US" sz="180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800">
                <a:latin typeface="Courier New" pitchFamily="49" charset="0"/>
                <a:cs typeface="Courier New" pitchFamily="49" charset="0"/>
              </a:rPr>
              <a:t>    // other (ordinary) methods . . .</a:t>
            </a:r>
          </a:p>
          <a:p>
            <a:r>
              <a:rPr lang="en-US" sz="180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Abstract Classes and Methods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4838" y="1981200"/>
            <a:ext cx="8253412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An abstract method has no body code</a:t>
            </a:r>
          </a:p>
          <a:p>
            <a:pPr lvl="1"/>
            <a:r>
              <a:rPr lang="en-US" smtClean="0">
                <a:effectLst/>
              </a:rPr>
              <a:t>i.e. the method has no implementation</a:t>
            </a:r>
          </a:p>
          <a:p>
            <a:pPr>
              <a:buFont typeface="Arial" charset="0"/>
              <a:buChar char="•"/>
            </a:pPr>
            <a:endParaRPr lang="en-US" smtClean="0">
              <a:effectLst/>
            </a:endParaRPr>
          </a:p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Abstract classes cannot be used to create objects</a:t>
            </a:r>
          </a:p>
          <a:p>
            <a:pPr lvl="1"/>
            <a:r>
              <a:rPr lang="en-US" smtClean="0">
                <a:effectLst/>
              </a:rPr>
              <a:t>e.g. you </a:t>
            </a:r>
            <a:r>
              <a:rPr lang="en-US" b="1" smtClean="0">
                <a:effectLst/>
              </a:rPr>
              <a:t>cannot</a:t>
            </a:r>
            <a:r>
              <a:rPr lang="en-US" smtClean="0">
                <a:effectLst/>
              </a:rPr>
              <a:t> write:</a:t>
            </a:r>
            <a:br>
              <a:rPr lang="en-US" smtClean="0">
                <a:effectLst/>
              </a:rPr>
            </a:br>
            <a:r>
              <a:rPr lang="en-US" smtClean="0">
                <a:effectLst/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smtClean="0">
                <a:effectLst/>
                <a:latin typeface="Courier New" pitchFamily="49" charset="0"/>
                <a:cs typeface="Courier New" pitchFamily="49" charset="0"/>
              </a:rPr>
              <a:t>Animal a = new Animal();</a:t>
            </a:r>
            <a:endParaRPr lang="en-US" smtClean="0"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7219950" y="635635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Subclasses of an abstract class should implement the abstract methods</a:t>
            </a:r>
          </a:p>
          <a:p>
            <a:pPr lvl="1">
              <a:defRPr/>
            </a:pPr>
            <a:r>
              <a:rPr lang="en-US" smtClean="0"/>
              <a:t>e.g. Rabbit and Fox </a:t>
            </a:r>
            <a:r>
              <a:rPr lang="en-US" smtClean="0"/>
              <a:t>should implement </a:t>
            </a:r>
            <a:r>
              <a:rPr lang="en-US" smtClean="0"/>
              <a:t>act()</a:t>
            </a:r>
          </a:p>
          <a:p>
            <a:pPr lvl="1">
              <a:defRPr/>
            </a:pPr>
            <a:r>
              <a:rPr lang="en-US" smtClean="0"/>
              <a:t>Rabbit and Fox are called </a:t>
            </a:r>
            <a:r>
              <a:rPr lang="en-US" i="1" smtClean="0">
                <a:solidFill>
                  <a:schemeClr val="tx2"/>
                </a:solidFill>
              </a:rPr>
              <a:t>concrete classes</a:t>
            </a:r>
          </a:p>
          <a:p>
            <a:pPr lvl="1"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If a subclass does not implement act() then it becomes abstract (just like Animal), and so cannot create objects.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DECE"/>
              </a:clrFrom>
              <a:clrTo>
                <a:srgbClr val="E7D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5718175"/>
            <a:ext cx="14049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txBody>
          <a:bodyPr/>
          <a:lstStyle/>
          <a:p>
            <a:r>
              <a:rPr lang="en-US" smtClean="0">
                <a:effectLst/>
              </a:rPr>
              <a:t>4. More Powerful Simulator</a:t>
            </a:r>
            <a:endParaRPr lang="en-US" smtClean="0">
              <a:effectLst/>
            </a:endParaRPr>
          </a:p>
        </p:txBody>
      </p:sp>
      <p:pic>
        <p:nvPicPr>
          <p:cNvPr id="31748" name="Picture 3" descr="fig10-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643063"/>
            <a:ext cx="554355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3000375"/>
            <a:ext cx="7159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4">
                    <a:lumMod val="10000"/>
                  </a:schemeClr>
                </a:solidFill>
              </a:rPr>
              <a:t>uses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688" y="3571875"/>
            <a:ext cx="603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4">
                    <a:lumMod val="10000"/>
                  </a:schemeClr>
                </a:solidFill>
              </a:rPr>
              <a:t>is a</a:t>
            </a:r>
          </a:p>
        </p:txBody>
      </p:sp>
      <p:sp>
        <p:nvSpPr>
          <p:cNvPr id="31751" name="Oval 5"/>
          <p:cNvSpPr>
            <a:spLocks noChangeArrowheads="1"/>
          </p:cNvSpPr>
          <p:nvPr/>
        </p:nvSpPr>
        <p:spPr bwMode="auto">
          <a:xfrm rot="18900000" flipV="1">
            <a:off x="3217863" y="2860675"/>
            <a:ext cx="3429000" cy="14287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2" name="TextBox 6"/>
          <p:cNvSpPr txBox="1">
            <a:spLocks noChangeArrowheads="1"/>
          </p:cNvSpPr>
          <p:nvPr/>
        </p:nvSpPr>
        <p:spPr bwMode="auto">
          <a:xfrm>
            <a:off x="714375" y="3857625"/>
            <a:ext cx="1139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abstract</a:t>
            </a:r>
          </a:p>
          <a:p>
            <a:r>
              <a:rPr lang="en-US"/>
              <a:t>classes</a:t>
            </a:r>
          </a:p>
        </p:txBody>
      </p:sp>
      <p:cxnSp>
        <p:nvCxnSpPr>
          <p:cNvPr id="31753" name="Straight Connector 8"/>
          <p:cNvCxnSpPr>
            <a:cxnSpLocks noChangeShapeType="1"/>
            <a:stCxn id="31752" idx="3"/>
          </p:cNvCxnSpPr>
          <p:nvPr/>
        </p:nvCxnSpPr>
        <p:spPr bwMode="auto">
          <a:xfrm flipV="1">
            <a:off x="1854200" y="3429000"/>
            <a:ext cx="2217738" cy="8445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6500813" y="6072188"/>
            <a:ext cx="215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concrete classes</a:t>
            </a:r>
          </a:p>
        </p:txBody>
      </p:sp>
      <p:cxnSp>
        <p:nvCxnSpPr>
          <p:cNvPr id="31755" name="Straight Arrow Connector 12"/>
          <p:cNvCxnSpPr>
            <a:cxnSpLocks noChangeShapeType="1"/>
            <a:stCxn id="31754" idx="1"/>
          </p:cNvCxnSpPr>
          <p:nvPr/>
        </p:nvCxnSpPr>
        <p:spPr bwMode="auto">
          <a:xfrm rot="10800000">
            <a:off x="3929063" y="5643563"/>
            <a:ext cx="2571750" cy="658812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6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6536531" y="5179219"/>
            <a:ext cx="1357313" cy="428625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Straight Arrow Connector 16"/>
          <p:cNvCxnSpPr>
            <a:cxnSpLocks noChangeShapeType="1"/>
          </p:cNvCxnSpPr>
          <p:nvPr/>
        </p:nvCxnSpPr>
        <p:spPr bwMode="auto">
          <a:xfrm rot="10800000">
            <a:off x="6357938" y="5572125"/>
            <a:ext cx="714375" cy="587375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5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929313"/>
            <a:ext cx="57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857625"/>
            <a:ext cx="13731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The Actor Abstract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7374"/>
            <a:ext cx="7982272" cy="4451945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The Actor class contains the common parts of all actors, including an abstract act() method.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		</a:t>
            </a:r>
            <a:b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8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class Actor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{</a:t>
            </a:r>
            <a:endParaRPr lang="en-US" sz="18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    //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fields . . 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8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public void act(Field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f, </a:t>
            </a:r>
            <a:r>
              <a:rPr lang="en-US" sz="1800" b="1" smtClean="0">
                <a:effectLst/>
                <a:latin typeface="Courier New" pitchFamily="49" charset="0"/>
                <a:cs typeface="Courier New" pitchFamily="49" charset="0"/>
              </a:rPr>
              <a:t>List&lt;</a:t>
            </a:r>
            <a:r>
              <a:rPr lang="en-US" sz="18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Actor</a:t>
            </a:r>
            <a:r>
              <a:rPr lang="en-US" sz="1800" b="1" smtClean="0">
                <a:effectLst/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as);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no body code for act()</a:t>
            </a:r>
            <a:b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</a:br>
            <a:endParaRPr lang="en-US" sz="18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other (ordinary) methods . . 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}</a:t>
            </a:r>
            <a:endParaRPr lang="en-US" sz="2800" smtClean="0">
              <a:effectLst>
                <a:outerShdw blurRad="38100" dist="38100" dir="2700000" algn="tl">
                  <a:srgbClr val="919191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775"/>
            <a:ext cx="8020050" cy="4114800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Animal </a:t>
            </a:r>
            <a:r>
              <a:rPr lang="en-US" smtClean="0">
                <a:effectLst/>
              </a:rPr>
              <a:t>extends </a:t>
            </a:r>
            <a:r>
              <a:rPr lang="en-US" smtClean="0">
                <a:effectLst/>
              </a:rPr>
              <a:t>Actor, but </a:t>
            </a:r>
            <a:r>
              <a:rPr lang="en-US" smtClean="0">
                <a:effectLst/>
              </a:rPr>
              <a:t>is still abstract</a:t>
            </a:r>
            <a:r>
              <a:rPr lang="en-US" smtClean="0">
                <a:effectLst/>
              </a:rPr>
              <a:t>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	</a:t>
            </a:r>
            <a:b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8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class Animal </a:t>
            </a:r>
            <a:r>
              <a:rPr lang="en-US" sz="18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extends Actor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{</a:t>
            </a:r>
            <a:endParaRPr lang="en-US" sz="18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fields . . 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public void act(Field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f, </a:t>
            </a:r>
            <a:r>
              <a:rPr lang="en-US" sz="1800" b="1" smtClean="0">
                <a:effectLst/>
                <a:latin typeface="Courier New" pitchFamily="49" charset="0"/>
                <a:cs typeface="Courier New" pitchFamily="49" charset="0"/>
              </a:rPr>
              <a:t>List&lt;Actor</a:t>
            </a:r>
            <a:r>
              <a:rPr lang="en-US" sz="1800" b="1" smtClean="0">
                <a:effectLst/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no body code for act()</a:t>
            </a:r>
            <a:b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</a:br>
            <a:endParaRPr lang="en-US" sz="18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other (ordinary) methods . . 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}</a:t>
            </a:r>
            <a:endParaRPr lang="en-US" smtClean="0">
              <a:effectLst>
                <a:outerShdw blurRad="38100" dist="38100" dir="2700000" algn="tl">
                  <a:srgbClr val="919191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22413"/>
            <a:ext cx="77724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effectLst/>
              </a:rPr>
              <a:t>Hunter </a:t>
            </a:r>
            <a:r>
              <a:rPr lang="en-US" smtClean="0">
                <a:effectLst/>
              </a:rPr>
              <a:t>extends </a:t>
            </a:r>
            <a:r>
              <a:rPr lang="en-US" smtClean="0">
                <a:effectLst/>
              </a:rPr>
              <a:t>Actor, and </a:t>
            </a:r>
            <a:r>
              <a:rPr lang="en-US" smtClean="0">
                <a:effectLst/>
              </a:rPr>
              <a:t>supplies </a:t>
            </a:r>
            <a:r>
              <a:rPr lang="en-US" smtClean="0">
                <a:effectLst/>
              </a:rPr>
              <a:t>code for act():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	</a:t>
            </a:r>
            <a:b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	public class Hunter </a:t>
            </a:r>
            <a:r>
              <a:rPr lang="en-US" sz="18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extends Actor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		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        // fields . . 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        public void act(Field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f, </a:t>
            </a:r>
            <a:r>
              <a:rPr lang="en-US" sz="1800" b="1" smtClean="0">
                <a:effectLst/>
                <a:latin typeface="Courier New" pitchFamily="49" charset="0"/>
                <a:cs typeface="Courier New" pitchFamily="49" charset="0"/>
              </a:rPr>
              <a:t>List&lt;Actor</a:t>
            </a:r>
            <a:r>
              <a:rPr lang="en-US" sz="1800" b="1" smtClean="0">
                <a:effectLst/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      { 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// code </a:t>
            </a: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for Hunter behaviour ...</a:t>
            </a:r>
            <a:b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      }</a:t>
            </a:r>
            <a:b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</a:br>
            <a:endParaRPr lang="en-US" sz="18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        // other methods . . 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800" smtClean="0">
                <a:effectLst/>
                <a:latin typeface="Courier New" pitchFamily="49" charset="0"/>
                <a:cs typeface="Courier New" pitchFamily="49" charset="0"/>
              </a:rPr>
              <a:t>       } </a:t>
            </a:r>
          </a:p>
          <a:p>
            <a:pPr>
              <a:defRPr/>
            </a:pPr>
            <a:endParaRPr lang="en-US" sz="1600" smtClean="0">
              <a:effectLst>
                <a:outerShdw blurRad="38100" dist="38100" dir="2700000" algn="tl">
                  <a:srgbClr val="919191"/>
                </a:outerShdw>
              </a:effectLst>
            </a:endParaRPr>
          </a:p>
        </p:txBody>
      </p:sp>
      <p:pic>
        <p:nvPicPr>
          <p:cNvPr id="3481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9288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5.  From Abstract to Interface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If an abstract class is so general that it </a:t>
            </a:r>
            <a:r>
              <a:rPr lang="en-US" smtClean="0">
                <a:effectLst/>
              </a:rPr>
              <a:t>has no data fields, and no ordinary methods, then </a:t>
            </a:r>
            <a:r>
              <a:rPr lang="en-US" smtClean="0">
                <a:effectLst/>
              </a:rPr>
              <a:t>it can be changed into an </a:t>
            </a:r>
            <a:r>
              <a:rPr lang="en-US" b="1" smtClean="0">
                <a:solidFill>
                  <a:schemeClr val="tx2"/>
                </a:solidFill>
                <a:effectLst/>
              </a:rPr>
              <a:t>interface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An Actor Interface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3767138"/>
            <a:ext cx="7999040" cy="24479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All the methods in an interface are public and abstract by default</a:t>
            </a:r>
          </a:p>
          <a:p>
            <a:pPr lvl="1">
              <a:defRPr/>
            </a:pPr>
            <a:r>
              <a:rPr lang="en-US" smtClean="0"/>
              <a:t>so no need to include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000" smtClean="0"/>
              <a:t> </a:t>
            </a:r>
            <a:r>
              <a:rPr lang="en-US" smtClean="0"/>
              <a:t>and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smtClean="0"/>
              <a:t> </a:t>
            </a:r>
            <a:r>
              <a:rPr lang="en-US" smtClean="0"/>
              <a:t>keywords</a:t>
            </a:r>
          </a:p>
          <a:p>
            <a:pPr lvl="1">
              <a:defRPr/>
            </a:pPr>
            <a:endParaRPr lang="en-US"/>
          </a:p>
          <a:p>
            <a:pPr>
              <a:defRPr/>
            </a:pPr>
            <a:r>
              <a:rPr lang="en-US" smtClean="0"/>
              <a:t>There is no constructor.</a:t>
            </a:r>
            <a:endParaRPr lang="en-US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762000" y="1639888"/>
            <a:ext cx="726638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80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 Actor</a:t>
            </a:r>
          </a:p>
          <a:p>
            <a:r>
              <a:rPr lang="en-US" sz="180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act(Field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f, List&lt;Actor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as);</a:t>
            </a: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r>
              <a:rPr lang="en-US" sz="18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Predator-prey Simulations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772400" cy="12334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There is often a natural balance between wild animals which varies over time.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357563"/>
            <a:ext cx="59690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358063" y="3600450"/>
            <a:ext cx="1314450" cy="4000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e.g. rabbits</a:t>
            </a:r>
            <a:endParaRPr lang="en-US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7358063" y="4071938"/>
            <a:ext cx="1173162" cy="4000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e.g. foxes</a:t>
            </a:r>
            <a:endParaRPr lang="en-US"/>
          </a:p>
        </p:txBody>
      </p:sp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DECE"/>
              </a:clrFrom>
              <a:clrTo>
                <a:srgbClr val="E7D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072063"/>
            <a:ext cx="14049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17975"/>
            <a:ext cx="57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21" y="1646957"/>
            <a:ext cx="1162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91" y="26064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Classes and Interface Summary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95288" y="2277194"/>
            <a:ext cx="2546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i="1">
                <a:solidFill>
                  <a:schemeClr val="accent1"/>
                </a:solidFill>
              </a:rPr>
              <a:t>A (ordinary) Class.</a:t>
            </a:r>
          </a:p>
          <a:p>
            <a:r>
              <a:rPr lang="en-GB" b="1">
                <a:solidFill>
                  <a:schemeClr val="tx2"/>
                </a:solidFill>
              </a:rPr>
              <a:t>All</a:t>
            </a:r>
            <a:r>
              <a:rPr lang="en-GB"/>
              <a:t> methods have</a:t>
            </a:r>
          </a:p>
          <a:p>
            <a:r>
              <a:rPr lang="en-GB"/>
              <a:t>implementations.</a:t>
            </a:r>
            <a:br>
              <a:rPr lang="en-GB"/>
            </a:br>
            <a:r>
              <a:rPr lang="en-GB"/>
              <a:t>Can create objects.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131841" y="3383682"/>
            <a:ext cx="359916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i="1">
                <a:solidFill>
                  <a:schemeClr val="accent1"/>
                </a:solidFill>
              </a:rPr>
              <a:t>An Abstract Class.</a:t>
            </a:r>
          </a:p>
          <a:p>
            <a:r>
              <a:rPr lang="en-GB" b="1">
                <a:solidFill>
                  <a:schemeClr val="tx2"/>
                </a:solidFill>
              </a:rPr>
              <a:t>Some</a:t>
            </a:r>
            <a:r>
              <a:rPr lang="en-GB"/>
              <a:t> methods have</a:t>
            </a:r>
          </a:p>
          <a:p>
            <a:r>
              <a:rPr lang="en-GB"/>
              <a:t>implementations; the </a:t>
            </a:r>
            <a:r>
              <a:rPr lang="en-GB" smtClean="0"/>
              <a:t>methods with </a:t>
            </a:r>
            <a:r>
              <a:rPr lang="en-GB"/>
              <a:t>no implementations </a:t>
            </a:r>
          </a:p>
          <a:p>
            <a:r>
              <a:rPr lang="en-GB"/>
              <a:t>are </a:t>
            </a:r>
            <a:r>
              <a:rPr lang="en-GB" i="1"/>
              <a:t>abstract.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577013" y="5014044"/>
            <a:ext cx="23855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i="1">
                <a:solidFill>
                  <a:schemeClr val="accent1"/>
                </a:solidFill>
              </a:rPr>
              <a:t>An Interface</a:t>
            </a:r>
          </a:p>
          <a:p>
            <a:r>
              <a:rPr lang="en-GB" b="1">
                <a:solidFill>
                  <a:schemeClr val="tx2"/>
                </a:solidFill>
              </a:rPr>
              <a:t>No</a:t>
            </a:r>
            <a:r>
              <a:rPr lang="en-GB"/>
              <a:t> methods have</a:t>
            </a:r>
          </a:p>
          <a:p>
            <a:r>
              <a:rPr lang="en-GB"/>
              <a:t>implementations</a:t>
            </a:r>
            <a:r>
              <a:rPr lang="en-GB" smtClean="0"/>
              <a:t>. </a:t>
            </a:r>
          </a:p>
          <a:p>
            <a:r>
              <a:rPr lang="en-GB" smtClean="0"/>
              <a:t>No data.</a:t>
            </a:r>
            <a:endParaRPr lang="en-GB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995738" y="5703019"/>
            <a:ext cx="18653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Cannot create</a:t>
            </a:r>
          </a:p>
          <a:p>
            <a:r>
              <a:rPr lang="en-US"/>
              <a:t>objects.</a:t>
            </a:r>
            <a:endParaRPr lang="en-GB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4787901" y="5301381"/>
            <a:ext cx="144462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4787900" y="5301382"/>
            <a:ext cx="1800225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22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98"/>
              </a:clrFrom>
              <a:clrTo>
                <a:srgbClr val="FCFC9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504207"/>
            <a:ext cx="1179512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147269"/>
            <a:ext cx="1214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Using an Interface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An interface is </a:t>
            </a:r>
            <a:r>
              <a:rPr lang="en-US" smtClean="0">
                <a:effectLst/>
              </a:rPr>
              <a:t>inherited with </a:t>
            </a:r>
            <a:r>
              <a:rPr lang="en-US" smtClean="0">
                <a:effectLst/>
              </a:rPr>
              <a:t>the keyword </a:t>
            </a:r>
            <a:r>
              <a:rPr lang="en-US" sz="2400" smtClean="0">
                <a:effectLst/>
                <a:latin typeface="Courier New" pitchFamily="49" charset="0"/>
              </a:rPr>
              <a:t>implements</a:t>
            </a:r>
            <a:r>
              <a:rPr lang="en-US" smtClean="0">
                <a:effectLst/>
              </a:rPr>
              <a:t> (not </a:t>
            </a:r>
            <a:r>
              <a:rPr lang="en-US" sz="2400" smtClean="0">
                <a:effectLst/>
                <a:latin typeface="Courier New" pitchFamily="49" charset="0"/>
              </a:rPr>
              <a:t>extends</a:t>
            </a:r>
            <a:r>
              <a:rPr lang="en-US" smtClean="0">
                <a:effectLst/>
              </a:rPr>
              <a:t>).</a:t>
            </a:r>
          </a:p>
          <a:p>
            <a:pPr>
              <a:buFont typeface="Arial" charset="0"/>
              <a:buChar char="•"/>
            </a:pPr>
            <a:endParaRPr lang="en-US" smtClean="0">
              <a:effectLst/>
            </a:endParaRPr>
          </a:p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The subclass must implement </a:t>
            </a:r>
            <a:r>
              <a:rPr lang="en-US" i="1" smtClean="0">
                <a:solidFill>
                  <a:schemeClr val="accent1"/>
                </a:solidFill>
                <a:effectLst/>
              </a:rPr>
              <a:t>all</a:t>
            </a:r>
            <a:r>
              <a:rPr lang="en-US" smtClean="0">
                <a:effectLst/>
              </a:rPr>
              <a:t> of the methods in the interface.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219950" y="635635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3063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mtClean="0">
                <a:effectLst/>
              </a:rPr>
              <a:t>Hunter </a:t>
            </a:r>
            <a:r>
              <a:rPr lang="en-US" smtClean="0">
                <a:effectLst/>
              </a:rPr>
              <a:t>implements </a:t>
            </a:r>
            <a:r>
              <a:rPr lang="en-US" smtClean="0">
                <a:effectLst/>
              </a:rPr>
              <a:t>the Actor interface by supplying code for act():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	</a:t>
            </a:r>
            <a:b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	public class Hunter </a:t>
            </a:r>
            <a:r>
              <a:rPr lang="en-US" sz="1900" b="1" u="sng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n-US" sz="19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 Actor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		{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fields . . 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void act(Field </a:t>
            </a: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f, </a:t>
            </a:r>
            <a:r>
              <a:rPr lang="en-US" sz="1900" b="1" smtClean="0">
                <a:effectLst/>
                <a:latin typeface="Courier New" pitchFamily="49" charset="0"/>
                <a:cs typeface="Courier New" pitchFamily="49" charset="0"/>
              </a:rPr>
              <a:t>List&lt;Actor</a:t>
            </a:r>
            <a:r>
              <a:rPr lang="en-US" sz="1900" b="1" smtClean="0">
                <a:effectLst/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as);</a:t>
            </a: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/>
            </a:r>
            <a:b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       {  code for Hunter behaviour ...  }</a:t>
            </a:r>
            <a:b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</a:br>
            <a:endParaRPr lang="en-US" sz="19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other methods . . 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smtClean="0">
                <a:effectLst/>
                <a:latin typeface="Courier New" pitchFamily="49" charset="0"/>
                <a:cs typeface="Courier New" pitchFamily="49" charset="0"/>
              </a:rPr>
              <a:t>} </a:t>
            </a:r>
            <a:endParaRPr lang="en-US" sz="19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600" smtClean="0">
              <a:effectLst>
                <a:outerShdw blurRad="38100" dist="38100" dir="2700000" algn="tl">
                  <a:srgbClr val="919191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6.  Why have Interface Types?</a:t>
            </a:r>
            <a:endParaRPr lang="en-GB" smtClean="0">
              <a:effectLst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There are three main reasons for using interfaces:</a:t>
            </a:r>
          </a:p>
          <a:p>
            <a:pPr marL="971550" lvl="1" indent="-514350">
              <a:buFont typeface="Times New Roman" pitchFamily="18" charset="0"/>
              <a:buAutoNum type="arabicPeriod"/>
            </a:pPr>
            <a:r>
              <a:rPr lang="en-US" smtClean="0">
                <a:effectLst/>
              </a:rPr>
              <a:t>to support </a:t>
            </a:r>
            <a:r>
              <a:rPr lang="en-US" b="1" smtClean="0">
                <a:solidFill>
                  <a:schemeClr val="accent1"/>
                </a:solidFill>
                <a:effectLst/>
              </a:rPr>
              <a:t>polymorphism</a:t>
            </a:r>
            <a:endParaRPr lang="en-US" b="1" smtClean="0">
              <a:effectLst/>
            </a:endParaRPr>
          </a:p>
          <a:p>
            <a:pPr marL="971550" lvl="1" indent="-514350">
              <a:buFont typeface="Times New Roman" pitchFamily="18" charset="0"/>
              <a:buAutoNum type="arabicPeriod"/>
            </a:pPr>
            <a:endParaRPr lang="en-US" smtClean="0">
              <a:effectLst/>
            </a:endParaRPr>
          </a:p>
          <a:p>
            <a:pPr marL="971550" lvl="1" indent="-514350">
              <a:buFont typeface="Times New Roman" pitchFamily="18" charset="0"/>
              <a:buAutoNum type="arabicPeriod"/>
            </a:pPr>
            <a:r>
              <a:rPr lang="en-US" smtClean="0">
                <a:effectLst/>
              </a:rPr>
              <a:t>to implement </a:t>
            </a:r>
            <a:r>
              <a:rPr lang="en-US" b="1" smtClean="0">
                <a:solidFill>
                  <a:schemeClr val="accent1"/>
                </a:solidFill>
                <a:effectLst/>
              </a:rPr>
              <a:t>multiple </a:t>
            </a:r>
            <a:r>
              <a:rPr lang="en-US" b="1" smtClean="0">
                <a:solidFill>
                  <a:schemeClr val="accent1"/>
                </a:solidFill>
                <a:effectLst/>
              </a:rPr>
              <a:t>inheritance</a:t>
            </a:r>
          </a:p>
          <a:p>
            <a:pPr marL="971550" lvl="1" indent="-514350">
              <a:buFont typeface="Times New Roman" pitchFamily="18" charset="0"/>
              <a:buAutoNum type="arabicPeriod"/>
            </a:pPr>
            <a:endParaRPr lang="en-US" i="1" smtClean="0">
              <a:solidFill>
                <a:schemeClr val="accent1"/>
              </a:solidFill>
              <a:effectLst/>
            </a:endParaRPr>
          </a:p>
          <a:p>
            <a:pPr marL="971550" lvl="1" indent="-514350">
              <a:buFont typeface="Times New Roman" pitchFamily="18" charset="0"/>
              <a:buAutoNum type="arabicPeriod"/>
            </a:pPr>
            <a:r>
              <a:rPr lang="en-US" smtClean="0">
                <a:effectLst/>
              </a:rPr>
              <a:t>to allow classes to offer </a:t>
            </a:r>
            <a:r>
              <a:rPr lang="en-US" b="1" smtClean="0">
                <a:solidFill>
                  <a:schemeClr val="accent1"/>
                </a:solidFill>
                <a:effectLst/>
              </a:rPr>
              <a:t>different implementations</a:t>
            </a:r>
            <a:r>
              <a:rPr lang="en-US" smtClean="0">
                <a:effectLst/>
              </a:rPr>
              <a:t> for the same thing</a:t>
            </a:r>
            <a:endParaRPr lang="en-GB" smtClean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4000" smtClean="0">
                <a:effectLst/>
              </a:rPr>
              <a:t>6.1.  Why have Interface Types? (1)</a:t>
            </a:r>
            <a:endParaRPr lang="en-GB" sz="4000" smtClean="0">
              <a:effectLst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071688"/>
            <a:ext cx="8071048" cy="3090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/>
              <a:t>When a class implements an interface, </a:t>
            </a:r>
            <a:r>
              <a:rPr lang="en-US"/>
              <a:t>it </a:t>
            </a:r>
            <a:r>
              <a:rPr lang="en-US" smtClean="0"/>
              <a:t>becomes </a:t>
            </a:r>
            <a:r>
              <a:rPr lang="en-US"/>
              <a:t>the </a:t>
            </a:r>
            <a:r>
              <a:rPr lang="en-US"/>
              <a:t>interface's </a:t>
            </a:r>
            <a:r>
              <a:rPr lang="en-US" smtClean="0"/>
              <a:t>subclass, and must </a:t>
            </a:r>
            <a:r>
              <a:rPr lang="en-US"/>
              <a:t>implement all</a:t>
            </a:r>
            <a:r>
              <a:rPr lang="en-US" smtClean="0">
                <a:effectLst/>
              </a:rPr>
              <a:t> </a:t>
            </a:r>
            <a:r>
              <a:rPr lang="en-US" smtClean="0">
                <a:effectLst/>
              </a:rPr>
              <a:t>the interface methods and </a:t>
            </a:r>
          </a:p>
          <a:p>
            <a:pPr lvl="1"/>
            <a:r>
              <a:rPr lang="en-US" smtClean="0">
                <a:effectLst/>
              </a:rPr>
              <a:t>this allows objects to be </a:t>
            </a:r>
            <a:r>
              <a:rPr lang="en-US"/>
              <a:t>grouped together</a:t>
            </a:r>
            <a:r>
              <a:rPr lang="en-US" smtClean="0">
                <a:effectLst/>
              </a:rPr>
              <a:t> and manipulated more </a:t>
            </a:r>
            <a:r>
              <a:rPr lang="en-US" smtClean="0">
                <a:effectLst/>
              </a:rPr>
              <a:t>easily</a:t>
            </a:r>
            <a:endParaRPr lang="en-GB" smtClean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Example</a:t>
            </a:r>
            <a:endParaRPr lang="en-GB" smtClean="0">
              <a:effectLst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2000" smtClean="0">
              <a:effectLst/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800" smtClean="0">
                <a:effectLst/>
                <a:latin typeface="Courier New" pitchFamily="49" charset="0"/>
              </a:rPr>
              <a:t>public </a:t>
            </a:r>
            <a:r>
              <a:rPr lang="en-GB" sz="1800" b="1" smtClean="0">
                <a:solidFill>
                  <a:schemeClr val="tx2"/>
                </a:solidFill>
                <a:effectLst/>
                <a:latin typeface="Courier New" pitchFamily="49" charset="0"/>
              </a:rPr>
              <a:t>interface</a:t>
            </a:r>
            <a:r>
              <a:rPr lang="en-GB" sz="1800" smtClean="0">
                <a:effectLst/>
                <a:latin typeface="Courier New" pitchFamily="49" charset="0"/>
              </a:rPr>
              <a:t> Insurable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800" smtClean="0">
                <a:effectLst/>
                <a:latin typeface="Courier New" pitchFamily="49" charset="0"/>
              </a:rPr>
              <a:t>// methods required to make an class insurable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800" smtClean="0">
                <a:effectLst/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800" smtClean="0">
                <a:effectLst/>
                <a:latin typeface="Courier New" pitchFamily="49" charset="0"/>
              </a:rPr>
              <a:t>  void setRisk(String risk);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1800" smtClean="0">
              <a:effectLst/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800" smtClean="0">
                <a:effectLst/>
                <a:latin typeface="Courier New" pitchFamily="49" charset="0"/>
              </a:rPr>
              <a:t>  String getRisk();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800" smtClean="0">
                <a:effectLst/>
                <a:latin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An Insurable Car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7837" y="1545070"/>
            <a:ext cx="8126413" cy="5039880"/>
          </a:xfr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public class InsurableCar </a:t>
            </a:r>
            <a:r>
              <a:rPr lang="en-GB" sz="1600" b="1" smtClean="0">
                <a:solidFill>
                  <a:schemeClr val="tx2"/>
                </a:solidFill>
                <a:effectLst/>
                <a:latin typeface="Courier New" pitchFamily="49" charset="0"/>
              </a:rPr>
              <a:t>implements Insurable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private String type;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private int yearMade;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private Color colour;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// other fields related to cars...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private String riskKind;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public InsurableCar(String t, int y, Color c)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{ type = t;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yearMade = y;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colour = c;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riskKind = "Third Party, fire and theft";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}  // end of InsurableCar()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public String toString()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{  return "CAR: " + colour + ", " + type + ", " + yearMade; 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// other methods related to cars...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219950" y="635635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public void setRisk(String risk)</a:t>
            </a:r>
          </a:p>
          <a:p>
            <a:pPr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{ riskKind = risk;  }</a:t>
            </a:r>
          </a:p>
          <a:p>
            <a:pPr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public String getRisk()</a:t>
            </a:r>
          </a:p>
          <a:p>
            <a:pPr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{ return riskKind; }</a:t>
            </a:r>
          </a:p>
          <a:p>
            <a:pPr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</a:t>
            </a:r>
          </a:p>
          <a:p>
            <a:pPr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}  // end of InsurableCar class</a:t>
            </a:r>
          </a:p>
          <a:p>
            <a:pPr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  <a:p>
            <a:pPr>
              <a:buFont typeface="Arial" charset="0"/>
              <a:buChar char="•"/>
            </a:pPr>
            <a:endParaRPr lang="en-GB" sz="1600" smtClean="0">
              <a:effectLst/>
              <a:latin typeface="Courier New" pitchFamily="49" charset="0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5867400" y="1876425"/>
            <a:ext cx="2943225" cy="15525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These methods MUST</a:t>
            </a:r>
          </a:p>
          <a:p>
            <a:r>
              <a:rPr lang="en-GB"/>
              <a:t>be here since </a:t>
            </a:r>
          </a:p>
          <a:p>
            <a:r>
              <a:rPr lang="en-GB"/>
              <a:t>InsurableCar </a:t>
            </a:r>
          </a:p>
          <a:p>
            <a:r>
              <a:rPr lang="en-GB"/>
              <a:t>implements Insurable.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124" y="26064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An Insurable House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772400" cy="4680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public class InsurableHouse </a:t>
            </a:r>
            <a:r>
              <a:rPr lang="en-GB" sz="1600" b="1" smtClean="0">
                <a:solidFill>
                  <a:schemeClr val="tx2"/>
                </a:solidFill>
                <a:effectLst/>
                <a:latin typeface="Courier New" pitchFamily="49" charset="0"/>
              </a:rPr>
              <a:t>implements Insurable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private int yearBuilt;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private int numRooms;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// other fields related to houses...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private String riskKind;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public InsurableHouse(int y, int nr)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{ yearBuilt = y;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numRooms = nr;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riskKind = null;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}  // end of InsurableHouse()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public String toString()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{  return "HOUSE: " + numRooms + ", " + yearBuilt;  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// other methods related to houses...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219950" y="635635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public void setRisk(String risk)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if (riskKind == null)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  riskKind = risk;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else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  riskKind = riskKind + " / " + risk;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}  // end of setRisk()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public String getRisk()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{ return riskKind; 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}  // end of InsurableHouse class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6092825" y="2740025"/>
            <a:ext cx="2943225" cy="15525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These methods MUST</a:t>
            </a:r>
          </a:p>
          <a:p>
            <a:r>
              <a:rPr lang="en-GB"/>
              <a:t>be here since </a:t>
            </a:r>
          </a:p>
          <a:p>
            <a:r>
              <a:rPr lang="en-GB"/>
              <a:t>InsurableHouse </a:t>
            </a:r>
          </a:p>
          <a:p>
            <a:r>
              <a:rPr lang="en-GB"/>
              <a:t>implements Insurable.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/>
          <a:lstStyle/>
          <a:p>
            <a:r>
              <a:rPr lang="en-US" smtClean="0">
                <a:effectLst/>
              </a:rPr>
              <a:t>2. Foxes and Rabbits Simulation</a:t>
            </a:r>
          </a:p>
        </p:txBody>
      </p:sp>
      <p:pic>
        <p:nvPicPr>
          <p:cNvPr id="6147" name="Picture 4" descr="fig10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77988"/>
            <a:ext cx="5757862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6643688" y="5286375"/>
            <a:ext cx="1908175" cy="120015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application</a:t>
            </a:r>
          </a:p>
          <a:p>
            <a:r>
              <a:rPr lang="en-US"/>
              <a:t>details are not</a:t>
            </a:r>
          </a:p>
          <a:p>
            <a:r>
              <a:rPr lang="en-US"/>
              <a:t>important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18864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Using Insurables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12874"/>
            <a:ext cx="8569325" cy="50404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public class UseInsurables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public static void main(String[] args)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</a:t>
            </a:r>
            <a:r>
              <a:rPr lang="en-GB" sz="1600" b="1" smtClean="0">
                <a:solidFill>
                  <a:schemeClr val="tx2"/>
                </a:solidFill>
                <a:effectLst/>
                <a:latin typeface="Courier New" pitchFamily="49" charset="0"/>
              </a:rPr>
              <a:t>Insurable[] ins = new Insurable[3];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ins[0] = new InsurableCar("toyota corolla", 1999, Color.WHITE);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ins[1] = new InsurableHouse(1995, 7);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ins[1].setRisk("Subsidence");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ins[1].setRisk("Flood");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ins[2] = new InsurableCar("porsche", 2007, Color.RED);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ins[2].setRisk("Comprehensive");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ins[2].setRisk("Any Named Driver");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for (Insurable in : ins)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    System.out.println(in + " (" + </a:t>
            </a:r>
            <a:r>
              <a:rPr lang="en-GB" sz="1600" b="1" smtClean="0">
                <a:solidFill>
                  <a:schemeClr val="tx2"/>
                </a:solidFill>
                <a:effectLst/>
                <a:latin typeface="Courier New" pitchFamily="49" charset="0"/>
              </a:rPr>
              <a:t>in.getRisk()</a:t>
            </a:r>
            <a:r>
              <a:rPr lang="en-GB" sz="1600" smtClean="0">
                <a:effectLst/>
                <a:latin typeface="Courier New" pitchFamily="49" charset="0"/>
              </a:rPr>
              <a:t> + ")");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  }  // end of main()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GB" sz="1600" smtClean="0">
                <a:effectLst/>
                <a:latin typeface="Courier New" pitchFamily="49" charset="0"/>
              </a:rPr>
              <a:t>}  // end of UseInsurables class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GB" sz="1600" smtClean="0">
              <a:effectLst/>
              <a:latin typeface="Courier New" pitchFamily="49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940425" y="836613"/>
            <a:ext cx="2727029" cy="120032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Collect the insurable</a:t>
            </a:r>
          </a:p>
          <a:p>
            <a:r>
              <a:rPr lang="en-GB"/>
              <a:t>objects together in a</a:t>
            </a:r>
          </a:p>
          <a:p>
            <a:r>
              <a:rPr lang="en-GB" b="1"/>
              <a:t>polymorphic</a:t>
            </a:r>
            <a:r>
              <a:rPr lang="en-GB"/>
              <a:t> array.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64088" y="5909350"/>
            <a:ext cx="3349625" cy="83026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This method </a:t>
            </a:r>
            <a:r>
              <a:rPr lang="en-GB" b="1"/>
              <a:t>must</a:t>
            </a:r>
            <a:r>
              <a:rPr lang="en-GB"/>
              <a:t> be</a:t>
            </a:r>
          </a:p>
          <a:p>
            <a:r>
              <a:rPr lang="en-GB"/>
              <a:t>available </a:t>
            </a:r>
            <a:r>
              <a:rPr lang="en-GB" smtClean="0"/>
              <a:t>to </a:t>
            </a:r>
            <a:r>
              <a:rPr lang="en-GB"/>
              <a:t>every object.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 flipV="1">
            <a:off x="5868192" y="5373215"/>
            <a:ext cx="720031" cy="5361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6.2.  Why have Interface Types?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981200"/>
            <a:ext cx="7591425" cy="2815952"/>
          </a:xfrm>
        </p:spPr>
        <p:txBody>
          <a:bodyPr/>
          <a:lstStyle/>
          <a:p>
            <a:pPr>
              <a:defRPr/>
            </a:pPr>
            <a:r>
              <a:rPr lang="en-US" smtClean="0"/>
              <a:t>Interfaces </a:t>
            </a:r>
            <a:r>
              <a:rPr lang="en-US" smtClean="0"/>
              <a:t>allow </a:t>
            </a:r>
            <a:r>
              <a:rPr lang="en-US" smtClean="0"/>
              <a:t>Java</a:t>
            </a:r>
            <a:r>
              <a:rPr lang="en-US"/>
              <a:t> </a:t>
            </a:r>
            <a:r>
              <a:rPr lang="en-US" smtClean="0"/>
              <a:t>to </a:t>
            </a:r>
            <a:r>
              <a:rPr lang="en-US" smtClean="0"/>
              <a:t>use </a:t>
            </a:r>
            <a:r>
              <a:rPr lang="en-US" b="1" smtClean="0"/>
              <a:t>multiple inheritance</a:t>
            </a:r>
            <a:endParaRPr lang="en-US" b="1" smtClean="0"/>
          </a:p>
          <a:p>
            <a:pPr lvl="1">
              <a:defRPr/>
            </a:pPr>
            <a:r>
              <a:rPr lang="en-US" smtClean="0"/>
              <a:t>e.g. an iPhone is a phone, </a:t>
            </a:r>
            <a:r>
              <a:rPr lang="en-US" i="1" smtClean="0">
                <a:solidFill>
                  <a:srgbClr val="00B0F0"/>
                </a:solidFill>
              </a:rPr>
              <a:t>and</a:t>
            </a:r>
            <a:r>
              <a:rPr lang="en-US" smtClean="0"/>
              <a:t> a camera, </a:t>
            </a:r>
            <a:br>
              <a:rPr lang="en-US" smtClean="0"/>
            </a:br>
            <a:r>
              <a:rPr lang="en-US" i="1" smtClean="0">
                <a:solidFill>
                  <a:srgbClr val="00B0F0"/>
                </a:solidFill>
              </a:rPr>
              <a:t>and</a:t>
            </a:r>
            <a:r>
              <a:rPr lang="en-US" smtClean="0"/>
              <a:t> a web browser</a:t>
            </a:r>
            <a:br>
              <a:rPr lang="en-US" smtClean="0"/>
            </a:br>
            <a:endParaRPr lang="en-US" smtClean="0"/>
          </a:p>
          <a:p>
            <a:pPr lvl="1">
              <a:defRPr/>
            </a:pPr>
            <a:r>
              <a:rPr lang="en-US" smtClean="0"/>
              <a:t>it is less </a:t>
            </a:r>
            <a:r>
              <a:rPr lang="en-US" smtClean="0"/>
              <a:t>powerful then multiple inheritance in C</a:t>
            </a:r>
            <a:r>
              <a:rPr lang="en-US" smtClean="0"/>
              <a:t>++, </a:t>
            </a:r>
            <a:r>
              <a:rPr lang="en-US" smtClean="0"/>
              <a:t>but simpler to understand, and much </a:t>
            </a:r>
            <a:r>
              <a:rPr lang="en-US" smtClean="0"/>
              <a:t>faster</a:t>
            </a:r>
            <a:endParaRPr lang="en-US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1697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Multiple inheritance allows a class to inherit functionality from multiple </a:t>
            </a:r>
            <a:r>
              <a:rPr lang="en-US" smtClean="0">
                <a:effectLst/>
              </a:rPr>
              <a:t>superclasses.</a:t>
            </a:r>
            <a:endParaRPr lang="en-US" smtClean="0">
              <a:effectLst/>
            </a:endParaRPr>
          </a:p>
          <a:p>
            <a:pPr>
              <a:buFont typeface="Arial" charset="0"/>
              <a:buChar char="•"/>
            </a:pPr>
            <a:endParaRPr lang="en-US" smtClean="0">
              <a:effectLst/>
            </a:endParaRPr>
          </a:p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Java only allows </a:t>
            </a:r>
            <a:r>
              <a:rPr lang="en-US" smtClean="0">
                <a:effectLst/>
              </a:rPr>
              <a:t>multiple inheritance for interfaces and at most one ordinary (or abstract) class</a:t>
            </a:r>
            <a:endParaRPr lang="en-US" smtClean="0">
              <a:effectLst/>
            </a:endParaRPr>
          </a:p>
          <a:p>
            <a:pPr lvl="1"/>
            <a:r>
              <a:rPr lang="en-US" smtClean="0">
                <a:effectLst/>
              </a:rPr>
              <a:t>interfaces </a:t>
            </a:r>
            <a:r>
              <a:rPr lang="en-US" smtClean="0">
                <a:effectLst/>
              </a:rPr>
              <a:t>have no implementations, </a:t>
            </a:r>
            <a:r>
              <a:rPr lang="en-US" smtClean="0">
                <a:effectLst/>
              </a:rPr>
              <a:t>so </a:t>
            </a:r>
            <a:r>
              <a:rPr lang="en-US" smtClean="0">
                <a:effectLst/>
              </a:rPr>
              <a:t>can be 'combined' easily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Example</a:t>
            </a:r>
            <a:endParaRPr lang="en-US" smtClean="0">
              <a:effectLst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0183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In the Rabbits &amp; Foxes simulation, have every class inherit Actor </a:t>
            </a:r>
            <a:r>
              <a:rPr lang="en-US" b="1" smtClean="0">
                <a:effectLst/>
              </a:rPr>
              <a:t>and</a:t>
            </a:r>
            <a:r>
              <a:rPr lang="en-US" smtClean="0">
                <a:effectLst/>
              </a:rPr>
              <a:t> Drawable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Actor is used to represent a thing in the simulation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effectLst/>
              </a:rPr>
              <a:t>Drawable is used to draw a thing in the GUI</a:t>
            </a:r>
          </a:p>
          <a:p>
            <a:pPr marL="393192" lvl="1" indent="0">
              <a:buNone/>
            </a:pPr>
            <a:endParaRPr lang="en-US" smtClean="0">
              <a:effectLst/>
            </a:endParaRPr>
          </a:p>
          <a:p>
            <a:pPr>
              <a:buFont typeface="Arial" charset="0"/>
              <a:buChar char="•"/>
            </a:pPr>
            <a:r>
              <a:rPr lang="en-US" smtClean="0"/>
              <a:t>The Drawable interface:</a:t>
            </a:r>
          </a:p>
          <a:p>
            <a:pPr marL="393192" lvl="1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Drawable</a:t>
            </a: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pPr marL="393192" lvl="1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93192" lvl="1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draw(Field f, SimulatorView sv);</a:t>
            </a: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pPr marL="393192" lvl="1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Font typeface="Arial" charset="0"/>
              <a:buChar char="•"/>
            </a:pPr>
            <a:endParaRPr lang="en-US" smtClean="0">
              <a:effectLst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7219950" y="635635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Class Diagram</a:t>
            </a:r>
          </a:p>
        </p:txBody>
      </p:sp>
      <p:pic>
        <p:nvPicPr>
          <p:cNvPr id="55299" name="Picture 3" descr="fig10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2133600"/>
            <a:ext cx="69342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Oval 3"/>
          <p:cNvSpPr>
            <a:spLocks noChangeArrowheads="1"/>
          </p:cNvSpPr>
          <p:nvPr/>
        </p:nvSpPr>
        <p:spPr bwMode="auto">
          <a:xfrm>
            <a:off x="2557463" y="4857750"/>
            <a:ext cx="1214437" cy="5000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01" name="Oval 4"/>
          <p:cNvSpPr>
            <a:spLocks noChangeArrowheads="1"/>
          </p:cNvSpPr>
          <p:nvPr/>
        </p:nvSpPr>
        <p:spPr bwMode="auto">
          <a:xfrm>
            <a:off x="4271963" y="4929188"/>
            <a:ext cx="928687" cy="35718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02" name="Oval 5"/>
          <p:cNvSpPr>
            <a:spLocks noChangeArrowheads="1"/>
          </p:cNvSpPr>
          <p:nvPr/>
        </p:nvSpPr>
        <p:spPr bwMode="auto">
          <a:xfrm>
            <a:off x="6700838" y="3429000"/>
            <a:ext cx="1071562" cy="5000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03" name="TextBox 6"/>
          <p:cNvSpPr txBox="1">
            <a:spLocks noChangeArrowheads="1"/>
          </p:cNvSpPr>
          <p:nvPr/>
        </p:nvSpPr>
        <p:spPr bwMode="auto">
          <a:xfrm>
            <a:off x="142875" y="4429125"/>
            <a:ext cx="154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multiple</a:t>
            </a:r>
          </a:p>
          <a:p>
            <a:r>
              <a:rPr lang="en-US"/>
              <a:t>inheritance</a:t>
            </a:r>
          </a:p>
        </p:txBody>
      </p:sp>
      <p:sp>
        <p:nvSpPr>
          <p:cNvPr id="55304" name="TextBox 8"/>
          <p:cNvSpPr txBox="1">
            <a:spLocks noChangeArrowheads="1"/>
          </p:cNvSpPr>
          <p:nvPr/>
        </p:nvSpPr>
        <p:spPr bwMode="auto">
          <a:xfrm>
            <a:off x="5643563" y="1714500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&lt;&lt;interface&gt;&gt;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2788" y="3824288"/>
            <a:ext cx="1549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4">
                    <a:lumMod val="10000"/>
                  </a:schemeClr>
                </a:solidFill>
              </a:rPr>
              <a:t>abstract</a:t>
            </a:r>
          </a:p>
        </p:txBody>
      </p:sp>
      <p:sp>
        <p:nvSpPr>
          <p:cNvPr id="55306" name="TextBox 12"/>
          <p:cNvSpPr txBox="1">
            <a:spLocks noChangeArrowheads="1"/>
          </p:cNvSpPr>
          <p:nvPr/>
        </p:nvSpPr>
        <p:spPr bwMode="auto">
          <a:xfrm>
            <a:off x="6416675" y="6143625"/>
            <a:ext cx="215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concrete classes</a:t>
            </a:r>
          </a:p>
        </p:txBody>
      </p:sp>
      <p:cxnSp>
        <p:nvCxnSpPr>
          <p:cNvPr id="55307" name="Straight Arrow Connector 13"/>
          <p:cNvCxnSpPr>
            <a:cxnSpLocks noChangeShapeType="1"/>
            <a:stCxn id="55306" idx="1"/>
          </p:cNvCxnSpPr>
          <p:nvPr/>
        </p:nvCxnSpPr>
        <p:spPr bwMode="auto">
          <a:xfrm rot="10800000">
            <a:off x="3214688" y="5857875"/>
            <a:ext cx="3201987" cy="515938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8" name="Straight Arrow Connector 14"/>
          <p:cNvCxnSpPr>
            <a:cxnSpLocks noChangeShapeType="1"/>
          </p:cNvCxnSpPr>
          <p:nvPr/>
        </p:nvCxnSpPr>
        <p:spPr bwMode="auto">
          <a:xfrm rot="16200000" flipV="1">
            <a:off x="7322344" y="5393532"/>
            <a:ext cx="1571625" cy="71437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9" name="Straight Arrow Connector 15"/>
          <p:cNvCxnSpPr>
            <a:cxnSpLocks noChangeShapeType="1"/>
          </p:cNvCxnSpPr>
          <p:nvPr/>
        </p:nvCxnSpPr>
        <p:spPr bwMode="auto">
          <a:xfrm rot="10800000">
            <a:off x="6273800" y="5643563"/>
            <a:ext cx="714375" cy="587375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0" name="Straight Arrow Connector 18"/>
          <p:cNvCxnSpPr>
            <a:cxnSpLocks noChangeShapeType="1"/>
          </p:cNvCxnSpPr>
          <p:nvPr/>
        </p:nvCxnSpPr>
        <p:spPr bwMode="auto">
          <a:xfrm rot="10800000">
            <a:off x="5072063" y="5786438"/>
            <a:ext cx="1630362" cy="515937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1" name="TextBox 21"/>
          <p:cNvSpPr txBox="1">
            <a:spLocks noChangeArrowheads="1"/>
          </p:cNvSpPr>
          <p:nvPr/>
        </p:nvSpPr>
        <p:spPr bwMode="auto">
          <a:xfrm>
            <a:off x="2357438" y="1714500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&lt;&lt;interface&gt;&gt;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79600" y="3214688"/>
            <a:ext cx="1549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accent4">
                    <a:lumMod val="10000"/>
                  </a:schemeClr>
                </a:solidFill>
              </a:rPr>
              <a:t>implements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65538" y="3071813"/>
            <a:ext cx="1549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accent4">
                    <a:lumMod val="10000"/>
                  </a:schemeClr>
                </a:solidFill>
              </a:rPr>
              <a:t>implements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80100" y="3190875"/>
            <a:ext cx="1549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accent4">
                    <a:lumMod val="10000"/>
                  </a:schemeClr>
                </a:solidFill>
              </a:rPr>
              <a:t>implements</a:t>
            </a:r>
          </a:p>
        </p:txBody>
      </p:sp>
      <p:sp>
        <p:nvSpPr>
          <p:cNvPr id="55315" name="Line 20"/>
          <p:cNvSpPr>
            <a:spLocks noChangeShapeType="1"/>
          </p:cNvSpPr>
          <p:nvPr/>
        </p:nvSpPr>
        <p:spPr bwMode="auto">
          <a:xfrm>
            <a:off x="1547813" y="4868863"/>
            <a:ext cx="107950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r>
              <a:rPr lang="en-US" sz="4400" smtClean="0">
                <a:effectLst/>
              </a:rPr>
              <a:t>Classes with Multiple Inheritance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01597" y="4077072"/>
            <a:ext cx="796083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Courier New" pitchFamily="49" charset="0"/>
                <a:cs typeface="Courier New" pitchFamily="49" charset="0"/>
              </a:rPr>
              <a:t>public class Fox extends Animal implements Drawable</a:t>
            </a:r>
          </a:p>
          <a:p>
            <a:r>
              <a:rPr lang="en-US" sz="1600" smtClean="0">
                <a:latin typeface="Courier New" pitchFamily="49" charset="0"/>
                <a:cs typeface="Courier New" pitchFamily="49" charset="0"/>
              </a:rPr>
              <a:t>{  ...</a:t>
            </a:r>
            <a:endParaRPr lang="en-US" sz="1600">
              <a:latin typeface="Courier New" pitchFamily="49" charset="0"/>
              <a:cs typeface="Courier New" pitchFamily="49" charset="0"/>
            </a:endParaRP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 public void act(Field f, List&lt;Actor&gt; as)  //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>
                <a:latin typeface="Courier New" pitchFamily="49" charset="0"/>
                <a:cs typeface="Courier New" pitchFamily="49" charset="0"/>
              </a:rPr>
            </a:br>
            <a:r>
              <a:rPr lang="en-US" sz="1600">
                <a:latin typeface="Courier New" pitchFamily="49" charset="0"/>
                <a:cs typeface="Courier New" pitchFamily="49" charset="0"/>
              </a:rPr>
              <a:t>   { ... }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 public void draw(Field f, SimulatorView sv) // from Drawable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 { ... }</a:t>
            </a:r>
          </a:p>
          <a:p>
            <a:r>
              <a:rPr lang="en-US" sz="160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sz="16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76263" y="1962150"/>
            <a:ext cx="796083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Courier New" pitchFamily="49" charset="0"/>
                <a:cs typeface="Courier New" pitchFamily="49" charset="0"/>
              </a:rPr>
              <a:t>public class Hunter implements Actor, Drawable</a:t>
            </a:r>
          </a:p>
          <a:p>
            <a:r>
              <a:rPr lang="en-US" sz="1600" smtClean="0">
                <a:latin typeface="Courier New" pitchFamily="49" charset="0"/>
                <a:cs typeface="Courier New" pitchFamily="49" charset="0"/>
              </a:rPr>
              <a:t>{  ...</a:t>
            </a:r>
            <a:endParaRPr lang="en-US" sz="1600">
              <a:latin typeface="Courier New" pitchFamily="49" charset="0"/>
              <a:cs typeface="Courier New" pitchFamily="49" charset="0"/>
            </a:endParaRP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act(Field f, List&lt;Actor&gt;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)  // from Actor</a:t>
            </a:r>
            <a:br>
              <a:rPr lang="en-US" sz="1600" smtClean="0">
                <a:latin typeface="Courier New" pitchFamily="49" charset="0"/>
                <a:cs typeface="Courier New" pitchFamily="49" charset="0"/>
              </a:rPr>
            </a:br>
            <a:r>
              <a:rPr lang="en-US" sz="1600" smtClean="0">
                <a:latin typeface="Courier New" pitchFamily="49" charset="0"/>
                <a:cs typeface="Courier New" pitchFamily="49" charset="0"/>
              </a:rPr>
              <a:t>   { ... }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draw(Field f, SimulatorView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sv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) // from Drawable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  { ... }</a:t>
            </a:r>
            <a:endParaRPr lang="en-US" sz="1600">
              <a:latin typeface="Courier New" pitchFamily="49" charset="0"/>
              <a:cs typeface="Courier New" pitchFamily="49" charset="0"/>
            </a:endParaRP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sp>
        <p:nvSpPr>
          <p:cNvPr id="57353" name="TextBox 8"/>
          <p:cNvSpPr txBox="1">
            <a:spLocks noChangeArrowheads="1"/>
          </p:cNvSpPr>
          <p:nvPr/>
        </p:nvSpPr>
        <p:spPr bwMode="auto">
          <a:xfrm>
            <a:off x="5072063" y="5715000"/>
            <a:ext cx="2770187" cy="83026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okay, since only one </a:t>
            </a:r>
          </a:p>
          <a:p>
            <a:r>
              <a:rPr lang="en-US"/>
              <a:t>class</a:t>
            </a:r>
          </a:p>
        </p:txBody>
      </p:sp>
      <p:cxnSp>
        <p:nvCxnSpPr>
          <p:cNvPr id="57354" name="Straight Arrow Connector 10"/>
          <p:cNvCxnSpPr>
            <a:cxnSpLocks noChangeShapeType="1"/>
          </p:cNvCxnSpPr>
          <p:nvPr/>
        </p:nvCxnSpPr>
        <p:spPr bwMode="auto">
          <a:xfrm flipH="1" flipV="1">
            <a:off x="4211960" y="4365104"/>
            <a:ext cx="1717354" cy="134989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355976" y="1844824"/>
            <a:ext cx="210118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711207" y="3978424"/>
            <a:ext cx="81390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868254" y="4025316"/>
            <a:ext cx="111870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6.3.  Why have Interfaces Types ? (3)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35480"/>
            <a:ext cx="8229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A class </a:t>
            </a:r>
            <a:r>
              <a:rPr lang="en-US" smtClean="0">
                <a:effectLst/>
              </a:rPr>
              <a:t>that implement </a:t>
            </a:r>
            <a:r>
              <a:rPr lang="en-US" smtClean="0">
                <a:effectLst/>
              </a:rPr>
              <a:t>an </a:t>
            </a:r>
            <a:r>
              <a:rPr lang="en-US" smtClean="0">
                <a:effectLst/>
              </a:rPr>
              <a:t>interface must </a:t>
            </a:r>
            <a:r>
              <a:rPr lang="en-US" smtClean="0">
                <a:effectLst/>
              </a:rPr>
              <a:t>implement all the methods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But the class </a:t>
            </a:r>
            <a:r>
              <a:rPr lang="en-US" smtClean="0">
                <a:effectLst/>
              </a:rPr>
              <a:t>can implement those methods in any way </a:t>
            </a:r>
            <a:r>
              <a:rPr lang="en-US" smtClean="0">
                <a:effectLst/>
              </a:rPr>
              <a:t>it wants.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This means that two classes that implement the same interface, will have the same methods, but can use </a:t>
            </a:r>
            <a:r>
              <a:rPr lang="en-US" b="1" smtClean="0">
                <a:effectLst/>
              </a:rPr>
              <a:t>different</a:t>
            </a:r>
            <a:r>
              <a:rPr lang="en-US" smtClean="0">
                <a:effectLst/>
              </a:rPr>
              <a:t> implementations</a:t>
            </a:r>
            <a:endParaRPr lang="en-US" smtClean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/>
          <a:lstStyle/>
          <a:p>
            <a:r>
              <a:rPr lang="en-US" smtClean="0">
                <a:effectLst/>
              </a:rPr>
              <a:t>Example</a:t>
            </a:r>
            <a:endParaRPr lang="en-US" smtClean="0">
              <a:effectLst/>
            </a:endParaRPr>
          </a:p>
        </p:txBody>
      </p:sp>
      <p:pic>
        <p:nvPicPr>
          <p:cNvPr id="59395" name="Picture 3" descr="fig10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43063"/>
            <a:ext cx="6019800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7219950" y="635635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59397" name="TextBox 4"/>
          <p:cNvSpPr txBox="1">
            <a:spLocks noChangeArrowheads="1"/>
          </p:cNvSpPr>
          <p:nvPr/>
        </p:nvSpPr>
        <p:spPr bwMode="auto">
          <a:xfrm>
            <a:off x="285750" y="2593975"/>
            <a:ext cx="15151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Part of</a:t>
            </a:r>
          </a:p>
          <a:p>
            <a:r>
              <a:rPr lang="en-US"/>
              <a:t>Java's</a:t>
            </a:r>
          </a:p>
          <a:p>
            <a:r>
              <a:rPr lang="en-US" smtClean="0"/>
              <a:t>collections</a:t>
            </a:r>
          </a:p>
          <a:p>
            <a:r>
              <a:rPr lang="en-US" smtClean="0"/>
              <a:t>library</a:t>
            </a:r>
            <a:r>
              <a:rPr lang="en-US"/>
              <a:t>.</a:t>
            </a:r>
          </a:p>
        </p:txBody>
      </p:sp>
      <p:sp>
        <p:nvSpPr>
          <p:cNvPr id="59398" name="TextBox 5"/>
          <p:cNvSpPr txBox="1">
            <a:spLocks noChangeArrowheads="1"/>
          </p:cNvSpPr>
          <p:nvPr/>
        </p:nvSpPr>
        <p:spPr bwMode="auto">
          <a:xfrm>
            <a:off x="2571750" y="5594350"/>
            <a:ext cx="4949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both classes offer the same List </a:t>
            </a:r>
            <a:br>
              <a:rPr lang="en-US"/>
            </a:br>
            <a:r>
              <a:rPr lang="en-US"/>
              <a:t>methods (but implemented differently)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464496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ArrayList </a:t>
            </a:r>
            <a:r>
              <a:rPr lang="en-US" smtClean="0">
                <a:effectLst/>
              </a:rPr>
              <a:t>and LinkedList </a:t>
            </a:r>
            <a:r>
              <a:rPr lang="en-US" smtClean="0">
                <a:effectLst/>
              </a:rPr>
              <a:t>have the same methods but different implementations.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effectLst/>
              </a:rPr>
              <a:t>ArrayList uses arrays, so has fast search, slow insert/removal.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LinkedList uses "pointers" so has slow search, fast insert/removal.</a:t>
            </a:r>
          </a:p>
          <a:p>
            <a:pPr>
              <a:buFont typeface="Arial" charset="0"/>
              <a:buChar char="•"/>
            </a:pPr>
            <a:endParaRPr lang="en-US">
              <a:effectLst/>
            </a:endParaRPr>
          </a:p>
          <a:p>
            <a:pPr>
              <a:buFont typeface="Arial" charset="0"/>
              <a:buChar char="•"/>
            </a:pPr>
            <a:r>
              <a:rPr lang="en-US" smtClean="0"/>
              <a:t>A user can choose the class that has the best speed for their task. But either class will work since they both have the same interface.</a:t>
            </a:r>
            <a:endParaRPr lang="en-US" smtClean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Code Fragment</a:t>
            </a:r>
            <a:endParaRPr lang="en-GB" smtClean="0">
              <a:effectLst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smtClean="0">
                <a:effectLst/>
              </a:rPr>
              <a:t>Using ArrayList: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effectLst/>
                <a:latin typeface="Courier New" pitchFamily="49" charset="0"/>
              </a:rPr>
              <a:t>	</a:t>
            </a:r>
            <a:br>
              <a:rPr lang="en-US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ArrayList&lt;String&gt; notes = </a:t>
            </a:r>
            <a:br>
              <a:rPr lang="en-US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            new ArrayList&lt;String&gt;();</a:t>
            </a:r>
            <a:br>
              <a:rPr lang="en-US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notes.add("hello");</a:t>
            </a:r>
            <a:br>
              <a:rPr lang="en-US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notes.add(0, "hi");</a:t>
            </a:r>
            <a:br>
              <a:rPr lang="en-US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System.out.println( notes.get(1) );</a:t>
            </a:r>
            <a:br>
              <a:rPr lang="en-US" sz="2000" smtClean="0">
                <a:effectLst/>
                <a:latin typeface="Courier New" pitchFamily="49" charset="0"/>
              </a:rPr>
            </a:br>
            <a:endParaRPr lang="en-US" sz="2000" smtClean="0">
              <a:effectLst/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smtClean="0">
                <a:effectLst/>
              </a:rPr>
              <a:t>To use a LinkedList instead, change only the first line to: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effectLst/>
                <a:latin typeface="Courier New" pitchFamily="49" charset="0"/>
              </a:rPr>
              <a:t>	</a:t>
            </a:r>
            <a:br>
              <a:rPr lang="en-US" sz="2000" smtClean="0">
                <a:effectLst/>
                <a:latin typeface="Courier New" pitchFamily="49" charset="0"/>
              </a:rPr>
            </a:br>
            <a:r>
              <a:rPr lang="en-US" sz="2000" b="1" smtClean="0">
                <a:solidFill>
                  <a:schemeClr val="tx2"/>
                </a:solidFill>
                <a:effectLst/>
                <a:latin typeface="Courier New" pitchFamily="49" charset="0"/>
              </a:rPr>
              <a:t>LinkedList</a:t>
            </a:r>
            <a:r>
              <a:rPr lang="en-US" sz="2000" smtClean="0">
                <a:effectLst/>
                <a:latin typeface="Courier New" pitchFamily="49" charset="0"/>
              </a:rPr>
              <a:t>&lt;String&gt; notes = </a:t>
            </a:r>
            <a:br>
              <a:rPr lang="en-US" sz="2000" smtClean="0">
                <a:effectLst/>
                <a:latin typeface="Courier New" pitchFamily="49" charset="0"/>
              </a:rPr>
            </a:br>
            <a:r>
              <a:rPr lang="en-US" sz="2000" smtClean="0">
                <a:effectLst/>
                <a:latin typeface="Courier New" pitchFamily="49" charset="0"/>
              </a:rPr>
              <a:t>             new </a:t>
            </a:r>
            <a:r>
              <a:rPr lang="en-US" sz="2000" b="1" smtClean="0">
                <a:solidFill>
                  <a:schemeClr val="tx2"/>
                </a:solidFill>
                <a:effectLst/>
                <a:latin typeface="Courier New" pitchFamily="49" charset="0"/>
              </a:rPr>
              <a:t>LinkedList</a:t>
            </a:r>
            <a:r>
              <a:rPr lang="en-US" sz="2000" smtClean="0">
                <a:effectLst/>
                <a:latin typeface="Courier New" pitchFamily="49" charset="0"/>
              </a:rPr>
              <a:t>&lt;String&gt;();</a:t>
            </a:r>
            <a:br>
              <a:rPr lang="en-US" sz="2000" smtClean="0">
                <a:effectLst/>
                <a:latin typeface="Courier New" pitchFamily="49" charset="0"/>
              </a:rPr>
            </a:br>
            <a:endParaRPr lang="en-US" sz="2000" smtClean="0">
              <a:effectLst/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sz="2400" smtClean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The Important Classes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400" smtClean="0">
                <a:effectLst/>
                <a:latin typeface="Courier New" pitchFamily="49" charset="0"/>
              </a:rPr>
              <a:t>Fox</a:t>
            </a:r>
            <a:endParaRPr lang="en-US" smtClean="0">
              <a:effectLst/>
              <a:latin typeface="Courier New" pitchFamily="49" charset="0"/>
            </a:endParaRPr>
          </a:p>
          <a:p>
            <a:pPr lvl="1"/>
            <a:r>
              <a:rPr lang="en-US" smtClean="0">
                <a:effectLst/>
              </a:rPr>
              <a:t>for simulating foxes (the predators)</a:t>
            </a:r>
          </a:p>
          <a:p>
            <a:pPr>
              <a:buFont typeface="Arial" charset="0"/>
              <a:buChar char="•"/>
            </a:pPr>
            <a:r>
              <a:rPr lang="en-US" sz="2400" smtClean="0">
                <a:effectLst/>
                <a:latin typeface="Courier New" pitchFamily="49" charset="0"/>
              </a:rPr>
              <a:t>Rabbit</a:t>
            </a:r>
            <a:endParaRPr lang="en-US" sz="2800" smtClean="0">
              <a:effectLst/>
              <a:latin typeface="Courier New" pitchFamily="49" charset="0"/>
            </a:endParaRPr>
          </a:p>
          <a:p>
            <a:pPr lvl="1"/>
            <a:r>
              <a:rPr lang="en-US" smtClean="0">
                <a:effectLst/>
              </a:rPr>
              <a:t>for simulating rabbits (the prey)</a:t>
            </a:r>
          </a:p>
          <a:p>
            <a:pPr>
              <a:buFont typeface="Arial" charset="0"/>
              <a:buChar char="•"/>
            </a:pPr>
            <a:r>
              <a:rPr lang="en-US" sz="2400" smtClean="0">
                <a:effectLst/>
                <a:latin typeface="Courier New" pitchFamily="49" charset="0"/>
              </a:rPr>
              <a:t>Simulator</a:t>
            </a:r>
            <a:endParaRPr lang="en-US" sz="2800" smtClean="0">
              <a:effectLst/>
              <a:latin typeface="Courier New" pitchFamily="49" charset="0"/>
            </a:endParaRPr>
          </a:p>
          <a:p>
            <a:pPr lvl="1"/>
            <a:r>
              <a:rPr lang="en-US" smtClean="0">
                <a:effectLst/>
              </a:rPr>
              <a:t>manages the overall simulation</a:t>
            </a:r>
          </a:p>
          <a:p>
            <a:pPr lvl="1"/>
            <a:r>
              <a:rPr lang="en-US" smtClean="0">
                <a:effectLst/>
              </a:rPr>
              <a:t>holds collections of foxes and </a:t>
            </a:r>
            <a:r>
              <a:rPr lang="en-US" smtClean="0">
                <a:effectLst/>
              </a:rPr>
              <a:t>rabbits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ourier New" pitchFamily="49" charset="0"/>
              </a:rPr>
              <a:t>Field</a:t>
            </a:r>
            <a:endParaRPr lang="en-US" sz="2800">
              <a:latin typeface="Courier New" pitchFamily="49" charset="0"/>
            </a:endParaRPr>
          </a:p>
          <a:p>
            <a:pPr lvl="1"/>
            <a:r>
              <a:rPr lang="en-US"/>
              <a:t>the field where the foxes and </a:t>
            </a:r>
            <a:r>
              <a:rPr lang="en-US"/>
              <a:t>rabbits </a:t>
            </a:r>
            <a:r>
              <a:rPr lang="en-US" smtClean="0"/>
              <a:t>live</a:t>
            </a:r>
            <a:endParaRPr lang="en-US"/>
          </a:p>
          <a:p>
            <a:pPr>
              <a:buFont typeface="Arial" charset="0"/>
              <a:buChar char="•"/>
            </a:pPr>
            <a:r>
              <a:rPr lang="en-US" sz="2400">
                <a:latin typeface="Courier New" pitchFamily="49" charset="0"/>
              </a:rPr>
              <a:t>Location</a:t>
            </a:r>
            <a:endParaRPr lang="en-US" sz="2800">
              <a:latin typeface="Courier New" pitchFamily="49" charset="0"/>
            </a:endParaRPr>
          </a:p>
          <a:p>
            <a:pPr lvl="1"/>
            <a:r>
              <a:rPr lang="en-US"/>
              <a:t>a 2D position in the field</a:t>
            </a:r>
          </a:p>
          <a:p>
            <a:endParaRPr lang="en-US" smtClean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305800" cy="1143000"/>
          </a:xfrm>
        </p:spPr>
        <p:txBody>
          <a:bodyPr/>
          <a:lstStyle/>
          <a:p>
            <a:r>
              <a:rPr lang="en-US" smtClean="0"/>
              <a:t>Collections in More Detail</a:t>
            </a:r>
            <a:endParaRPr lang="en-US"/>
          </a:p>
        </p:txBody>
      </p:sp>
      <p:pic>
        <p:nvPicPr>
          <p:cNvPr id="1026" name="Picture 2" descr="Hierarchy of Java Collection framewor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2784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15616" y="2636912"/>
            <a:ext cx="2232248" cy="28083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7. Interfaces with default Methods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Since JDK 8, interfaces can </a:t>
            </a:r>
            <a:r>
              <a:rPr lang="en-US" smtClean="0"/>
              <a:t>now contain </a:t>
            </a:r>
            <a:r>
              <a:rPr lang="en-US"/>
              <a:t>public </a:t>
            </a:r>
            <a:r>
              <a:rPr lang="en-US" b="1"/>
              <a:t>default</a:t>
            </a:r>
            <a:r>
              <a:rPr lang="en-US"/>
              <a:t> methods with </a:t>
            </a:r>
            <a:r>
              <a:rPr lang="en-US" smtClean="0"/>
              <a:t>implementations.</a:t>
            </a:r>
          </a:p>
          <a:p>
            <a:endParaRPr lang="en-US"/>
          </a:p>
          <a:p>
            <a:r>
              <a:rPr lang="en-US" smtClean="0"/>
              <a:t>When a </a:t>
            </a:r>
            <a:r>
              <a:rPr lang="en-US"/>
              <a:t>class implements </a:t>
            </a:r>
            <a:r>
              <a:rPr lang="en-US" smtClean="0"/>
              <a:t>the </a:t>
            </a:r>
            <a:r>
              <a:rPr lang="en-US"/>
              <a:t>interface, </a:t>
            </a:r>
            <a:r>
              <a:rPr lang="en-US" smtClean="0"/>
              <a:t>it </a:t>
            </a:r>
            <a:r>
              <a:rPr lang="en-US" smtClean="0"/>
              <a:t>gets the </a:t>
            </a:r>
            <a:r>
              <a:rPr lang="en-US"/>
              <a:t>interface’s default </a:t>
            </a:r>
            <a:r>
              <a:rPr lang="en-US" smtClean="0"/>
              <a:t>methods.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3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6052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public interface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Foo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>
                <a:latin typeface="Courier New" pitchFamily="49" charset="0"/>
                <a:cs typeface="Courier New" pitchFamily="49" charset="0"/>
              </a:rPr>
              <a:t>abstract method </a:t>
            </a: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>
                <a:latin typeface="Courier New" pitchFamily="49" charset="0"/>
                <a:cs typeface="Courier New" pitchFamily="49" charset="0"/>
              </a:rPr>
              <a:t>void square(int a); </a:t>
            </a: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// public default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method</a:t>
            </a:r>
            <a:r>
              <a:rPr lang="en-US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default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>
                <a:latin typeface="Courier New" pitchFamily="49" charset="0"/>
                <a:cs typeface="Courier New" pitchFamily="49" charset="0"/>
              </a:rPr>
              <a:t>void show() </a:t>
            </a: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{ System.out.println(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>
                <a:latin typeface="Courier New" pitchFamily="49" charset="0"/>
                <a:cs typeface="Courier New" pitchFamily="49" charset="0"/>
              </a:rPr>
              <a:t>      "</a:t>
            </a:r>
            <a:r>
              <a:rPr lang="en-US">
                <a:latin typeface="Courier New" pitchFamily="49" charset="0"/>
                <a:cs typeface="Courier New" pitchFamily="49" charset="0"/>
              </a:rPr>
              <a:t>Default Method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Executed"); </a:t>
            </a:r>
            <a:endParaRPr lang="en-US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} </a:t>
            </a:r>
            <a:endParaRPr lang="en-US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</a:p>
          <a:p>
            <a:pPr marL="0" indent="0">
              <a:buNone/>
            </a:pPr>
            <a:endParaRPr lang="en-US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946488"/>
            <a:ext cx="4172272" cy="44348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Test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implements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Foo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// impl </a:t>
            </a:r>
            <a:r>
              <a:rPr lang="en-US">
                <a:latin typeface="Courier New" pitchFamily="49" charset="0"/>
                <a:cs typeface="Courier New" pitchFamily="49" charset="0"/>
              </a:rPr>
              <a:t>of square abstract method </a:t>
            </a: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>
                <a:latin typeface="Courier New" pitchFamily="49" charset="0"/>
                <a:cs typeface="Courier New" pitchFamily="49" charset="0"/>
              </a:rPr>
              <a:t>void square(int a) </a:t>
            </a: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{ System.out.println(a*a</a:t>
            </a:r>
            <a:r>
              <a:rPr lang="en-US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} </a:t>
            </a:r>
            <a:endParaRPr lang="en-US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>
                <a:latin typeface="Courier New" pitchFamily="49" charset="0"/>
                <a:cs typeface="Courier New" pitchFamily="49" charset="0"/>
              </a:rPr>
              <a:t>static void main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(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>
                <a:latin typeface="Courier New" pitchFamily="49" charset="0"/>
                <a:cs typeface="Courier New" pitchFamily="49" charset="0"/>
              </a:rPr>
              <a:t>                    String </a:t>
            </a:r>
            <a:r>
              <a:rPr lang="en-US">
                <a:latin typeface="Courier New" pitchFamily="49" charset="0"/>
                <a:cs typeface="Courier New" pitchFamily="49" charset="0"/>
              </a:rPr>
              <a:t>args[]) </a:t>
            </a: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{ </a:t>
            </a:r>
            <a:endParaRPr lang="en-US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   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Test t </a:t>
            </a:r>
            <a:r>
              <a:rPr lang="en-US">
                <a:latin typeface="Courier New" pitchFamily="49" charset="0"/>
                <a:cs typeface="Courier New" pitchFamily="49" charset="0"/>
              </a:rPr>
              <a:t>= new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Test(); </a:t>
            </a:r>
            <a:endParaRPr lang="en-US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   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t.square(4</a:t>
            </a:r>
            <a:r>
              <a:rPr lang="en-US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</a:t>
            </a: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   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>
                <a:latin typeface="Courier New" pitchFamily="49" charset="0"/>
                <a:cs typeface="Courier New" pitchFamily="49" charset="0"/>
              </a:rPr>
              <a:t>default method executed </a:t>
            </a: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   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t.show</a:t>
            </a:r>
            <a:r>
              <a:rPr lang="en-US">
                <a:latin typeface="Courier New" pitchFamily="49" charset="0"/>
                <a:cs typeface="Courier New" pitchFamily="49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   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} </a:t>
            </a:r>
            <a:endParaRPr lang="en-US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marL="0" indent="0">
              <a:buNone/>
            </a:pPr>
            <a:endParaRPr lang="en-US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27984" y="1916832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29200"/>
            <a:ext cx="261371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8. Self-study from java9fp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Read Chapter 10 (Polymorphism &amp; Interfaces)</a:t>
            </a:r>
          </a:p>
          <a:p>
            <a:endParaRPr lang="en-US" smtClean="0"/>
          </a:p>
          <a:p>
            <a:r>
              <a:rPr lang="en-US" smtClean="0"/>
              <a:t>Download, compile, and run some of the examples from this section and from Chapter 10</a:t>
            </a:r>
          </a:p>
          <a:p>
            <a:pPr lvl="1"/>
            <a:r>
              <a:rPr lang="en-US" smtClean="0"/>
              <a:t>my code is </a:t>
            </a:r>
            <a:r>
              <a:rPr lang="en-US"/>
              <a:t>on the course website in</a:t>
            </a:r>
            <a:br>
              <a:rPr lang="en-US"/>
            </a:br>
            <a:r>
              <a:rPr lang="en-US" sz="1800">
                <a:latin typeface="Courier New" pitchFamily="49" charset="0"/>
                <a:cs typeface="Courier New" pitchFamily="49" charset="0"/>
              </a:rPr>
              <a:t>&lt;SITE&gt;/Code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/</a:t>
            </a:r>
            <a:endParaRPr lang="en-US"/>
          </a:p>
          <a:p>
            <a:pPr lvl="1"/>
            <a:r>
              <a:rPr lang="en-US"/>
              <a:t>the </a:t>
            </a:r>
            <a:r>
              <a:rPr lang="en-US" smtClean="0"/>
              <a:t>java9fp code </a:t>
            </a:r>
            <a:r>
              <a:rPr lang="en-US"/>
              <a:t>is on the course website in</a:t>
            </a:r>
            <a:br>
              <a:rPr lang="en-US"/>
            </a:br>
            <a:r>
              <a:rPr lang="en-US" sz="1800">
                <a:latin typeface="Courier New" pitchFamily="49" charset="0"/>
                <a:cs typeface="Courier New" pitchFamily="49" charset="0"/>
              </a:rPr>
              <a:t>&lt;SITE&gt;/Other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Code/java9fp/java9fp_examples.zip</a:t>
            </a:r>
            <a:endParaRPr lang="en-US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txBody>
          <a:bodyPr/>
          <a:lstStyle/>
          <a:p>
            <a:r>
              <a:rPr lang="en-US" smtClean="0">
                <a:effectLst/>
              </a:rPr>
              <a:t>Simulator Running</a:t>
            </a:r>
            <a:endParaRPr lang="en-US" smtClean="0">
              <a:effectLst/>
            </a:endParaRPr>
          </a:p>
        </p:txBody>
      </p:sp>
      <p:pic>
        <p:nvPicPr>
          <p:cNvPr id="9219" name="Picture 3" descr="fig10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4075113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85750" y="4071938"/>
            <a:ext cx="1943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Rabbits =</a:t>
            </a:r>
          </a:p>
          <a:p>
            <a:r>
              <a:rPr lang="en-US"/>
              <a:t>orange/yellow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85750" y="5027613"/>
            <a:ext cx="1776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Foxes = blue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Rabbit</a:t>
            </a:r>
            <a:endParaRPr lang="en-US" smtClean="0">
              <a:effectLst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43608" y="2420888"/>
            <a:ext cx="749115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ourier New" pitchFamily="49" charset="0"/>
              </a:rPr>
              <a:t>public class Rabbit</a:t>
            </a:r>
          </a:p>
          <a:p>
            <a:r>
              <a:rPr lang="en-US" sz="1800">
                <a:latin typeface="Courier New" pitchFamily="49" charset="0"/>
              </a:rPr>
              <a:t>{</a:t>
            </a:r>
          </a:p>
          <a:p>
            <a:r>
              <a:rPr lang="en-US" sz="1800">
                <a:latin typeface="Courier New" pitchFamily="49" charset="0"/>
              </a:rPr>
              <a:t>    // </a:t>
            </a:r>
            <a:r>
              <a:rPr lang="en-US" sz="1800" smtClean="0">
                <a:latin typeface="Courier New" pitchFamily="49" charset="0"/>
              </a:rPr>
              <a:t>fields . </a:t>
            </a:r>
            <a:r>
              <a:rPr lang="en-US" sz="1800">
                <a:latin typeface="Courier New" pitchFamily="49" charset="0"/>
              </a:rPr>
              <a:t>. </a:t>
            </a:r>
            <a:r>
              <a:rPr lang="en-US" sz="1800" smtClean="0">
                <a:latin typeface="Courier New" pitchFamily="49" charset="0"/>
              </a:rPr>
              <a:t>.</a:t>
            </a:r>
            <a:endParaRPr lang="en-US" sz="1800">
              <a:latin typeface="Courier New" pitchFamily="49" charset="0"/>
            </a:endParaRPr>
          </a:p>
          <a:p>
            <a:r>
              <a:rPr lang="en-US" sz="1800">
                <a:latin typeface="Courier New" pitchFamily="49" charset="0"/>
              </a:rPr>
              <a:t>    private int age;</a:t>
            </a:r>
          </a:p>
          <a:p>
            <a:r>
              <a:rPr lang="en-US" sz="1800">
                <a:latin typeface="Courier New" pitchFamily="49" charset="0"/>
              </a:rPr>
              <a:t>    private boolean alive;       // alive or not?</a:t>
            </a:r>
          </a:p>
          <a:p>
            <a:r>
              <a:rPr lang="en-US" sz="1800">
                <a:latin typeface="Courier New" pitchFamily="49" charset="0"/>
              </a:rPr>
              <a:t>    private Location location;   // position in field</a:t>
            </a:r>
          </a:p>
          <a:p>
            <a:r>
              <a:rPr lang="en-US" sz="1800">
                <a:latin typeface="Courier New" pitchFamily="49" charset="0"/>
              </a:rPr>
              <a:t>    </a:t>
            </a:r>
          </a:p>
          <a:p>
            <a:r>
              <a:rPr lang="en-US" sz="1800">
                <a:latin typeface="Courier New" pitchFamily="49" charset="0"/>
              </a:rPr>
              <a:t>    // methods . . </a:t>
            </a:r>
            <a:r>
              <a:rPr lang="en-US" sz="1800" smtClean="0">
                <a:latin typeface="Courier New" pitchFamily="49" charset="0"/>
              </a:rPr>
              <a:t>.</a:t>
            </a:r>
          </a:p>
          <a:p>
            <a:r>
              <a:rPr lang="en-US" sz="1800">
                <a:latin typeface="Courier New" pitchFamily="49" charset="0"/>
              </a:rPr>
              <a:t> </a:t>
            </a:r>
            <a:r>
              <a:rPr lang="en-US" sz="1800" smtClean="0">
                <a:latin typeface="Courier New" pitchFamily="49" charset="0"/>
              </a:rPr>
              <a:t>  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act(Field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f,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List&lt;Rabbit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rs) { ... }</a:t>
            </a:r>
            <a:endParaRPr lang="en-US" sz="1800">
              <a:latin typeface="Courier New" pitchFamily="49" charset="0"/>
            </a:endParaRPr>
          </a:p>
          <a:p>
            <a:r>
              <a:rPr lang="en-US" sz="1800">
                <a:latin typeface="Courier New" pitchFamily="49" charset="0"/>
              </a:rPr>
              <a:t>}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58018"/>
            <a:ext cx="158115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A Rabbit’s Behaviour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Implemented in </a:t>
            </a:r>
            <a:r>
              <a:rPr lang="en-US" sz="2400" smtClean="0">
                <a:effectLst/>
                <a:latin typeface="Courier New" pitchFamily="49" charset="0"/>
              </a:rPr>
              <a:t>Rabbit.act()</a:t>
            </a:r>
            <a:r>
              <a:rPr lang="en-US" smtClean="0">
                <a:effectLst/>
              </a:rPr>
              <a:t>:</a:t>
            </a:r>
          </a:p>
          <a:p>
            <a:pPr lvl="1"/>
            <a:r>
              <a:rPr lang="en-US" smtClean="0">
                <a:effectLst/>
              </a:rPr>
              <a:t>a rabbit gets older when act() is called</a:t>
            </a:r>
          </a:p>
          <a:p>
            <a:pPr lvl="2">
              <a:buFont typeface="Arial" charset="0"/>
              <a:buChar char="•"/>
            </a:pPr>
            <a:r>
              <a:rPr lang="en-US" smtClean="0">
                <a:effectLst/>
              </a:rPr>
              <a:t>it may die of old age</a:t>
            </a:r>
          </a:p>
          <a:p>
            <a:pPr lvl="1"/>
            <a:r>
              <a:rPr lang="en-US" smtClean="0">
                <a:effectLst/>
              </a:rPr>
              <a:t>a rabbit may create new rabbits</a:t>
            </a:r>
          </a:p>
          <a:p>
            <a:pPr lvl="1"/>
            <a:r>
              <a:rPr lang="en-US" smtClean="0">
                <a:effectLst/>
              </a:rPr>
              <a:t>a rabbit tries to move to an empty adjacent square in the field</a:t>
            </a:r>
          </a:p>
          <a:p>
            <a:pPr lvl="1"/>
            <a:r>
              <a:rPr lang="en-US" smtClean="0">
                <a:effectLst/>
              </a:rPr>
              <a:t>overcrowding will kill a rabbit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92881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46809" y="465097"/>
            <a:ext cx="4845271" cy="1143000"/>
          </a:xfrm>
        </p:spPr>
        <p:txBody>
          <a:bodyPr/>
          <a:lstStyle/>
          <a:p>
            <a:r>
              <a:rPr lang="en-US" smtClean="0">
                <a:effectLst/>
              </a:rPr>
              <a:t>Rabbit.act()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544" y="1978496"/>
            <a:ext cx="8429625" cy="411480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1600" b="1" smtClean="0"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act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(Field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f,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List&lt;Rabbit&gt;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rs)</a:t>
            </a: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/* </a:t>
            </a:r>
            <a:r>
              <a:rPr lang="en-US" sz="1600" b="1" smtClean="0">
                <a:effectLst/>
                <a:latin typeface="Courier New" pitchFamily="49" charset="0"/>
                <a:cs typeface="Courier New" pitchFamily="49" charset="0"/>
              </a:rPr>
              <a:t>A rabbit </a:t>
            </a:r>
            <a:r>
              <a:rPr lang="en-US" sz="1600" b="1" smtClean="0">
                <a:effectLst/>
                <a:latin typeface="Courier New" pitchFamily="49" charset="0"/>
                <a:cs typeface="Courier New" pitchFamily="49" charset="0"/>
              </a:rPr>
              <a:t>has babies, </a:t>
            </a:r>
            <a:r>
              <a:rPr lang="en-US" sz="1600" b="1" smtClean="0">
                <a:effectLst/>
                <a:latin typeface="Courier New" pitchFamily="49" charset="0"/>
                <a:cs typeface="Courier New" pitchFamily="49" charset="0"/>
              </a:rPr>
              <a:t>moves about, or dies of </a:t>
            </a:r>
            <a:br>
              <a:rPr lang="en-US" sz="1600" b="1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600" b="1" smtClean="0">
                <a:effectLst/>
                <a:latin typeface="Courier New" pitchFamily="49" charset="0"/>
                <a:cs typeface="Courier New" pitchFamily="49" charset="0"/>
              </a:rPr>
              <a:t>  old age or overcrowding.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*/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incrementAge();    // may die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if (isAlive) 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have rabbit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make babies</a:t>
            </a: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for (int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i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= 0;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i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numBabies(); i++)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Rabbit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r =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new Rabbit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();</a:t>
            </a: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 Location loc =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f.nextTo(location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 f.moveTo(r,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loc);  // </a:t>
            </a: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add new rabbit to field</a:t>
            </a:r>
          </a:p>
          <a:p>
            <a:pPr>
              <a:buFont typeface="Monotype Sorts" pitchFamily="2" charset="2"/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   rs.add(r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);</a:t>
            </a:r>
            <a:endParaRPr lang="en-US" sz="160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}</a:t>
            </a:r>
            <a:b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</a:br>
            <a:r>
              <a:rPr lang="en-US" sz="1600" smtClean="0">
                <a:effectLst/>
                <a:latin typeface="Courier New" pitchFamily="49" charset="0"/>
                <a:cs typeface="Courier New" pitchFamily="49" charset="0"/>
              </a:rPr>
              <a:t>      :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181725" y="785813"/>
            <a:ext cx="2462213" cy="83026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The details are not</a:t>
            </a:r>
          </a:p>
          <a:p>
            <a:r>
              <a:rPr lang="en-US"/>
              <a:t>important.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7219950" y="635635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>
            <a:effectLst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00. prelims</Template>
  <TotalTime>1124</TotalTime>
  <Words>2152</Words>
  <Application>Microsoft Office PowerPoint</Application>
  <PresentationFormat>On-screen Show (4:3)</PresentationFormat>
  <Paragraphs>539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Flow</vt:lpstr>
      <vt:lpstr>PowerPoint Presentation</vt:lpstr>
      <vt:lpstr>1.  Benefits of Simulation</vt:lpstr>
      <vt:lpstr>Predator-prey Simulations</vt:lpstr>
      <vt:lpstr>2. Foxes and Rabbits Simulation</vt:lpstr>
      <vt:lpstr>The Important Classes</vt:lpstr>
      <vt:lpstr>Simulator Running</vt:lpstr>
      <vt:lpstr>Rabbit</vt:lpstr>
      <vt:lpstr>A Rabbit’s Behaviour</vt:lpstr>
      <vt:lpstr>Rabbit.act()</vt:lpstr>
      <vt:lpstr>PowerPoint Presentation</vt:lpstr>
      <vt:lpstr>Fox</vt:lpstr>
      <vt:lpstr>A Fox’s Behavior</vt:lpstr>
      <vt:lpstr>Fox.act()</vt:lpstr>
      <vt:lpstr>PowerPoint Presentation</vt:lpstr>
      <vt:lpstr>Simplified Simulator Code</vt:lpstr>
      <vt:lpstr>3.  Improving the Code</vt:lpstr>
      <vt:lpstr>Simplified Simulator Code</vt:lpstr>
      <vt:lpstr>Class Diagrams</vt:lpstr>
      <vt:lpstr>Animal.act()</vt:lpstr>
      <vt:lpstr>PowerPoint Presentation</vt:lpstr>
      <vt:lpstr>The Animal Abstract Class</vt:lpstr>
      <vt:lpstr>Abstract Classes and Methods</vt:lpstr>
      <vt:lpstr>PowerPoint Presentation</vt:lpstr>
      <vt:lpstr>4. More Powerful Simulator</vt:lpstr>
      <vt:lpstr>The Actor Abstract Class</vt:lpstr>
      <vt:lpstr>PowerPoint Presentation</vt:lpstr>
      <vt:lpstr>PowerPoint Presentation</vt:lpstr>
      <vt:lpstr>5.  From Abstract to Interface</vt:lpstr>
      <vt:lpstr>An Actor Interface</vt:lpstr>
      <vt:lpstr>Classes and Interface Summary</vt:lpstr>
      <vt:lpstr>Using an Interface</vt:lpstr>
      <vt:lpstr>PowerPoint Presentation</vt:lpstr>
      <vt:lpstr>6.  Why have Interface Types?</vt:lpstr>
      <vt:lpstr>6.1.  Why have Interface Types? (1)</vt:lpstr>
      <vt:lpstr>Example</vt:lpstr>
      <vt:lpstr>An Insurable Car</vt:lpstr>
      <vt:lpstr>PowerPoint Presentation</vt:lpstr>
      <vt:lpstr>An Insurable House</vt:lpstr>
      <vt:lpstr>PowerPoint Presentation</vt:lpstr>
      <vt:lpstr>Using Insurables</vt:lpstr>
      <vt:lpstr>6.2.  Why have Interface Types? (2)</vt:lpstr>
      <vt:lpstr>PowerPoint Presentation</vt:lpstr>
      <vt:lpstr>Example</vt:lpstr>
      <vt:lpstr>Class Diagram</vt:lpstr>
      <vt:lpstr>Classes with Multiple Inheritance</vt:lpstr>
      <vt:lpstr>6.3.  Why have Interfaces Types ? (3)</vt:lpstr>
      <vt:lpstr>Example</vt:lpstr>
      <vt:lpstr>PowerPoint Presentation</vt:lpstr>
      <vt:lpstr>Code Fragment</vt:lpstr>
      <vt:lpstr>Collections in More Detail</vt:lpstr>
      <vt:lpstr>7. Interfaces with default Methods</vt:lpstr>
      <vt:lpstr>Example</vt:lpstr>
      <vt:lpstr>8. Self-study from java9fp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CPT (Java) and OOP</dc:title>
  <dc:creator>Ad</dc:creator>
  <cp:lastModifiedBy>Ad</cp:lastModifiedBy>
  <cp:revision>124</cp:revision>
  <dcterms:created xsi:type="dcterms:W3CDTF">2002-09-27T14:18:06Z</dcterms:created>
  <dcterms:modified xsi:type="dcterms:W3CDTF">2019-07-12T03:00:19Z</dcterms:modified>
</cp:coreProperties>
</file>