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3"/>
  </p:notesMasterIdLst>
  <p:handoutMasterIdLst>
    <p:handoutMasterId r:id="rId44"/>
  </p:handoutMasterIdLst>
  <p:sldIdLst>
    <p:sldId id="280" r:id="rId2"/>
    <p:sldId id="284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67" r:id="rId13"/>
    <p:sldId id="269" r:id="rId14"/>
    <p:sldId id="274" r:id="rId15"/>
    <p:sldId id="310" r:id="rId16"/>
    <p:sldId id="296" r:id="rId17"/>
    <p:sldId id="298" r:id="rId18"/>
    <p:sldId id="297" r:id="rId19"/>
    <p:sldId id="311" r:id="rId20"/>
    <p:sldId id="271" r:id="rId21"/>
    <p:sldId id="308" r:id="rId22"/>
    <p:sldId id="309" r:id="rId23"/>
    <p:sldId id="299" r:id="rId24"/>
    <p:sldId id="300" r:id="rId25"/>
    <p:sldId id="301" r:id="rId26"/>
    <p:sldId id="302" r:id="rId27"/>
    <p:sldId id="303" r:id="rId28"/>
    <p:sldId id="304" r:id="rId29"/>
    <p:sldId id="305" r:id="rId30"/>
    <p:sldId id="312" r:id="rId31"/>
    <p:sldId id="313" r:id="rId32"/>
    <p:sldId id="314" r:id="rId33"/>
    <p:sldId id="258" r:id="rId34"/>
    <p:sldId id="259" r:id="rId35"/>
    <p:sldId id="260" r:id="rId36"/>
    <p:sldId id="265" r:id="rId37"/>
    <p:sldId id="315" r:id="rId38"/>
    <p:sldId id="272" r:id="rId39"/>
    <p:sldId id="273" r:id="rId40"/>
    <p:sldId id="276" r:id="rId41"/>
    <p:sldId id="316" r:id="rId42"/>
  </p:sldIdLst>
  <p:sldSz cx="9144000" cy="6858000" type="screen4x3"/>
  <p:notesSz cx="6669088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3" autoAdjust="0"/>
    <p:restoredTop sz="86377" autoAdjust="0"/>
  </p:normalViewPr>
  <p:slideViewPr>
    <p:cSldViewPr>
      <p:cViewPr varScale="1">
        <p:scale>
          <a:sx n="81" d="100"/>
          <a:sy n="81" d="100"/>
        </p:scale>
        <p:origin x="-29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4656"/>
    </p:cViewPr>
  </p:sorterViewPr>
  <p:notesViewPr>
    <p:cSldViewPr>
      <p:cViewPr>
        <p:scale>
          <a:sx n="100" d="100"/>
          <a:sy n="100" d="100"/>
        </p:scale>
        <p:origin x="-1110" y="2790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52609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GB"/>
              <a:t>241-211 OOP (Java): More Inheritance/9</a:t>
            </a:r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08613" y="9431338"/>
            <a:ext cx="12604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D75AE678-1575-4075-B382-CB91355D20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5649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latin typeface="Times" pitchFamily="1" charset="0"/>
              </a:defRPr>
            </a:lvl1pPr>
          </a:lstStyle>
          <a:p>
            <a:pPr>
              <a:defRPr/>
            </a:pPr>
            <a:r>
              <a:rPr lang="en-GB"/>
              <a:t>Objects First with Java</a:t>
            </a:r>
          </a:p>
        </p:txBody>
      </p:sp>
      <p:sp>
        <p:nvSpPr>
          <p:cNvPr id="3686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838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Times" pitchFamily="1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403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6463"/>
            <a:ext cx="48910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1">
                <a:latin typeface="Times" pitchFamily="1" charset="0"/>
              </a:defRPr>
            </a:lvl1pPr>
          </a:lstStyle>
          <a:p>
            <a:pPr>
              <a:defRPr/>
            </a:pPr>
            <a:r>
              <a:rPr lang="en-GB"/>
              <a:t>© David J. Barnes and Michael Kölling</a:t>
            </a:r>
          </a:p>
        </p:txBody>
      </p:sp>
      <p:sp>
        <p:nvSpPr>
          <p:cNvPr id="3687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838" y="9431338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Times" pitchFamily="1" charset="0"/>
              </a:defRPr>
            </a:lvl1pPr>
          </a:lstStyle>
          <a:p>
            <a:pPr>
              <a:defRPr/>
            </a:pPr>
            <a:fld id="{6BC344B8-F5CE-493A-BC7B-FFA9334806D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940929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1550" y="4716463"/>
            <a:ext cx="4725988" cy="44561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31" tIns="44717" rIns="91031" bIns="44717"/>
          <a:lstStyle/>
          <a:p>
            <a:endParaRPr lang="en-US" smtClean="0"/>
          </a:p>
        </p:txBody>
      </p:sp>
      <p:sp>
        <p:nvSpPr>
          <p:cNvPr id="4505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12825" y="862013"/>
            <a:ext cx="4643438" cy="3484562"/>
          </a:xfrm>
          <a:ln cap="flat"/>
        </p:spPr>
      </p:sp>
    </p:spTree>
    <p:extLst>
      <p:ext uri="{BB962C8B-B14F-4D97-AF65-F5344CB8AC3E}">
        <p14:creationId xmlns:p14="http://schemas.microsoft.com/office/powerpoint/2010/main" val="4087230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09" y="465097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36017" y="3933056"/>
            <a:ext cx="6934200" cy="2309813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th-TH" smtClean="0">
                <a:effectLst/>
              </a:rPr>
              <a:t>Objectives</a:t>
            </a:r>
          </a:p>
          <a:p>
            <a:pPr lvl="1"/>
            <a:r>
              <a:rPr lang="en-US" smtClean="0">
                <a:effectLst/>
              </a:rPr>
              <a:t>the use of super, overriding, method polymorphism (dynamic binding), protected access, toString()</a:t>
            </a:r>
            <a:endParaRPr lang="th-TH" smtClean="0">
              <a:effectLst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2057400" y="2895600"/>
            <a:ext cx="4768850" cy="6508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3600"/>
              <a:t>9.  More on Inheritance</a:t>
            </a:r>
            <a:endParaRPr lang="th-TH" sz="3600"/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>
          <a:xfrm>
            <a:off x="488317" y="548680"/>
            <a:ext cx="8229600" cy="88341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effectLst/>
              </a:rPr>
              <a:t>DIN61-222 Adv. Prog. (Java)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083" y="1412776"/>
            <a:ext cx="3167062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defPPr>
              <a:defRPr lang="th-TH"/>
            </a:defPPr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>
                <a:effectLst/>
              </a:rPr>
              <a:t>Semester </a:t>
            </a:r>
            <a:r>
              <a:rPr lang="en-GB" sz="2400" smtClean="0">
                <a:effectLst/>
              </a:rPr>
              <a:t>1, 2019-2020</a:t>
            </a:r>
            <a:endParaRPr lang="en-GB" sz="240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61877" y="476672"/>
            <a:ext cx="777875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mtClean="0">
                <a:effectLst/>
              </a:rPr>
              <a:t>TestStuds Output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0040" y="1988840"/>
            <a:ext cx="7772400" cy="41148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</a:rPr>
              <a:t>	</a:t>
            </a:r>
            <a:r>
              <a:rPr lang="th-TH" sz="2000" smtClean="0">
                <a:effectLst/>
                <a:latin typeface="Courier New" pitchFamily="49" charset="0"/>
              </a:rPr>
              <a:t>$ java TestStuds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Student s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Student: Jane Doe, </a:t>
            </a:r>
            <a:r>
              <a:rPr lang="en-US" sz="2000" smtClean="0">
                <a:effectLst/>
                <a:latin typeface="Courier New" pitchFamily="49" charset="0"/>
              </a:rPr>
              <a:t>100</a:t>
            </a:r>
            <a:r>
              <a:rPr lang="th-TH" sz="2000" smtClean="0">
                <a:effectLst/>
                <a:latin typeface="Courier New" pitchFamily="49" charset="0"/>
              </a:rPr>
              <a:t>, 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Year 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Grad student gs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GradStudent: John Smith, </a:t>
            </a:r>
            <a:r>
              <a:rPr lang="en-US" sz="2000" smtClean="0">
                <a:effectLst/>
                <a:latin typeface="Courier New" pitchFamily="49" charset="0"/>
              </a:rPr>
              <a:t>200</a:t>
            </a:r>
            <a:r>
              <a:rPr lang="th-TH" sz="2000" smtClean="0">
                <a:effectLst/>
                <a:latin typeface="Courier New" pitchFamily="49" charset="0"/>
              </a:rPr>
              <a:t>, </a:t>
            </a:r>
            <a:r>
              <a:rPr lang="en-US" sz="2000" smtClean="0">
                <a:effectLst/>
                <a:latin typeface="Courier New" pitchFamily="49" charset="0"/>
              </a:rPr>
              <a:t>4</a:t>
            </a:r>
            <a:r>
              <a:rPr lang="th-TH" sz="2000" smtClean="0">
                <a:effectLst/>
                <a:latin typeface="Courier New" pitchFamily="49" charset="0"/>
              </a:rPr>
              <a:t>, Pharmacy,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				Retail Thesis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Year </a:t>
            </a:r>
            <a:r>
              <a:rPr lang="en-US" sz="2000" smtClean="0">
                <a:effectLst/>
                <a:latin typeface="Courier New" pitchFamily="49" charset="0"/>
              </a:rPr>
              <a:t>4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: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// see later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3"/>
          <p:cNvSpPr>
            <a:spLocks noChangeArrowheads="1"/>
          </p:cNvSpPr>
          <p:nvPr/>
        </p:nvSpPr>
        <p:spPr bwMode="auto">
          <a:xfrm>
            <a:off x="5243513" y="2816225"/>
            <a:ext cx="3336925" cy="3421063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13315" name="Rectangle 12"/>
          <p:cNvSpPr>
            <a:spLocks noChangeArrowheads="1"/>
          </p:cNvSpPr>
          <p:nvPr/>
        </p:nvSpPr>
        <p:spPr bwMode="auto">
          <a:xfrm>
            <a:off x="887413" y="2755900"/>
            <a:ext cx="3336925" cy="20891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2383" y="431800"/>
            <a:ext cx="777875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mtClean="0">
                <a:effectLst/>
              </a:rPr>
              <a:t>Objects </a:t>
            </a:r>
            <a:r>
              <a:rPr lang="en-US" smtClean="0">
                <a:effectLst/>
              </a:rPr>
              <a:t>Diagrams</a:t>
            </a:r>
            <a:endParaRPr lang="th-TH" smtClean="0">
              <a:effectLst/>
            </a:endParaRPr>
          </a:p>
        </p:txBody>
      </p:sp>
      <p:sp>
        <p:nvSpPr>
          <p:cNvPr id="13317" name="Rectangle 3"/>
          <p:cNvSpPr>
            <a:spLocks noChangeArrowheads="1"/>
          </p:cNvSpPr>
          <p:nvPr/>
        </p:nvSpPr>
        <p:spPr bwMode="auto">
          <a:xfrm>
            <a:off x="2371725" y="3005138"/>
            <a:ext cx="801688" cy="407987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13318" name="Rectangle 4"/>
          <p:cNvSpPr>
            <a:spLocks noChangeArrowheads="1"/>
          </p:cNvSpPr>
          <p:nvPr/>
        </p:nvSpPr>
        <p:spPr bwMode="auto">
          <a:xfrm>
            <a:off x="922338" y="2949575"/>
            <a:ext cx="1449387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student_id</a:t>
            </a:r>
          </a:p>
        </p:txBody>
      </p:sp>
      <p:sp>
        <p:nvSpPr>
          <p:cNvPr id="13319" name="Rectangle 5"/>
          <p:cNvSpPr>
            <a:spLocks noChangeArrowheads="1"/>
          </p:cNvSpPr>
          <p:nvPr/>
        </p:nvSpPr>
        <p:spPr bwMode="auto">
          <a:xfrm>
            <a:off x="2495550" y="2987675"/>
            <a:ext cx="638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100</a:t>
            </a:r>
          </a:p>
        </p:txBody>
      </p:sp>
      <p:sp>
        <p:nvSpPr>
          <p:cNvPr id="13320" name="Rectangle 6"/>
          <p:cNvSpPr>
            <a:spLocks noChangeArrowheads="1"/>
          </p:cNvSpPr>
          <p:nvPr/>
        </p:nvSpPr>
        <p:spPr bwMode="auto">
          <a:xfrm>
            <a:off x="2370138" y="3633788"/>
            <a:ext cx="801687" cy="407987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13321" name="Rectangle 7"/>
          <p:cNvSpPr>
            <a:spLocks noChangeArrowheads="1"/>
          </p:cNvSpPr>
          <p:nvPr/>
        </p:nvSpPr>
        <p:spPr bwMode="auto">
          <a:xfrm>
            <a:off x="1576388" y="3590925"/>
            <a:ext cx="7048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year</a:t>
            </a:r>
          </a:p>
        </p:txBody>
      </p:sp>
      <p:sp>
        <p:nvSpPr>
          <p:cNvPr id="13322" name="Rectangle 8"/>
          <p:cNvSpPr>
            <a:spLocks noChangeArrowheads="1"/>
          </p:cNvSpPr>
          <p:nvPr/>
        </p:nvSpPr>
        <p:spPr bwMode="auto">
          <a:xfrm>
            <a:off x="2608263" y="3616325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1</a:t>
            </a:r>
          </a:p>
        </p:txBody>
      </p:sp>
      <p:sp>
        <p:nvSpPr>
          <p:cNvPr id="13323" name="Rectangle 9"/>
          <p:cNvSpPr>
            <a:spLocks noChangeArrowheads="1"/>
          </p:cNvSpPr>
          <p:nvPr/>
        </p:nvSpPr>
        <p:spPr bwMode="auto">
          <a:xfrm>
            <a:off x="2378075" y="4244975"/>
            <a:ext cx="1584325" cy="407988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13324" name="Rectangle 10"/>
          <p:cNvSpPr>
            <a:spLocks noChangeArrowheads="1"/>
          </p:cNvSpPr>
          <p:nvPr/>
        </p:nvSpPr>
        <p:spPr bwMode="auto">
          <a:xfrm>
            <a:off x="1584325" y="4202113"/>
            <a:ext cx="83978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name</a:t>
            </a:r>
          </a:p>
        </p:txBody>
      </p:sp>
      <p:sp>
        <p:nvSpPr>
          <p:cNvPr id="13325" name="Rectangle 11"/>
          <p:cNvSpPr>
            <a:spLocks noChangeArrowheads="1"/>
          </p:cNvSpPr>
          <p:nvPr/>
        </p:nvSpPr>
        <p:spPr bwMode="auto">
          <a:xfrm>
            <a:off x="2374900" y="4227513"/>
            <a:ext cx="157638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“Jane Doe”</a:t>
            </a:r>
          </a:p>
        </p:txBody>
      </p:sp>
      <p:sp>
        <p:nvSpPr>
          <p:cNvPr id="13326" name="Rectangle 13"/>
          <p:cNvSpPr>
            <a:spLocks noChangeArrowheads="1"/>
          </p:cNvSpPr>
          <p:nvPr/>
        </p:nvSpPr>
        <p:spPr bwMode="auto">
          <a:xfrm>
            <a:off x="323850" y="1628775"/>
            <a:ext cx="145891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cs typeface="Angsana New" pitchFamily="18" charset="-34"/>
              </a:rPr>
              <a:t>Student </a:t>
            </a:r>
            <a:r>
              <a:rPr lang="th-TH"/>
              <a:t>s1</a:t>
            </a:r>
          </a:p>
        </p:txBody>
      </p:sp>
      <p:sp>
        <p:nvSpPr>
          <p:cNvPr id="13327" name="Rectangle 14"/>
          <p:cNvSpPr>
            <a:spLocks noChangeArrowheads="1"/>
          </p:cNvSpPr>
          <p:nvPr/>
        </p:nvSpPr>
        <p:spPr bwMode="auto">
          <a:xfrm>
            <a:off x="6727825" y="3065463"/>
            <a:ext cx="801688" cy="407987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13328" name="Rectangle 15"/>
          <p:cNvSpPr>
            <a:spLocks noChangeArrowheads="1"/>
          </p:cNvSpPr>
          <p:nvPr/>
        </p:nvSpPr>
        <p:spPr bwMode="auto">
          <a:xfrm>
            <a:off x="5278438" y="3009900"/>
            <a:ext cx="1449387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student_id</a:t>
            </a:r>
          </a:p>
        </p:txBody>
      </p:sp>
      <p:sp>
        <p:nvSpPr>
          <p:cNvPr id="13329" name="Rectangle 16"/>
          <p:cNvSpPr>
            <a:spLocks noChangeArrowheads="1"/>
          </p:cNvSpPr>
          <p:nvPr/>
        </p:nvSpPr>
        <p:spPr bwMode="auto">
          <a:xfrm>
            <a:off x="6851650" y="3048000"/>
            <a:ext cx="638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200</a:t>
            </a:r>
          </a:p>
        </p:txBody>
      </p:sp>
      <p:sp>
        <p:nvSpPr>
          <p:cNvPr id="13330" name="Rectangle 17"/>
          <p:cNvSpPr>
            <a:spLocks noChangeArrowheads="1"/>
          </p:cNvSpPr>
          <p:nvPr/>
        </p:nvSpPr>
        <p:spPr bwMode="auto">
          <a:xfrm>
            <a:off x="6726238" y="3694113"/>
            <a:ext cx="801687" cy="407987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13331" name="Rectangle 18"/>
          <p:cNvSpPr>
            <a:spLocks noChangeArrowheads="1"/>
          </p:cNvSpPr>
          <p:nvPr/>
        </p:nvSpPr>
        <p:spPr bwMode="auto">
          <a:xfrm>
            <a:off x="5932488" y="3651250"/>
            <a:ext cx="7048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year</a:t>
            </a:r>
          </a:p>
        </p:txBody>
      </p:sp>
      <p:sp>
        <p:nvSpPr>
          <p:cNvPr id="13332" name="Rectangle 19"/>
          <p:cNvSpPr>
            <a:spLocks noChangeArrowheads="1"/>
          </p:cNvSpPr>
          <p:nvPr/>
        </p:nvSpPr>
        <p:spPr bwMode="auto">
          <a:xfrm>
            <a:off x="6964363" y="367665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4</a:t>
            </a:r>
          </a:p>
        </p:txBody>
      </p:sp>
      <p:sp>
        <p:nvSpPr>
          <p:cNvPr id="13333" name="Rectangle 20"/>
          <p:cNvSpPr>
            <a:spLocks noChangeArrowheads="1"/>
          </p:cNvSpPr>
          <p:nvPr/>
        </p:nvSpPr>
        <p:spPr bwMode="auto">
          <a:xfrm>
            <a:off x="6734175" y="4305300"/>
            <a:ext cx="1758950" cy="407988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13334" name="Rectangle 21"/>
          <p:cNvSpPr>
            <a:spLocks noChangeArrowheads="1"/>
          </p:cNvSpPr>
          <p:nvPr/>
        </p:nvSpPr>
        <p:spPr bwMode="auto">
          <a:xfrm>
            <a:off x="5940425" y="4262438"/>
            <a:ext cx="83978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name</a:t>
            </a:r>
          </a:p>
        </p:txBody>
      </p:sp>
      <p:sp>
        <p:nvSpPr>
          <p:cNvPr id="13335" name="Rectangle 22"/>
          <p:cNvSpPr>
            <a:spLocks noChangeArrowheads="1"/>
          </p:cNvSpPr>
          <p:nvPr/>
        </p:nvSpPr>
        <p:spPr bwMode="auto">
          <a:xfrm>
            <a:off x="6705600" y="4287838"/>
            <a:ext cx="183038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“John Smith”</a:t>
            </a:r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3708400" y="1700213"/>
            <a:ext cx="222091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cs typeface="Angsana New" pitchFamily="18" charset="-34"/>
              </a:rPr>
              <a:t>GradStudent </a:t>
            </a:r>
            <a:r>
              <a:rPr lang="th-TH"/>
              <a:t>gs1</a:t>
            </a:r>
          </a:p>
        </p:txBody>
      </p:sp>
      <p:sp>
        <p:nvSpPr>
          <p:cNvPr id="13337" name="Rectangle 25"/>
          <p:cNvSpPr>
            <a:spLocks noChangeArrowheads="1"/>
          </p:cNvSpPr>
          <p:nvPr/>
        </p:nvSpPr>
        <p:spPr bwMode="auto">
          <a:xfrm>
            <a:off x="6704013" y="4959350"/>
            <a:ext cx="1646237" cy="407988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13338" name="Rectangle 26"/>
          <p:cNvSpPr>
            <a:spLocks noChangeArrowheads="1"/>
          </p:cNvSpPr>
          <p:nvPr/>
        </p:nvSpPr>
        <p:spPr bwMode="auto">
          <a:xfrm>
            <a:off x="6000750" y="4916488"/>
            <a:ext cx="7048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dept</a:t>
            </a:r>
          </a:p>
        </p:txBody>
      </p:sp>
      <p:sp>
        <p:nvSpPr>
          <p:cNvPr id="13339" name="Rectangle 27"/>
          <p:cNvSpPr>
            <a:spLocks noChangeArrowheads="1"/>
          </p:cNvSpPr>
          <p:nvPr/>
        </p:nvSpPr>
        <p:spPr bwMode="auto">
          <a:xfrm>
            <a:off x="6646863" y="4941888"/>
            <a:ext cx="166846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“Pharmacy”</a:t>
            </a:r>
          </a:p>
        </p:txBody>
      </p:sp>
      <p:sp>
        <p:nvSpPr>
          <p:cNvPr id="13340" name="Rectangle 28"/>
          <p:cNvSpPr>
            <a:spLocks noChangeArrowheads="1"/>
          </p:cNvSpPr>
          <p:nvPr/>
        </p:nvSpPr>
        <p:spPr bwMode="auto">
          <a:xfrm>
            <a:off x="6491288" y="5627688"/>
            <a:ext cx="1976437" cy="407987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13341" name="Rectangle 29"/>
          <p:cNvSpPr>
            <a:spLocks noChangeArrowheads="1"/>
          </p:cNvSpPr>
          <p:nvPr/>
        </p:nvSpPr>
        <p:spPr bwMode="auto">
          <a:xfrm>
            <a:off x="5608638" y="5584825"/>
            <a:ext cx="8747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thesis</a:t>
            </a:r>
          </a:p>
        </p:txBody>
      </p:sp>
      <p:sp>
        <p:nvSpPr>
          <p:cNvPr id="13342" name="Rectangle 30"/>
          <p:cNvSpPr>
            <a:spLocks noChangeArrowheads="1"/>
          </p:cNvSpPr>
          <p:nvPr/>
        </p:nvSpPr>
        <p:spPr bwMode="auto">
          <a:xfrm>
            <a:off x="6486525" y="5595938"/>
            <a:ext cx="20478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“Retail Thesis”</a:t>
            </a:r>
          </a:p>
        </p:txBody>
      </p:sp>
      <p:sp>
        <p:nvSpPr>
          <p:cNvPr id="13343" name="Rectangle 31"/>
          <p:cNvSpPr>
            <a:spLocks noChangeArrowheads="1"/>
          </p:cNvSpPr>
          <p:nvPr/>
        </p:nvSpPr>
        <p:spPr bwMode="auto">
          <a:xfrm>
            <a:off x="5219700" y="2133600"/>
            <a:ext cx="792163" cy="3603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13344" name="Freeform 32"/>
          <p:cNvSpPr>
            <a:spLocks/>
          </p:cNvSpPr>
          <p:nvPr/>
        </p:nvSpPr>
        <p:spPr bwMode="auto">
          <a:xfrm>
            <a:off x="5724525" y="2349500"/>
            <a:ext cx="792163" cy="431800"/>
          </a:xfrm>
          <a:custGeom>
            <a:avLst/>
            <a:gdLst>
              <a:gd name="T0" fmla="*/ 0 w 499"/>
              <a:gd name="T1" fmla="*/ 0 h 272"/>
              <a:gd name="T2" fmla="*/ 2147483647 w 499"/>
              <a:gd name="T3" fmla="*/ 2147483647 h 272"/>
              <a:gd name="T4" fmla="*/ 2147483647 w 499"/>
              <a:gd name="T5" fmla="*/ 2147483647 h 272"/>
              <a:gd name="T6" fmla="*/ 0 60000 65536"/>
              <a:gd name="T7" fmla="*/ 0 60000 65536"/>
              <a:gd name="T8" fmla="*/ 0 60000 65536"/>
              <a:gd name="T9" fmla="*/ 0 w 499"/>
              <a:gd name="T10" fmla="*/ 0 h 272"/>
              <a:gd name="T11" fmla="*/ 499 w 499"/>
              <a:gd name="T12" fmla="*/ 272 h 2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99" h="272">
                <a:moveTo>
                  <a:pt x="0" y="0"/>
                </a:moveTo>
                <a:cubicBezTo>
                  <a:pt x="162" y="0"/>
                  <a:pt x="325" y="0"/>
                  <a:pt x="408" y="45"/>
                </a:cubicBezTo>
                <a:cubicBezTo>
                  <a:pt x="491" y="90"/>
                  <a:pt x="495" y="181"/>
                  <a:pt x="499" y="272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5" name="Rectangle 33"/>
          <p:cNvSpPr>
            <a:spLocks noChangeArrowheads="1"/>
          </p:cNvSpPr>
          <p:nvPr/>
        </p:nvSpPr>
        <p:spPr bwMode="auto">
          <a:xfrm>
            <a:off x="971550" y="2060575"/>
            <a:ext cx="792163" cy="3603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13346" name="Freeform 34"/>
          <p:cNvSpPr>
            <a:spLocks/>
          </p:cNvSpPr>
          <p:nvPr/>
        </p:nvSpPr>
        <p:spPr bwMode="auto">
          <a:xfrm>
            <a:off x="1476375" y="2276475"/>
            <a:ext cx="792163" cy="431800"/>
          </a:xfrm>
          <a:custGeom>
            <a:avLst/>
            <a:gdLst>
              <a:gd name="T0" fmla="*/ 0 w 499"/>
              <a:gd name="T1" fmla="*/ 0 h 272"/>
              <a:gd name="T2" fmla="*/ 2147483647 w 499"/>
              <a:gd name="T3" fmla="*/ 2147483647 h 272"/>
              <a:gd name="T4" fmla="*/ 2147483647 w 499"/>
              <a:gd name="T5" fmla="*/ 2147483647 h 272"/>
              <a:gd name="T6" fmla="*/ 0 60000 65536"/>
              <a:gd name="T7" fmla="*/ 0 60000 65536"/>
              <a:gd name="T8" fmla="*/ 0 60000 65536"/>
              <a:gd name="T9" fmla="*/ 0 w 499"/>
              <a:gd name="T10" fmla="*/ 0 h 272"/>
              <a:gd name="T11" fmla="*/ 499 w 499"/>
              <a:gd name="T12" fmla="*/ 272 h 2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99" h="272">
                <a:moveTo>
                  <a:pt x="0" y="0"/>
                </a:moveTo>
                <a:cubicBezTo>
                  <a:pt x="162" y="0"/>
                  <a:pt x="325" y="0"/>
                  <a:pt x="408" y="45"/>
                </a:cubicBezTo>
                <a:cubicBezTo>
                  <a:pt x="491" y="90"/>
                  <a:pt x="495" y="181"/>
                  <a:pt x="499" y="272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7" name="Text Box 35"/>
          <p:cNvSpPr txBox="1">
            <a:spLocks noChangeArrowheads="1"/>
          </p:cNvSpPr>
          <p:nvPr/>
        </p:nvSpPr>
        <p:spPr bwMode="auto">
          <a:xfrm>
            <a:off x="5916613" y="6284913"/>
            <a:ext cx="254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cs typeface="Angsana New" pitchFamily="18" charset="-34"/>
              </a:rPr>
              <a:t>GradStudent object</a:t>
            </a:r>
            <a:endParaRPr lang="en-GB">
              <a:cs typeface="Angsana New" pitchFamily="18" charset="-34"/>
            </a:endParaRPr>
          </a:p>
        </p:txBody>
      </p:sp>
      <p:sp>
        <p:nvSpPr>
          <p:cNvPr id="13348" name="Text Box 36"/>
          <p:cNvSpPr txBox="1">
            <a:spLocks noChangeArrowheads="1"/>
          </p:cNvSpPr>
          <p:nvPr/>
        </p:nvSpPr>
        <p:spPr bwMode="auto">
          <a:xfrm>
            <a:off x="1774825" y="4868863"/>
            <a:ext cx="1933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cs typeface="Angsana New" pitchFamily="18" charset="-34"/>
              </a:rPr>
              <a:t>Student object</a:t>
            </a:r>
            <a:endParaRPr lang="en-GB">
              <a:cs typeface="Angsana New" pitchFamily="18" charset="-34"/>
            </a:endParaRPr>
          </a:p>
        </p:txBody>
      </p:sp>
      <p:pic>
        <p:nvPicPr>
          <p:cNvPr id="1334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214813"/>
            <a:ext cx="638373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5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5143500"/>
            <a:ext cx="785812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85775"/>
            <a:ext cx="8305800" cy="1143000"/>
          </a:xfrm>
        </p:spPr>
        <p:txBody>
          <a:bodyPr/>
          <a:lstStyle/>
          <a:p>
            <a:r>
              <a:rPr lang="en-US" smtClean="0">
                <a:effectLst/>
              </a:rPr>
              <a:t>Method Lookup for s1.toString()</a:t>
            </a:r>
          </a:p>
        </p:txBody>
      </p:sp>
      <p:sp>
        <p:nvSpPr>
          <p:cNvPr id="14339" name="Text Box 7"/>
          <p:cNvSpPr txBox="1">
            <a:spLocks noChangeArrowheads="1"/>
          </p:cNvSpPr>
          <p:nvPr/>
        </p:nvSpPr>
        <p:spPr bwMode="auto">
          <a:xfrm>
            <a:off x="742950" y="2852738"/>
            <a:ext cx="1462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cs typeface="Angsana New" pitchFamily="18" charset="-34"/>
              </a:rPr>
              <a:t>Student s1</a:t>
            </a:r>
            <a:endParaRPr lang="en-GB">
              <a:cs typeface="Angsana New" pitchFamily="18" charset="-34"/>
            </a:endParaRPr>
          </a:p>
        </p:txBody>
      </p:sp>
      <p:sp>
        <p:nvSpPr>
          <p:cNvPr id="14340" name="Rectangle 12"/>
          <p:cNvSpPr>
            <a:spLocks noChangeArrowheads="1"/>
          </p:cNvSpPr>
          <p:nvPr/>
        </p:nvSpPr>
        <p:spPr bwMode="auto">
          <a:xfrm>
            <a:off x="2255838" y="4292600"/>
            <a:ext cx="1452562" cy="909638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Student</a:t>
            </a:r>
          </a:p>
          <a:p>
            <a:pPr algn="ctr"/>
            <a:r>
              <a:rPr lang="en-US"/>
              <a:t>object</a:t>
            </a:r>
          </a:p>
        </p:txBody>
      </p:sp>
      <p:sp>
        <p:nvSpPr>
          <p:cNvPr id="14341" name="Rectangle 9"/>
          <p:cNvSpPr>
            <a:spLocks noChangeArrowheads="1"/>
          </p:cNvSpPr>
          <p:nvPr/>
        </p:nvSpPr>
        <p:spPr bwMode="auto">
          <a:xfrm>
            <a:off x="1247775" y="3284538"/>
            <a:ext cx="863600" cy="431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14342" name="Freeform 10"/>
          <p:cNvSpPr>
            <a:spLocks/>
          </p:cNvSpPr>
          <p:nvPr/>
        </p:nvSpPr>
        <p:spPr bwMode="auto">
          <a:xfrm>
            <a:off x="1679575" y="3441700"/>
            <a:ext cx="863600" cy="850900"/>
          </a:xfrm>
          <a:custGeom>
            <a:avLst/>
            <a:gdLst>
              <a:gd name="T0" fmla="*/ 0 w 544"/>
              <a:gd name="T1" fmla="*/ 2147483647 h 536"/>
              <a:gd name="T2" fmla="*/ 2147483647 w 544"/>
              <a:gd name="T3" fmla="*/ 2147483647 h 536"/>
              <a:gd name="T4" fmla="*/ 2147483647 w 544"/>
              <a:gd name="T5" fmla="*/ 2147483647 h 536"/>
              <a:gd name="T6" fmla="*/ 0 60000 65536"/>
              <a:gd name="T7" fmla="*/ 0 60000 65536"/>
              <a:gd name="T8" fmla="*/ 0 60000 65536"/>
              <a:gd name="T9" fmla="*/ 0 w 544"/>
              <a:gd name="T10" fmla="*/ 0 h 536"/>
              <a:gd name="T11" fmla="*/ 544 w 544"/>
              <a:gd name="T12" fmla="*/ 536 h 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44" h="536">
                <a:moveTo>
                  <a:pt x="0" y="37"/>
                </a:moveTo>
                <a:cubicBezTo>
                  <a:pt x="158" y="18"/>
                  <a:pt x="317" y="0"/>
                  <a:pt x="408" y="83"/>
                </a:cubicBezTo>
                <a:cubicBezTo>
                  <a:pt x="499" y="166"/>
                  <a:pt x="521" y="461"/>
                  <a:pt x="544" y="536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4343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628775"/>
            <a:ext cx="3600450" cy="270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4" name="Line 12"/>
          <p:cNvSpPr>
            <a:spLocks noChangeShapeType="1"/>
          </p:cNvSpPr>
          <p:nvPr/>
        </p:nvSpPr>
        <p:spPr bwMode="auto">
          <a:xfrm flipV="1">
            <a:off x="3708400" y="3644900"/>
            <a:ext cx="1439863" cy="936625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5" name="Text Box 13"/>
          <p:cNvSpPr txBox="1">
            <a:spLocks noChangeArrowheads="1"/>
          </p:cNvSpPr>
          <p:nvPr/>
        </p:nvSpPr>
        <p:spPr bwMode="auto">
          <a:xfrm>
            <a:off x="3997325" y="4292600"/>
            <a:ext cx="1511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cs typeface="Angsana New" pitchFamily="18" charset="-34"/>
              </a:rPr>
              <a:t>instance of</a:t>
            </a:r>
            <a:endParaRPr lang="en-GB">
              <a:cs typeface="Angsana New" pitchFamily="18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90393" y="332656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en-US" smtClean="0">
                <a:effectLst/>
              </a:rPr>
              <a:t>Method Lookup for gs1.toString()</a:t>
            </a: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5143500" y="5084763"/>
            <a:ext cx="36766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i="1">
                <a:solidFill>
                  <a:schemeClr val="tx2"/>
                </a:solidFill>
              </a:rPr>
              <a:t>Overriding</a:t>
            </a:r>
            <a:r>
              <a:rPr lang="en-US"/>
              <a:t>: use the first version of toString() found in the inheritance hierarchy.</a:t>
            </a:r>
          </a:p>
        </p:txBody>
      </p:sp>
      <p:sp>
        <p:nvSpPr>
          <p:cNvPr id="15364" name="Text Box 7"/>
          <p:cNvSpPr txBox="1">
            <a:spLocks noChangeArrowheads="1"/>
          </p:cNvSpPr>
          <p:nvPr/>
        </p:nvSpPr>
        <p:spPr bwMode="auto">
          <a:xfrm>
            <a:off x="742950" y="2852738"/>
            <a:ext cx="2224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cs typeface="Angsana New" pitchFamily="18" charset="-34"/>
              </a:rPr>
              <a:t>GradStudent gs1</a:t>
            </a:r>
            <a:endParaRPr lang="en-GB">
              <a:cs typeface="Angsana New" pitchFamily="18" charset="-34"/>
            </a:endParaRPr>
          </a:p>
        </p:txBody>
      </p:sp>
      <p:sp>
        <p:nvSpPr>
          <p:cNvPr id="15365" name="Rectangle 12"/>
          <p:cNvSpPr>
            <a:spLocks noChangeArrowheads="1"/>
          </p:cNvSpPr>
          <p:nvPr/>
        </p:nvSpPr>
        <p:spPr bwMode="auto">
          <a:xfrm>
            <a:off x="1979613" y="4292600"/>
            <a:ext cx="1728787" cy="909638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GradStudent</a:t>
            </a:r>
          </a:p>
          <a:p>
            <a:pPr algn="ctr"/>
            <a:r>
              <a:rPr lang="en-US"/>
              <a:t>object</a:t>
            </a:r>
          </a:p>
        </p:txBody>
      </p:sp>
      <p:sp>
        <p:nvSpPr>
          <p:cNvPr id="15366" name="Rectangle 9"/>
          <p:cNvSpPr>
            <a:spLocks noChangeArrowheads="1"/>
          </p:cNvSpPr>
          <p:nvPr/>
        </p:nvSpPr>
        <p:spPr bwMode="auto">
          <a:xfrm>
            <a:off x="1247775" y="3284538"/>
            <a:ext cx="863600" cy="431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15367" name="Freeform 10"/>
          <p:cNvSpPr>
            <a:spLocks/>
          </p:cNvSpPr>
          <p:nvPr/>
        </p:nvSpPr>
        <p:spPr bwMode="auto">
          <a:xfrm>
            <a:off x="1679575" y="3441700"/>
            <a:ext cx="863600" cy="850900"/>
          </a:xfrm>
          <a:custGeom>
            <a:avLst/>
            <a:gdLst>
              <a:gd name="T0" fmla="*/ 0 w 544"/>
              <a:gd name="T1" fmla="*/ 2147483647 h 536"/>
              <a:gd name="T2" fmla="*/ 2147483647 w 544"/>
              <a:gd name="T3" fmla="*/ 2147483647 h 536"/>
              <a:gd name="T4" fmla="*/ 2147483647 w 544"/>
              <a:gd name="T5" fmla="*/ 2147483647 h 536"/>
              <a:gd name="T6" fmla="*/ 0 60000 65536"/>
              <a:gd name="T7" fmla="*/ 0 60000 65536"/>
              <a:gd name="T8" fmla="*/ 0 60000 65536"/>
              <a:gd name="T9" fmla="*/ 0 w 544"/>
              <a:gd name="T10" fmla="*/ 0 h 536"/>
              <a:gd name="T11" fmla="*/ 544 w 544"/>
              <a:gd name="T12" fmla="*/ 536 h 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44" h="536">
                <a:moveTo>
                  <a:pt x="0" y="37"/>
                </a:moveTo>
                <a:cubicBezTo>
                  <a:pt x="158" y="18"/>
                  <a:pt x="317" y="0"/>
                  <a:pt x="408" y="83"/>
                </a:cubicBezTo>
                <a:cubicBezTo>
                  <a:pt x="499" y="166"/>
                  <a:pt x="521" y="461"/>
                  <a:pt x="544" y="536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Line 11"/>
          <p:cNvSpPr>
            <a:spLocks noChangeShapeType="1"/>
          </p:cNvSpPr>
          <p:nvPr/>
        </p:nvSpPr>
        <p:spPr bwMode="auto">
          <a:xfrm flipV="1">
            <a:off x="3708400" y="4508500"/>
            <a:ext cx="2232025" cy="73025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Text Box 12"/>
          <p:cNvSpPr txBox="1">
            <a:spLocks noChangeArrowheads="1"/>
          </p:cNvSpPr>
          <p:nvPr/>
        </p:nvSpPr>
        <p:spPr bwMode="auto">
          <a:xfrm>
            <a:off x="3997325" y="4556125"/>
            <a:ext cx="1511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cs typeface="Angsana New" pitchFamily="18" charset="-34"/>
              </a:rPr>
              <a:t>instance of</a:t>
            </a:r>
            <a:endParaRPr lang="en-GB">
              <a:cs typeface="Angsana New" pitchFamily="18" charset="-34"/>
            </a:endParaRPr>
          </a:p>
        </p:txBody>
      </p:sp>
      <p:pic>
        <p:nvPicPr>
          <p:cNvPr id="15370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1703388"/>
            <a:ext cx="2028825" cy="302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Super Calls in Methods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Overridden methods are hidden ...</a:t>
            </a:r>
          </a:p>
          <a:p>
            <a:r>
              <a:rPr lang="en-US" smtClean="0">
                <a:effectLst/>
              </a:rPr>
              <a:t>... but we still want to be able to call them.</a:t>
            </a:r>
          </a:p>
          <a:p>
            <a:endParaRPr lang="en-US" smtClean="0">
              <a:effectLst/>
            </a:endParaRPr>
          </a:p>
          <a:p>
            <a:r>
              <a:rPr lang="en-US" smtClean="0">
                <a:effectLst/>
              </a:rPr>
              <a:t>An overridden method </a:t>
            </a:r>
            <a:r>
              <a:rPr lang="en-US" i="1" smtClean="0">
                <a:solidFill>
                  <a:schemeClr val="tx2"/>
                </a:solidFill>
                <a:effectLst/>
              </a:rPr>
              <a:t>can</a:t>
            </a:r>
            <a:r>
              <a:rPr lang="en-US" smtClean="0">
                <a:effectLst/>
              </a:rPr>
              <a:t> be called from the method that overrides it with:</a:t>
            </a:r>
          </a:p>
          <a:p>
            <a:pPr lvl="1">
              <a:buFontTx/>
              <a:buNone/>
            </a:pPr>
            <a:r>
              <a:rPr lang="en-US" sz="2400" smtClean="0">
                <a:effectLst/>
                <a:latin typeface="Courier New" pitchFamily="49" charset="0"/>
              </a:rPr>
              <a:t>			super.method(...)</a:t>
            </a:r>
          </a:p>
          <a:p>
            <a:pPr lvl="1"/>
            <a:r>
              <a:rPr lang="en-US" smtClean="0">
                <a:effectLst/>
              </a:rPr>
              <a:t>compare with the use of </a:t>
            </a:r>
            <a:r>
              <a:rPr lang="en-US" sz="2000" smtClean="0">
                <a:effectLst/>
                <a:latin typeface="Courier New" pitchFamily="49" charset="0"/>
              </a:rPr>
              <a:t>super</a:t>
            </a:r>
            <a:r>
              <a:rPr lang="en-US" sz="2000" smtClean="0">
                <a:effectLst/>
              </a:rPr>
              <a:t> </a:t>
            </a:r>
            <a:r>
              <a:rPr lang="en-US" smtClean="0">
                <a:effectLst/>
              </a:rPr>
              <a:t>in constructors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552" y="404664"/>
            <a:ext cx="777875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4000" smtClean="0">
                <a:effectLst/>
              </a:rPr>
              <a:t>Method Lookup for gs1.year_group()</a:t>
            </a: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5257800" y="5270500"/>
            <a:ext cx="3376613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Move up the inheritance</a:t>
            </a:r>
          </a:p>
          <a:p>
            <a:r>
              <a:rPr lang="en-US"/>
              <a:t>hierarchy until a suitable</a:t>
            </a:r>
          </a:p>
          <a:p>
            <a:r>
              <a:rPr lang="en-US"/>
              <a:t>method is found.</a:t>
            </a: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742950" y="2852738"/>
            <a:ext cx="2244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cs typeface="Angsana New" pitchFamily="18" charset="-34"/>
              </a:rPr>
              <a:t>GradStudent gs1</a:t>
            </a:r>
            <a:endParaRPr lang="en-GB">
              <a:cs typeface="Angsana New" pitchFamily="18" charset="-34"/>
            </a:endParaRPr>
          </a:p>
        </p:txBody>
      </p:sp>
      <p:sp>
        <p:nvSpPr>
          <p:cNvPr id="17413" name="Rectangle 12"/>
          <p:cNvSpPr>
            <a:spLocks noChangeArrowheads="1"/>
          </p:cNvSpPr>
          <p:nvPr/>
        </p:nvSpPr>
        <p:spPr bwMode="auto">
          <a:xfrm>
            <a:off x="1979613" y="4292600"/>
            <a:ext cx="1728787" cy="909638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GradStudent</a:t>
            </a:r>
          </a:p>
          <a:p>
            <a:pPr algn="ctr"/>
            <a:r>
              <a:rPr lang="en-US"/>
              <a:t>object</a:t>
            </a:r>
          </a:p>
        </p:txBody>
      </p:sp>
      <p:sp>
        <p:nvSpPr>
          <p:cNvPr id="17414" name="Rectangle 7"/>
          <p:cNvSpPr>
            <a:spLocks noChangeArrowheads="1"/>
          </p:cNvSpPr>
          <p:nvPr/>
        </p:nvSpPr>
        <p:spPr bwMode="auto">
          <a:xfrm>
            <a:off x="1247775" y="3284538"/>
            <a:ext cx="863600" cy="431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17415" name="Freeform 8"/>
          <p:cNvSpPr>
            <a:spLocks/>
          </p:cNvSpPr>
          <p:nvPr/>
        </p:nvSpPr>
        <p:spPr bwMode="auto">
          <a:xfrm>
            <a:off x="1679575" y="3441700"/>
            <a:ext cx="863600" cy="850900"/>
          </a:xfrm>
          <a:custGeom>
            <a:avLst/>
            <a:gdLst>
              <a:gd name="T0" fmla="*/ 0 w 544"/>
              <a:gd name="T1" fmla="*/ 2147483647 h 536"/>
              <a:gd name="T2" fmla="*/ 2147483647 w 544"/>
              <a:gd name="T3" fmla="*/ 2147483647 h 536"/>
              <a:gd name="T4" fmla="*/ 2147483647 w 544"/>
              <a:gd name="T5" fmla="*/ 2147483647 h 536"/>
              <a:gd name="T6" fmla="*/ 0 60000 65536"/>
              <a:gd name="T7" fmla="*/ 0 60000 65536"/>
              <a:gd name="T8" fmla="*/ 0 60000 65536"/>
              <a:gd name="T9" fmla="*/ 0 w 544"/>
              <a:gd name="T10" fmla="*/ 0 h 536"/>
              <a:gd name="T11" fmla="*/ 544 w 544"/>
              <a:gd name="T12" fmla="*/ 536 h 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44" h="536">
                <a:moveTo>
                  <a:pt x="0" y="37"/>
                </a:moveTo>
                <a:cubicBezTo>
                  <a:pt x="158" y="18"/>
                  <a:pt x="317" y="0"/>
                  <a:pt x="408" y="83"/>
                </a:cubicBezTo>
                <a:cubicBezTo>
                  <a:pt x="499" y="166"/>
                  <a:pt x="521" y="461"/>
                  <a:pt x="544" y="536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Line 9"/>
          <p:cNvSpPr>
            <a:spLocks noChangeShapeType="1"/>
          </p:cNvSpPr>
          <p:nvPr/>
        </p:nvSpPr>
        <p:spPr bwMode="auto">
          <a:xfrm flipV="1">
            <a:off x="3708400" y="4508500"/>
            <a:ext cx="2232025" cy="73025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7" name="Text Box 10"/>
          <p:cNvSpPr txBox="1">
            <a:spLocks noChangeArrowheads="1"/>
          </p:cNvSpPr>
          <p:nvPr/>
        </p:nvSpPr>
        <p:spPr bwMode="auto">
          <a:xfrm>
            <a:off x="3997325" y="4556125"/>
            <a:ext cx="1511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cs typeface="Angsana New" pitchFamily="18" charset="-34"/>
              </a:rPr>
              <a:t>instance of</a:t>
            </a:r>
            <a:endParaRPr lang="en-GB">
              <a:cs typeface="Angsana New" pitchFamily="18" charset="-34"/>
            </a:endParaRPr>
          </a:p>
        </p:txBody>
      </p:sp>
      <p:pic>
        <p:nvPicPr>
          <p:cNvPr id="17418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1703388"/>
            <a:ext cx="2028825" cy="302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3568" y="404664"/>
            <a:ext cx="777875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mtClean="0">
                <a:effectLst/>
              </a:rPr>
              <a:t>TestStuds.java Continued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11250" y="1981200"/>
            <a:ext cx="8032750" cy="41148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</a:rPr>
              <a:t>	    	: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Student stud;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</a:t>
            </a:r>
            <a:r>
              <a:rPr lang="en-US" sz="2000" smtClean="0">
                <a:effectLst/>
                <a:latin typeface="Courier New" pitchFamily="49" charset="0"/>
              </a:rPr>
              <a:t>  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stud = gs1;		// refer to subclass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System.out.println("Student stud");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System.out.println(</a:t>
            </a:r>
            <a:r>
              <a:rPr lang="en-US" sz="2000" smtClean="0">
                <a:effectLst/>
                <a:latin typeface="Courier New" pitchFamily="49" charset="0"/>
              </a:rPr>
              <a:t>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stud.toString</a:t>
            </a:r>
            <a:r>
              <a:rPr lang="th-TH" sz="2000" smtClean="0">
                <a:effectLst/>
                <a:latin typeface="Courier New" pitchFamily="49" charset="0"/>
              </a:rPr>
              <a:t>()</a:t>
            </a:r>
            <a:r>
              <a:rPr lang="en-US" sz="2000" smtClean="0">
                <a:effectLst/>
                <a:latin typeface="Courier New" pitchFamily="49" charset="0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System.out.println("Year " +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			</a:t>
            </a:r>
            <a:r>
              <a:rPr lang="en-US" sz="2000" smtClean="0">
                <a:effectLst/>
                <a:latin typeface="Courier New" pitchFamily="49" charset="0"/>
              </a:rPr>
              <a:t>     </a:t>
            </a:r>
            <a:r>
              <a:rPr lang="th-TH" sz="2000" smtClean="0">
                <a:effectLst/>
                <a:latin typeface="Courier New" pitchFamily="49" charset="0"/>
              </a:rPr>
              <a:t>stud.year_group());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} // end of TestStuds class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2"/>
          <p:cNvSpPr>
            <a:spLocks noChangeArrowheads="1"/>
          </p:cNvSpPr>
          <p:nvPr/>
        </p:nvSpPr>
        <p:spPr bwMode="auto">
          <a:xfrm>
            <a:off x="4259263" y="2205038"/>
            <a:ext cx="3336925" cy="3421062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404664"/>
            <a:ext cx="777875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mtClean="0">
                <a:effectLst/>
              </a:rPr>
              <a:t>Objects </a:t>
            </a:r>
            <a:r>
              <a:rPr lang="en-US" smtClean="0">
                <a:effectLst/>
              </a:rPr>
              <a:t>Diagram</a:t>
            </a:r>
            <a:endParaRPr lang="th-TH" smtClean="0">
              <a:effectLst/>
            </a:endParaRPr>
          </a:p>
        </p:txBody>
      </p:sp>
      <p:sp>
        <p:nvSpPr>
          <p:cNvPr id="19460" name="Rectangle 3"/>
          <p:cNvSpPr>
            <a:spLocks noChangeArrowheads="1"/>
          </p:cNvSpPr>
          <p:nvPr/>
        </p:nvSpPr>
        <p:spPr bwMode="auto">
          <a:xfrm>
            <a:off x="5743575" y="2454275"/>
            <a:ext cx="801688" cy="407988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19461" name="Rectangle 4"/>
          <p:cNvSpPr>
            <a:spLocks noChangeArrowheads="1"/>
          </p:cNvSpPr>
          <p:nvPr/>
        </p:nvSpPr>
        <p:spPr bwMode="auto">
          <a:xfrm>
            <a:off x="4294188" y="2398713"/>
            <a:ext cx="1449387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student_id</a:t>
            </a:r>
          </a:p>
        </p:txBody>
      </p:sp>
      <p:sp>
        <p:nvSpPr>
          <p:cNvPr id="19462" name="Rectangle 5"/>
          <p:cNvSpPr>
            <a:spLocks noChangeArrowheads="1"/>
          </p:cNvSpPr>
          <p:nvPr/>
        </p:nvSpPr>
        <p:spPr bwMode="auto">
          <a:xfrm>
            <a:off x="5867400" y="2436813"/>
            <a:ext cx="638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200</a:t>
            </a:r>
          </a:p>
        </p:txBody>
      </p:sp>
      <p:sp>
        <p:nvSpPr>
          <p:cNvPr id="19463" name="Rectangle 6"/>
          <p:cNvSpPr>
            <a:spLocks noChangeArrowheads="1"/>
          </p:cNvSpPr>
          <p:nvPr/>
        </p:nvSpPr>
        <p:spPr bwMode="auto">
          <a:xfrm>
            <a:off x="5741988" y="3082925"/>
            <a:ext cx="801687" cy="407988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19464" name="Rectangle 7"/>
          <p:cNvSpPr>
            <a:spLocks noChangeArrowheads="1"/>
          </p:cNvSpPr>
          <p:nvPr/>
        </p:nvSpPr>
        <p:spPr bwMode="auto">
          <a:xfrm>
            <a:off x="4948238" y="3040063"/>
            <a:ext cx="7048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year</a:t>
            </a:r>
          </a:p>
        </p:txBody>
      </p:sp>
      <p:sp>
        <p:nvSpPr>
          <p:cNvPr id="19465" name="Rectangle 8"/>
          <p:cNvSpPr>
            <a:spLocks noChangeArrowheads="1"/>
          </p:cNvSpPr>
          <p:nvPr/>
        </p:nvSpPr>
        <p:spPr bwMode="auto">
          <a:xfrm>
            <a:off x="5980113" y="3065463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4</a:t>
            </a:r>
          </a:p>
        </p:txBody>
      </p:sp>
      <p:sp>
        <p:nvSpPr>
          <p:cNvPr id="19466" name="Rectangle 9"/>
          <p:cNvSpPr>
            <a:spLocks noChangeArrowheads="1"/>
          </p:cNvSpPr>
          <p:nvPr/>
        </p:nvSpPr>
        <p:spPr bwMode="auto">
          <a:xfrm>
            <a:off x="5749925" y="3694113"/>
            <a:ext cx="1758950" cy="407987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19467" name="Rectangle 10"/>
          <p:cNvSpPr>
            <a:spLocks noChangeArrowheads="1"/>
          </p:cNvSpPr>
          <p:nvPr/>
        </p:nvSpPr>
        <p:spPr bwMode="auto">
          <a:xfrm>
            <a:off x="4956175" y="3651250"/>
            <a:ext cx="83978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name</a:t>
            </a:r>
          </a:p>
        </p:txBody>
      </p:sp>
      <p:sp>
        <p:nvSpPr>
          <p:cNvPr id="19468" name="Rectangle 11"/>
          <p:cNvSpPr>
            <a:spLocks noChangeArrowheads="1"/>
          </p:cNvSpPr>
          <p:nvPr/>
        </p:nvSpPr>
        <p:spPr bwMode="auto">
          <a:xfrm>
            <a:off x="5716588" y="3676650"/>
            <a:ext cx="1830387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“John Smith”</a:t>
            </a:r>
          </a:p>
        </p:txBody>
      </p:sp>
      <p:sp>
        <p:nvSpPr>
          <p:cNvPr id="19469" name="Rectangle 14"/>
          <p:cNvSpPr>
            <a:spLocks noChangeArrowheads="1"/>
          </p:cNvSpPr>
          <p:nvPr/>
        </p:nvSpPr>
        <p:spPr bwMode="auto">
          <a:xfrm>
            <a:off x="5719763" y="4348163"/>
            <a:ext cx="1646237" cy="407987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19470" name="Rectangle 15"/>
          <p:cNvSpPr>
            <a:spLocks noChangeArrowheads="1"/>
          </p:cNvSpPr>
          <p:nvPr/>
        </p:nvSpPr>
        <p:spPr bwMode="auto">
          <a:xfrm>
            <a:off x="5016500" y="4305300"/>
            <a:ext cx="7048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dept</a:t>
            </a:r>
          </a:p>
        </p:txBody>
      </p:sp>
      <p:sp>
        <p:nvSpPr>
          <p:cNvPr id="19471" name="Rectangle 16"/>
          <p:cNvSpPr>
            <a:spLocks noChangeArrowheads="1"/>
          </p:cNvSpPr>
          <p:nvPr/>
        </p:nvSpPr>
        <p:spPr bwMode="auto">
          <a:xfrm>
            <a:off x="5716588" y="4330700"/>
            <a:ext cx="166846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“Pharmacy”</a:t>
            </a:r>
          </a:p>
        </p:txBody>
      </p:sp>
      <p:sp>
        <p:nvSpPr>
          <p:cNvPr id="19472" name="Rectangle 17"/>
          <p:cNvSpPr>
            <a:spLocks noChangeArrowheads="1"/>
          </p:cNvSpPr>
          <p:nvPr/>
        </p:nvSpPr>
        <p:spPr bwMode="auto">
          <a:xfrm>
            <a:off x="5507038" y="5016500"/>
            <a:ext cx="1976437" cy="407988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19473" name="Rectangle 18"/>
          <p:cNvSpPr>
            <a:spLocks noChangeArrowheads="1"/>
          </p:cNvSpPr>
          <p:nvPr/>
        </p:nvSpPr>
        <p:spPr bwMode="auto">
          <a:xfrm>
            <a:off x="4624388" y="4973638"/>
            <a:ext cx="8747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thesis</a:t>
            </a:r>
          </a:p>
        </p:txBody>
      </p:sp>
      <p:sp>
        <p:nvSpPr>
          <p:cNvPr id="19474" name="Rectangle 19"/>
          <p:cNvSpPr>
            <a:spLocks noChangeArrowheads="1"/>
          </p:cNvSpPr>
          <p:nvPr/>
        </p:nvSpPr>
        <p:spPr bwMode="auto">
          <a:xfrm>
            <a:off x="5487988" y="4984750"/>
            <a:ext cx="20478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“Retail Thesis”</a:t>
            </a:r>
          </a:p>
        </p:txBody>
      </p:sp>
      <p:sp>
        <p:nvSpPr>
          <p:cNvPr id="19475" name="Rectangle 20"/>
          <p:cNvSpPr>
            <a:spLocks noChangeArrowheads="1"/>
          </p:cNvSpPr>
          <p:nvPr/>
        </p:nvSpPr>
        <p:spPr bwMode="auto">
          <a:xfrm>
            <a:off x="1042988" y="3681413"/>
            <a:ext cx="16954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cs typeface="Angsana New" pitchFamily="18" charset="-34"/>
              </a:rPr>
              <a:t>Student </a:t>
            </a:r>
            <a:r>
              <a:rPr lang="th-TH"/>
              <a:t>stud</a:t>
            </a:r>
          </a:p>
        </p:txBody>
      </p:sp>
      <p:sp>
        <p:nvSpPr>
          <p:cNvPr id="19476" name="Text Box 21"/>
          <p:cNvSpPr txBox="1">
            <a:spLocks noChangeArrowheads="1"/>
          </p:cNvSpPr>
          <p:nvPr/>
        </p:nvSpPr>
        <p:spPr bwMode="auto">
          <a:xfrm>
            <a:off x="1331913" y="4473575"/>
            <a:ext cx="244633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gs1 and </a:t>
            </a:r>
            <a:r>
              <a:rPr lang="th-TH"/>
              <a:t>stud refer</a:t>
            </a:r>
            <a:endParaRPr lang="th-TH">
              <a:cs typeface="Angsana New" pitchFamily="18" charset="-34"/>
            </a:endParaRPr>
          </a:p>
          <a:p>
            <a:r>
              <a:rPr lang="th-TH"/>
              <a:t>to the </a:t>
            </a:r>
            <a:r>
              <a:rPr lang="th-TH" b="1">
                <a:solidFill>
                  <a:schemeClr val="tx2"/>
                </a:solidFill>
              </a:rPr>
              <a:t>same</a:t>
            </a:r>
            <a:r>
              <a:rPr lang="th-TH">
                <a:solidFill>
                  <a:schemeClr val="tx2"/>
                </a:solidFill>
              </a:rPr>
              <a:t> </a:t>
            </a:r>
            <a:r>
              <a:rPr lang="th-TH"/>
              <a:t>object</a:t>
            </a:r>
          </a:p>
        </p:txBody>
      </p:sp>
      <p:sp>
        <p:nvSpPr>
          <p:cNvPr id="19477" name="Rectangle 24"/>
          <p:cNvSpPr>
            <a:spLocks noChangeArrowheads="1"/>
          </p:cNvSpPr>
          <p:nvPr/>
        </p:nvSpPr>
        <p:spPr bwMode="auto">
          <a:xfrm>
            <a:off x="539750" y="2817813"/>
            <a:ext cx="222091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cs typeface="Angsana New" pitchFamily="18" charset="-34"/>
              </a:rPr>
              <a:t>GradStudent </a:t>
            </a:r>
            <a:r>
              <a:rPr lang="th-TH"/>
              <a:t>gs1</a:t>
            </a:r>
          </a:p>
        </p:txBody>
      </p:sp>
      <p:sp>
        <p:nvSpPr>
          <p:cNvPr id="19478" name="Rectangle 24"/>
          <p:cNvSpPr>
            <a:spLocks noChangeArrowheads="1"/>
          </p:cNvSpPr>
          <p:nvPr/>
        </p:nvSpPr>
        <p:spPr bwMode="auto">
          <a:xfrm>
            <a:off x="2743200" y="2865438"/>
            <a:ext cx="792163" cy="3603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19479" name="Rectangle 26"/>
          <p:cNvSpPr>
            <a:spLocks noChangeArrowheads="1"/>
          </p:cNvSpPr>
          <p:nvPr/>
        </p:nvSpPr>
        <p:spPr bwMode="auto">
          <a:xfrm>
            <a:off x="2784475" y="3752850"/>
            <a:ext cx="792163" cy="3603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19480" name="Line 28"/>
          <p:cNvSpPr>
            <a:spLocks noChangeShapeType="1"/>
          </p:cNvSpPr>
          <p:nvPr/>
        </p:nvSpPr>
        <p:spPr bwMode="auto">
          <a:xfrm>
            <a:off x="3360738" y="3033713"/>
            <a:ext cx="865187" cy="71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1" name="Line 29"/>
          <p:cNvSpPr>
            <a:spLocks noChangeShapeType="1"/>
          </p:cNvSpPr>
          <p:nvPr/>
        </p:nvSpPr>
        <p:spPr bwMode="auto">
          <a:xfrm flipV="1">
            <a:off x="3360738" y="3825875"/>
            <a:ext cx="865187" cy="714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2" name="Text Box 30"/>
          <p:cNvSpPr txBox="1">
            <a:spLocks noChangeArrowheads="1"/>
          </p:cNvSpPr>
          <p:nvPr/>
        </p:nvSpPr>
        <p:spPr bwMode="auto">
          <a:xfrm>
            <a:off x="4643438" y="5635625"/>
            <a:ext cx="254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cs typeface="Angsana New" pitchFamily="18" charset="-34"/>
              </a:rPr>
              <a:t>GradStudent object</a:t>
            </a:r>
            <a:endParaRPr lang="en-GB">
              <a:cs typeface="Angsana New" pitchFamily="18" charset="-34"/>
            </a:endParaRPr>
          </a:p>
        </p:txBody>
      </p:sp>
      <p:pic>
        <p:nvPicPr>
          <p:cNvPr id="19483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3714750"/>
            <a:ext cx="785813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536" y="404664"/>
            <a:ext cx="777875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mtClean="0">
                <a:effectLst/>
              </a:rPr>
              <a:t>Output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772816"/>
            <a:ext cx="7391400" cy="37338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</a:rPr>
              <a:t>	Student stud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Grad Student: John Smith, 200, 4, Pharmacy,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				Retail Thesis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Year 4</a:t>
            </a:r>
            <a:br>
              <a:rPr lang="th-TH" sz="2000" smtClean="0">
                <a:effectLst/>
                <a:latin typeface="Courier New" pitchFamily="49" charset="0"/>
              </a:rPr>
            </a:br>
            <a:endParaRPr lang="th-TH" sz="2000" smtClean="0">
              <a:effectLst/>
              <a:latin typeface="Courier New" pitchFamily="49" charset="0"/>
            </a:endParaRPr>
          </a:p>
          <a:p>
            <a:endParaRPr lang="th-TH" sz="2000" smtClean="0">
              <a:effectLst/>
              <a:latin typeface="Courier New" pitchFamily="49" charset="0"/>
            </a:endParaRPr>
          </a:p>
          <a:p>
            <a:pPr>
              <a:buFont typeface="Courier New" pitchFamily="49" charset="0"/>
              <a:buChar char="o"/>
            </a:pPr>
            <a:r>
              <a:rPr lang="th-TH" smtClean="0">
                <a:effectLst/>
              </a:rPr>
              <a:t>Even though </a:t>
            </a:r>
            <a:r>
              <a:rPr lang="th-TH" sz="2400" smtClean="0">
                <a:effectLst/>
                <a:latin typeface="Courier New" pitchFamily="49" charset="0"/>
              </a:rPr>
              <a:t>stud</a:t>
            </a:r>
            <a:r>
              <a:rPr lang="th-TH" smtClean="0">
                <a:effectLst/>
              </a:rPr>
              <a:t> is of type </a:t>
            </a:r>
            <a:r>
              <a:rPr lang="th-TH" sz="2400" smtClean="0">
                <a:effectLst/>
                <a:latin typeface="Courier New" pitchFamily="49" charset="0"/>
              </a:rPr>
              <a:t>Student</a:t>
            </a:r>
            <a:r>
              <a:rPr lang="th-TH" smtClean="0">
                <a:effectLst/>
              </a:rPr>
              <a:t>, it can refer to a </a:t>
            </a:r>
            <a:r>
              <a:rPr lang="th-TH" sz="2400" smtClean="0">
                <a:effectLst/>
                <a:latin typeface="Courier New" pitchFamily="49" charset="0"/>
              </a:rPr>
              <a:t>GradStudent</a:t>
            </a:r>
            <a:r>
              <a:rPr lang="th-TH" smtClean="0">
                <a:effectLst/>
              </a:rPr>
              <a:t> object</a:t>
            </a:r>
          </a:p>
          <a:p>
            <a:pPr lvl="1"/>
            <a:r>
              <a:rPr lang="th-TH" smtClean="0">
                <a:effectLst/>
              </a:rPr>
              <a:t>because </a:t>
            </a:r>
            <a:r>
              <a:rPr lang="th-TH" sz="2400" smtClean="0">
                <a:effectLst/>
                <a:latin typeface="Courier New" pitchFamily="49" charset="0"/>
              </a:rPr>
              <a:t>GradStudent</a:t>
            </a:r>
            <a:r>
              <a:rPr lang="th-TH" smtClean="0">
                <a:effectLst/>
              </a:rPr>
              <a:t> is a subclass of </a:t>
            </a:r>
            <a:r>
              <a:rPr lang="th-TH" sz="2400" smtClean="0">
                <a:effectLst/>
                <a:latin typeface="Courier New" pitchFamily="49" charset="0"/>
              </a:rPr>
              <a:t>Student</a:t>
            </a:r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11560" y="404664"/>
            <a:ext cx="777875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r>
              <a:rPr lang="en-US" smtClean="0">
                <a:effectLst/>
              </a:rPr>
              <a:t>Method Lookup of stud.toString()</a:t>
            </a:r>
          </a:p>
        </p:txBody>
      </p:sp>
      <p:sp>
        <p:nvSpPr>
          <p:cNvPr id="21507" name="Text Box 5"/>
          <p:cNvSpPr txBox="1">
            <a:spLocks noChangeArrowheads="1"/>
          </p:cNvSpPr>
          <p:nvPr/>
        </p:nvSpPr>
        <p:spPr bwMode="auto">
          <a:xfrm>
            <a:off x="5257800" y="5270500"/>
            <a:ext cx="33766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i="1">
                <a:solidFill>
                  <a:schemeClr val="tx2"/>
                </a:solidFill>
              </a:rPr>
              <a:t>Overriding</a:t>
            </a:r>
            <a:r>
              <a:rPr lang="en-US"/>
              <a:t> again: use the first version found.</a:t>
            </a: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742950" y="2852738"/>
            <a:ext cx="169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cs typeface="Angsana New" pitchFamily="18" charset="-34"/>
              </a:rPr>
              <a:t>Student stud</a:t>
            </a:r>
            <a:endParaRPr lang="en-GB">
              <a:cs typeface="Angsana New" pitchFamily="18" charset="-34"/>
            </a:endParaRPr>
          </a:p>
        </p:txBody>
      </p:sp>
      <p:sp>
        <p:nvSpPr>
          <p:cNvPr id="21509" name="Rectangle 12"/>
          <p:cNvSpPr>
            <a:spLocks noChangeArrowheads="1"/>
          </p:cNvSpPr>
          <p:nvPr/>
        </p:nvSpPr>
        <p:spPr bwMode="auto">
          <a:xfrm>
            <a:off x="1979613" y="4292600"/>
            <a:ext cx="1728787" cy="909638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GradStudent</a:t>
            </a:r>
          </a:p>
          <a:p>
            <a:pPr algn="ctr"/>
            <a:r>
              <a:rPr lang="en-US"/>
              <a:t>object</a:t>
            </a:r>
          </a:p>
        </p:txBody>
      </p:sp>
      <p:sp>
        <p:nvSpPr>
          <p:cNvPr id="21510" name="Rectangle 7"/>
          <p:cNvSpPr>
            <a:spLocks noChangeArrowheads="1"/>
          </p:cNvSpPr>
          <p:nvPr/>
        </p:nvSpPr>
        <p:spPr bwMode="auto">
          <a:xfrm>
            <a:off x="1247775" y="3284538"/>
            <a:ext cx="863600" cy="431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21511" name="Freeform 8"/>
          <p:cNvSpPr>
            <a:spLocks/>
          </p:cNvSpPr>
          <p:nvPr/>
        </p:nvSpPr>
        <p:spPr bwMode="auto">
          <a:xfrm>
            <a:off x="1679575" y="3441700"/>
            <a:ext cx="863600" cy="850900"/>
          </a:xfrm>
          <a:custGeom>
            <a:avLst/>
            <a:gdLst>
              <a:gd name="T0" fmla="*/ 0 w 544"/>
              <a:gd name="T1" fmla="*/ 2147483647 h 536"/>
              <a:gd name="T2" fmla="*/ 2147483647 w 544"/>
              <a:gd name="T3" fmla="*/ 2147483647 h 536"/>
              <a:gd name="T4" fmla="*/ 2147483647 w 544"/>
              <a:gd name="T5" fmla="*/ 2147483647 h 536"/>
              <a:gd name="T6" fmla="*/ 0 60000 65536"/>
              <a:gd name="T7" fmla="*/ 0 60000 65536"/>
              <a:gd name="T8" fmla="*/ 0 60000 65536"/>
              <a:gd name="T9" fmla="*/ 0 w 544"/>
              <a:gd name="T10" fmla="*/ 0 h 536"/>
              <a:gd name="T11" fmla="*/ 544 w 544"/>
              <a:gd name="T12" fmla="*/ 536 h 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44" h="536">
                <a:moveTo>
                  <a:pt x="0" y="37"/>
                </a:moveTo>
                <a:cubicBezTo>
                  <a:pt x="158" y="18"/>
                  <a:pt x="317" y="0"/>
                  <a:pt x="408" y="83"/>
                </a:cubicBezTo>
                <a:cubicBezTo>
                  <a:pt x="499" y="166"/>
                  <a:pt x="521" y="461"/>
                  <a:pt x="544" y="536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2" name="Line 9"/>
          <p:cNvSpPr>
            <a:spLocks noChangeShapeType="1"/>
          </p:cNvSpPr>
          <p:nvPr/>
        </p:nvSpPr>
        <p:spPr bwMode="auto">
          <a:xfrm flipV="1">
            <a:off x="3708400" y="4508500"/>
            <a:ext cx="2232025" cy="73025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3" name="Text Box 10"/>
          <p:cNvSpPr txBox="1">
            <a:spLocks noChangeArrowheads="1"/>
          </p:cNvSpPr>
          <p:nvPr/>
        </p:nvSpPr>
        <p:spPr bwMode="auto">
          <a:xfrm>
            <a:off x="3997325" y="4556125"/>
            <a:ext cx="1511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cs typeface="Angsana New" pitchFamily="18" charset="-34"/>
              </a:rPr>
              <a:t>instance of</a:t>
            </a:r>
            <a:endParaRPr lang="en-GB">
              <a:cs typeface="Angsana New" pitchFamily="18" charset="-34"/>
            </a:endParaRPr>
          </a:p>
        </p:txBody>
      </p:sp>
      <p:pic>
        <p:nvPicPr>
          <p:cNvPr id="21514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1703388"/>
            <a:ext cx="2028825" cy="302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476672"/>
            <a:ext cx="7772400" cy="9906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>
                <a:effectLst/>
              </a:rPr>
              <a:t>1.  </a:t>
            </a:r>
            <a:r>
              <a:rPr lang="th-TH" smtClean="0">
                <a:effectLst/>
              </a:rPr>
              <a:t>Students Example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2132855"/>
            <a:ext cx="6465888" cy="3330103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Courier New" pitchFamily="49" charset="0"/>
              <a:buChar char="o"/>
            </a:pPr>
            <a:r>
              <a:rPr lang="en-US" smtClean="0">
                <a:effectLst/>
              </a:rPr>
              <a:t>A</a:t>
            </a:r>
            <a:r>
              <a:rPr lang="th-TH" smtClean="0">
                <a:effectLst/>
              </a:rPr>
              <a:t> class called </a:t>
            </a:r>
            <a:r>
              <a:rPr lang="th-TH" sz="2400" smtClean="0">
                <a:effectLst/>
                <a:latin typeface="Courier New" pitchFamily="49" charset="0"/>
              </a:rPr>
              <a:t>Student</a:t>
            </a:r>
            <a:r>
              <a:rPr lang="th-TH" smtClean="0">
                <a:effectLst/>
              </a:rPr>
              <a:t/>
            </a:r>
            <a:br>
              <a:rPr lang="th-TH" smtClean="0">
                <a:effectLst/>
              </a:rPr>
            </a:br>
            <a:endParaRPr lang="en-US" smtClean="0">
              <a:effectLst/>
            </a:endParaRPr>
          </a:p>
          <a:p>
            <a:pPr>
              <a:lnSpc>
                <a:spcPct val="90000"/>
              </a:lnSpc>
              <a:buFont typeface="Courier New" pitchFamily="49" charset="0"/>
              <a:buChar char="o"/>
            </a:pPr>
            <a:endParaRPr lang="en-US" smtClean="0">
              <a:effectLst/>
            </a:endParaRPr>
          </a:p>
          <a:p>
            <a:pPr>
              <a:lnSpc>
                <a:spcPct val="90000"/>
              </a:lnSpc>
              <a:buFont typeface="Courier New" pitchFamily="49" charset="0"/>
              <a:buChar char="o"/>
            </a:pPr>
            <a:endParaRPr lang="th-TH" smtClean="0">
              <a:effectLst/>
            </a:endParaRPr>
          </a:p>
          <a:p>
            <a:pPr>
              <a:lnSpc>
                <a:spcPct val="90000"/>
              </a:lnSpc>
              <a:buFont typeface="Courier New" pitchFamily="49" charset="0"/>
              <a:buChar char="o"/>
            </a:pPr>
            <a:r>
              <a:rPr lang="th-TH" smtClean="0">
                <a:effectLst/>
              </a:rPr>
              <a:t>Use it to define a subclass </a:t>
            </a:r>
            <a:r>
              <a:rPr lang="th-TH" smtClean="0">
                <a:effectLst/>
                <a:cs typeface="Angsana New" pitchFamily="18" charset="-34"/>
              </a:rPr>
              <a:t/>
            </a:r>
            <a:br>
              <a:rPr lang="th-TH" smtClean="0">
                <a:effectLst/>
                <a:cs typeface="Angsana New" pitchFamily="18" charset="-34"/>
              </a:rPr>
            </a:br>
            <a:r>
              <a:rPr lang="th-TH" smtClean="0">
                <a:effectLst/>
              </a:rPr>
              <a:t>called </a:t>
            </a:r>
            <a:r>
              <a:rPr lang="th-TH" sz="2400" smtClean="0">
                <a:effectLst/>
                <a:latin typeface="Courier New" pitchFamily="49" charset="0"/>
              </a:rPr>
              <a:t>GradStudent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1341438"/>
            <a:ext cx="2947988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571625"/>
            <a:ext cx="792932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1436" y="4077072"/>
            <a:ext cx="1087438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2.  Method Polymorphism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A superclass variable can store subclass objects.</a:t>
            </a:r>
          </a:p>
          <a:p>
            <a:endParaRPr lang="en-US" smtClean="0">
              <a:effectLst/>
            </a:endParaRPr>
          </a:p>
          <a:p>
            <a:r>
              <a:rPr lang="en-US" smtClean="0">
                <a:effectLst/>
              </a:rPr>
              <a:t>Method calls are </a:t>
            </a:r>
            <a:r>
              <a:rPr lang="en-US" i="1" smtClean="0">
                <a:solidFill>
                  <a:schemeClr val="tx2"/>
                </a:solidFill>
                <a:effectLst/>
              </a:rPr>
              <a:t>polymorphic</a:t>
            </a:r>
            <a:r>
              <a:rPr lang="en-US" smtClean="0">
                <a:effectLst/>
              </a:rPr>
              <a:t>:</a:t>
            </a:r>
          </a:p>
          <a:p>
            <a:pPr lvl="1"/>
            <a:r>
              <a:rPr lang="en-US" smtClean="0">
                <a:effectLst/>
              </a:rPr>
              <a:t>the chosen method depends on the object</a:t>
            </a:r>
          </a:p>
          <a:p>
            <a:pPr lvl="1"/>
            <a:r>
              <a:rPr lang="en-US" smtClean="0">
                <a:effectLst/>
              </a:rPr>
              <a:t>often called </a:t>
            </a:r>
            <a:r>
              <a:rPr lang="en-US" i="1" smtClean="0">
                <a:solidFill>
                  <a:schemeClr val="tx2"/>
                </a:solidFill>
                <a:effectLst/>
              </a:rPr>
              <a:t>dynamic binding</a:t>
            </a:r>
            <a:r>
              <a:rPr lang="en-US" smtClean="0">
                <a:effectLst/>
              </a:rPr>
              <a:t> since the choice of method is made at run-time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552" y="548680"/>
            <a:ext cx="7772400" cy="9906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r>
              <a:rPr lang="en-US" smtClean="0">
                <a:effectLst/>
                <a:cs typeface="Angsana New" pitchFamily="18" charset="-34"/>
              </a:rPr>
              <a:t>Method Polymorphism</a:t>
            </a:r>
            <a:r>
              <a:rPr lang="th-TH" smtClean="0">
                <a:effectLst/>
              </a:rPr>
              <a:t> Example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916832"/>
            <a:ext cx="7772400" cy="4464496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th-TH" sz="2400" smtClean="0">
                <a:effectLst/>
                <a:latin typeface="Courier New" pitchFamily="49" charset="0"/>
              </a:rPr>
              <a:t>	</a:t>
            </a:r>
            <a:r>
              <a:rPr lang="th-TH" sz="2000" smtClean="0">
                <a:effectLst/>
                <a:latin typeface="Courier New" pitchFamily="49" charset="0"/>
              </a:rPr>
              <a:t>Student stud;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GradStudent g;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PostGradStudent p;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: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stud = new Student();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stud.toString();	</a:t>
            </a:r>
            <a:r>
              <a:rPr lang="th-TH" sz="2000" smtClean="0">
                <a:solidFill>
                  <a:schemeClr val="tx2"/>
                </a:solidFill>
                <a:effectLst/>
                <a:latin typeface="Courier New" pitchFamily="49" charset="0"/>
              </a:rPr>
              <a:t>// which toString()?</a:t>
            </a:r>
            <a:br>
              <a:rPr lang="th-TH" sz="2000" smtClean="0">
                <a:solidFill>
                  <a:schemeClr val="tx2"/>
                </a:solidFill>
                <a:effectLst/>
                <a:latin typeface="Courier New" pitchFamily="49" charset="0"/>
              </a:rPr>
            </a:br>
            <a:r>
              <a:rPr lang="th-TH" sz="2000" smtClean="0">
                <a:solidFill>
                  <a:schemeClr val="tx2"/>
                </a:solidFill>
                <a:effectLst/>
                <a:latin typeface="Courier New" pitchFamily="49" charset="0"/>
              </a:rPr>
              <a:t/>
            </a:r>
            <a:br>
              <a:rPr lang="th-TH" sz="2000" smtClean="0">
                <a:solidFill>
                  <a:schemeClr val="tx2"/>
                </a:solidFill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val = // some input number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if (val == 1)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stud = g;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else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stud = p;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stud.toString();	</a:t>
            </a:r>
            <a:r>
              <a:rPr lang="th-TH" sz="2000" smtClean="0">
                <a:solidFill>
                  <a:schemeClr val="tx2"/>
                </a:solidFill>
                <a:effectLst/>
                <a:latin typeface="Courier New" pitchFamily="49" charset="0"/>
              </a:rPr>
              <a:t>// which toString()?</a:t>
            </a:r>
            <a:r>
              <a:rPr lang="th-TH" sz="2800" smtClean="0">
                <a:effectLst/>
              </a:rPr>
              <a:t/>
            </a:r>
            <a:br>
              <a:rPr lang="th-TH" sz="2800" smtClean="0">
                <a:effectLst/>
              </a:rPr>
            </a:br>
            <a:endParaRPr lang="th-TH" sz="2800" smtClean="0">
              <a:effectLst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092279" y="1772816"/>
            <a:ext cx="1440160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smtClean="0"/>
              <a:t>Student</a:t>
            </a: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026840" y="2636912"/>
            <a:ext cx="1571038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smtClean="0"/>
              <a:t>GradStudent</a:t>
            </a: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04248" y="3429000"/>
            <a:ext cx="2016223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smtClean="0"/>
              <a:t>PostGradStudent</a:t>
            </a:r>
            <a:endParaRPr lang="en-US"/>
          </a:p>
        </p:txBody>
      </p:sp>
      <p:cxnSp>
        <p:nvCxnSpPr>
          <p:cNvPr id="4" name="Straight Arrow Connector 3"/>
          <p:cNvCxnSpPr>
            <a:stCxn id="5" idx="0"/>
            <a:endCxn id="2" idx="2"/>
          </p:cNvCxnSpPr>
          <p:nvPr/>
        </p:nvCxnSpPr>
        <p:spPr>
          <a:xfrm flipV="1">
            <a:off x="7812359" y="220486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6" idx="0"/>
            <a:endCxn id="5" idx="2"/>
          </p:cNvCxnSpPr>
          <p:nvPr/>
        </p:nvCxnSpPr>
        <p:spPr>
          <a:xfrm flipH="1" flipV="1">
            <a:off x="7812359" y="3068960"/>
            <a:ext cx="1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812360" y="2233917"/>
            <a:ext cx="9509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effectLst/>
              </a:rPr>
              <a:t>inherits</a:t>
            </a:r>
            <a:endParaRPr lang="en-US" smtClean="0">
              <a:effectLst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628800"/>
            <a:ext cx="7772400" cy="41148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th-TH" smtClean="0">
                <a:effectLst/>
              </a:rPr>
              <a:t>The </a:t>
            </a:r>
            <a:r>
              <a:rPr lang="th-TH" sz="1800" smtClean="0">
                <a:effectLst/>
                <a:latin typeface="Courier New" pitchFamily="49" charset="0"/>
              </a:rPr>
              <a:t>toString()</a:t>
            </a:r>
            <a:r>
              <a:rPr lang="th-TH" smtClean="0">
                <a:effectLst/>
              </a:rPr>
              <a:t> method used by </a:t>
            </a:r>
            <a:r>
              <a:rPr lang="th-TH" sz="1800" smtClean="0">
                <a:effectLst/>
                <a:latin typeface="Courier New" pitchFamily="49" charset="0"/>
              </a:rPr>
              <a:t>stud</a:t>
            </a:r>
            <a:r>
              <a:rPr lang="th-TH" sz="2000" smtClean="0">
                <a:effectLst/>
              </a:rPr>
              <a:t> </a:t>
            </a:r>
            <a:r>
              <a:rPr lang="th-TH" smtClean="0">
                <a:effectLst/>
              </a:rPr>
              <a:t>will vary over time</a:t>
            </a:r>
          </a:p>
          <a:p>
            <a:pPr lvl="1"/>
            <a:r>
              <a:rPr lang="th-TH" smtClean="0">
                <a:effectLst/>
              </a:rPr>
              <a:t>initially it will be the one in </a:t>
            </a:r>
            <a:r>
              <a:rPr lang="th-TH" sz="1800" smtClean="0">
                <a:effectLst/>
                <a:latin typeface="Courier New" pitchFamily="49" charset="0"/>
              </a:rPr>
              <a:t>Student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later, depending on the value of </a:t>
            </a:r>
            <a:r>
              <a:rPr lang="th-TH" sz="1800" smtClean="0">
                <a:effectLst/>
                <a:latin typeface="Courier New" pitchFamily="49" charset="0"/>
              </a:rPr>
              <a:t>val</a:t>
            </a:r>
            <a:r>
              <a:rPr lang="th-TH" smtClean="0">
                <a:effectLst/>
              </a:rPr>
              <a:t>, it will be the method in </a:t>
            </a:r>
            <a:r>
              <a:rPr lang="th-TH" sz="1800" smtClean="0">
                <a:effectLst/>
                <a:latin typeface="Courier New" pitchFamily="49" charset="0"/>
              </a:rPr>
              <a:t>GradStudent</a:t>
            </a:r>
            <a:r>
              <a:rPr lang="th-TH" sz="1800" smtClean="0">
                <a:effectLst/>
              </a:rPr>
              <a:t> </a:t>
            </a:r>
            <a:r>
              <a:rPr lang="th-TH" smtClean="0">
                <a:effectLst/>
              </a:rPr>
              <a:t>or </a:t>
            </a:r>
            <a:r>
              <a:rPr lang="th-TH" sz="1800" smtClean="0">
                <a:effectLst/>
                <a:latin typeface="Courier New" pitchFamily="49" charset="0"/>
              </a:rPr>
              <a:t>PostGradStudent</a:t>
            </a:r>
            <a:endParaRPr lang="en-US" sz="2400" smtClean="0">
              <a:effectLst/>
              <a:latin typeface="Courier New" pitchFamily="49" charset="0"/>
            </a:endParaRPr>
          </a:p>
          <a:p>
            <a:pPr lvl="1"/>
            <a:r>
              <a:rPr lang="en-US" smtClean="0">
                <a:effectLst/>
              </a:rPr>
              <a:t>the JVM can only choose the right class when the code is executed (i.e. at run-time)</a:t>
            </a:r>
            <a:endParaRPr lang="th-TH" smtClean="0">
              <a:effectLst/>
            </a:endParaRPr>
          </a:p>
          <a:p>
            <a:pPr lvl="1"/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11560" y="476672"/>
            <a:ext cx="777875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>
                <a:effectLst/>
              </a:rPr>
              <a:t>3.  </a:t>
            </a:r>
            <a:r>
              <a:rPr lang="th-TH" smtClean="0">
                <a:effectLst/>
              </a:rPr>
              <a:t>Extends and Private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916832"/>
            <a:ext cx="7772400" cy="41148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th-TH" sz="1800" smtClean="0">
                <a:effectLst/>
                <a:latin typeface="Courier New" pitchFamily="49" charset="0"/>
              </a:rPr>
              <a:t>Student</a:t>
            </a:r>
            <a:r>
              <a:rPr lang="th-TH" sz="2000" smtClean="0">
                <a:effectLst/>
              </a:rPr>
              <a:t> </a:t>
            </a:r>
            <a:r>
              <a:rPr lang="th-TH" smtClean="0">
                <a:effectLst/>
              </a:rPr>
              <a:t>has three </a:t>
            </a:r>
            <a:r>
              <a:rPr lang="th-TH" sz="1800" smtClean="0">
                <a:effectLst/>
                <a:latin typeface="Courier New" pitchFamily="49" charset="0"/>
              </a:rPr>
              <a:t>private</a:t>
            </a:r>
            <a:r>
              <a:rPr lang="th-TH" sz="2000" smtClean="0">
                <a:effectLst/>
              </a:rPr>
              <a:t> </a:t>
            </a:r>
            <a:r>
              <a:rPr lang="th-TH" smtClean="0">
                <a:effectLst/>
              </a:rPr>
              <a:t>variables </a:t>
            </a:r>
            <a:r>
              <a:rPr lang="en-US" smtClean="0">
                <a:effectLst/>
              </a:rPr>
              <a:t>(</a:t>
            </a:r>
            <a:r>
              <a:rPr lang="th-TH" sz="1800" smtClean="0">
                <a:effectLst/>
                <a:latin typeface="Courier New" pitchFamily="49" charset="0"/>
              </a:rPr>
              <a:t>student_id</a:t>
            </a:r>
            <a:r>
              <a:rPr lang="th-TH" sz="2000" smtClean="0">
                <a:effectLst/>
              </a:rPr>
              <a:t>, </a:t>
            </a:r>
            <a:r>
              <a:rPr lang="th-TH" sz="1800" smtClean="0">
                <a:effectLst/>
                <a:latin typeface="Courier New" pitchFamily="49" charset="0"/>
              </a:rPr>
              <a:t>name</a:t>
            </a:r>
            <a:r>
              <a:rPr lang="th-TH" sz="2000" smtClean="0">
                <a:effectLst/>
              </a:rPr>
              <a:t>, </a:t>
            </a:r>
            <a:r>
              <a:rPr lang="th-TH" sz="1800" smtClean="0">
                <a:effectLst/>
                <a:latin typeface="Courier New" pitchFamily="49" charset="0"/>
              </a:rPr>
              <a:t>year</a:t>
            </a:r>
            <a:r>
              <a:rPr lang="th-TH" smtClean="0">
                <a:effectLst/>
              </a:rPr>
              <a:t>) which are inherited by </a:t>
            </a:r>
            <a:r>
              <a:rPr lang="th-TH" sz="1800" smtClean="0">
                <a:effectLst/>
                <a:latin typeface="Courier New" pitchFamily="49" charset="0"/>
              </a:rPr>
              <a:t>GradStudent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what does this mean?</a:t>
            </a:r>
          </a:p>
          <a:p>
            <a:pPr lvl="1"/>
            <a:endParaRPr lang="th-TH" smtClean="0">
              <a:effectLst/>
            </a:endParaRPr>
          </a:p>
          <a:p>
            <a:pPr>
              <a:buFont typeface="Courier New" pitchFamily="49" charset="0"/>
              <a:buChar char="o"/>
            </a:pPr>
            <a:r>
              <a:rPr lang="th-TH" smtClean="0">
                <a:effectLst/>
              </a:rPr>
              <a:t>Private variables in a superclass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cannot be directly seen or changed</a:t>
            </a:r>
            <a:r>
              <a:rPr lang="th-TH" smtClean="0">
                <a:effectLst/>
              </a:rPr>
              <a:t> by a subclass.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3550" y="804090"/>
            <a:ext cx="7772400" cy="2192862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lnSpcReduction="10000"/>
          </a:bodyPr>
          <a:lstStyle/>
          <a:p>
            <a:pPr>
              <a:buFont typeface="Courier New" pitchFamily="49" charset="0"/>
              <a:buChar char="o"/>
            </a:pPr>
            <a:r>
              <a:rPr lang="th-TH" smtClean="0">
                <a:effectLst/>
              </a:rPr>
              <a:t>This means that methods in the </a:t>
            </a:r>
            <a:r>
              <a:rPr lang="th-TH" sz="1800" smtClean="0">
                <a:effectLst/>
                <a:latin typeface="Courier New" pitchFamily="49" charset="0"/>
              </a:rPr>
              <a:t>GradStudent</a:t>
            </a:r>
            <a:r>
              <a:rPr lang="th-TH" sz="2000" smtClean="0">
                <a:effectLst/>
              </a:rPr>
              <a:t> </a:t>
            </a:r>
            <a:r>
              <a:rPr lang="th-TH" smtClean="0">
                <a:effectLst/>
              </a:rPr>
              <a:t>class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cannot</a:t>
            </a:r>
            <a:r>
              <a:rPr lang="th-TH" smtClean="0">
                <a:effectLst/>
              </a:rPr>
              <a:t> directly see or change </a:t>
            </a:r>
            <a:r>
              <a:rPr lang="th-TH" sz="1800" smtClean="0">
                <a:effectLst/>
                <a:latin typeface="Courier New" pitchFamily="49" charset="0"/>
              </a:rPr>
              <a:t>student_id</a:t>
            </a:r>
            <a:r>
              <a:rPr lang="th-TH" sz="2000" smtClean="0">
                <a:effectLst/>
              </a:rPr>
              <a:t>, </a:t>
            </a:r>
            <a:r>
              <a:rPr lang="th-TH" sz="1800" smtClean="0">
                <a:effectLst/>
                <a:latin typeface="Courier New" pitchFamily="49" charset="0"/>
              </a:rPr>
              <a:t>name</a:t>
            </a:r>
            <a:r>
              <a:rPr lang="th-TH" sz="2000" smtClean="0">
                <a:effectLst/>
              </a:rPr>
              <a:t>, or </a:t>
            </a:r>
            <a:r>
              <a:rPr lang="th-TH" sz="1800" smtClean="0">
                <a:effectLst/>
                <a:latin typeface="Courier New" pitchFamily="49" charset="0"/>
              </a:rPr>
              <a:t>year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how can they be seen/changed?</a:t>
            </a:r>
          </a:p>
          <a:p>
            <a:pPr lvl="1"/>
            <a:endParaRPr lang="th-TH" smtClean="0">
              <a:effectLst/>
            </a:endParaRPr>
          </a:p>
          <a:p>
            <a:pPr>
              <a:buFont typeface="Courier New" pitchFamily="49" charset="0"/>
              <a:buChar char="o"/>
            </a:pPr>
            <a:r>
              <a:rPr lang="th-TH" smtClean="0">
                <a:effectLst/>
              </a:rPr>
              <a:t>A better object diagram:</a:t>
            </a:r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4974382" y="2708920"/>
            <a:ext cx="3443287" cy="3554413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6458694" y="3091508"/>
            <a:ext cx="801688" cy="407987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26629" name="Rectangle 6"/>
          <p:cNvSpPr>
            <a:spLocks noChangeArrowheads="1"/>
          </p:cNvSpPr>
          <p:nvPr/>
        </p:nvSpPr>
        <p:spPr bwMode="auto">
          <a:xfrm>
            <a:off x="5009307" y="3035945"/>
            <a:ext cx="1449387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student_id</a:t>
            </a:r>
          </a:p>
        </p:txBody>
      </p:sp>
      <p:sp>
        <p:nvSpPr>
          <p:cNvPr id="26630" name="Rectangle 7"/>
          <p:cNvSpPr>
            <a:spLocks noChangeArrowheads="1"/>
          </p:cNvSpPr>
          <p:nvPr/>
        </p:nvSpPr>
        <p:spPr bwMode="auto">
          <a:xfrm>
            <a:off x="6582519" y="3074045"/>
            <a:ext cx="638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200</a:t>
            </a:r>
          </a:p>
        </p:txBody>
      </p:sp>
      <p:sp>
        <p:nvSpPr>
          <p:cNvPr id="26631" name="Rectangle 8"/>
          <p:cNvSpPr>
            <a:spLocks noChangeArrowheads="1"/>
          </p:cNvSpPr>
          <p:nvPr/>
        </p:nvSpPr>
        <p:spPr bwMode="auto">
          <a:xfrm>
            <a:off x="6457107" y="3720158"/>
            <a:ext cx="801687" cy="407987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26632" name="Rectangle 9"/>
          <p:cNvSpPr>
            <a:spLocks noChangeArrowheads="1"/>
          </p:cNvSpPr>
          <p:nvPr/>
        </p:nvSpPr>
        <p:spPr bwMode="auto">
          <a:xfrm>
            <a:off x="5663357" y="3677295"/>
            <a:ext cx="7048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year</a:t>
            </a:r>
          </a:p>
        </p:txBody>
      </p:sp>
      <p:sp>
        <p:nvSpPr>
          <p:cNvPr id="26633" name="Rectangle 10"/>
          <p:cNvSpPr>
            <a:spLocks noChangeArrowheads="1"/>
          </p:cNvSpPr>
          <p:nvPr/>
        </p:nvSpPr>
        <p:spPr bwMode="auto">
          <a:xfrm>
            <a:off x="6695232" y="3702695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4</a:t>
            </a:r>
          </a:p>
        </p:txBody>
      </p:sp>
      <p:sp>
        <p:nvSpPr>
          <p:cNvPr id="26634" name="Rectangle 11"/>
          <p:cNvSpPr>
            <a:spLocks noChangeArrowheads="1"/>
          </p:cNvSpPr>
          <p:nvPr/>
        </p:nvSpPr>
        <p:spPr bwMode="auto">
          <a:xfrm>
            <a:off x="6465044" y="4331345"/>
            <a:ext cx="1758950" cy="407988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26635" name="Rectangle 12"/>
          <p:cNvSpPr>
            <a:spLocks noChangeArrowheads="1"/>
          </p:cNvSpPr>
          <p:nvPr/>
        </p:nvSpPr>
        <p:spPr bwMode="auto">
          <a:xfrm>
            <a:off x="5671294" y="4288483"/>
            <a:ext cx="83978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name</a:t>
            </a:r>
          </a:p>
        </p:txBody>
      </p:sp>
      <p:sp>
        <p:nvSpPr>
          <p:cNvPr id="26636" name="Rectangle 13"/>
          <p:cNvSpPr>
            <a:spLocks noChangeArrowheads="1"/>
          </p:cNvSpPr>
          <p:nvPr/>
        </p:nvSpPr>
        <p:spPr bwMode="auto">
          <a:xfrm>
            <a:off x="6436469" y="4313883"/>
            <a:ext cx="183038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“John Smith”</a:t>
            </a:r>
          </a:p>
        </p:txBody>
      </p:sp>
      <p:sp>
        <p:nvSpPr>
          <p:cNvPr id="26637" name="Rectangle 15"/>
          <p:cNvSpPr>
            <a:spLocks noChangeArrowheads="1"/>
          </p:cNvSpPr>
          <p:nvPr/>
        </p:nvSpPr>
        <p:spPr bwMode="auto">
          <a:xfrm>
            <a:off x="6434882" y="4985395"/>
            <a:ext cx="1646237" cy="407988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26638" name="Rectangle 16"/>
          <p:cNvSpPr>
            <a:spLocks noChangeArrowheads="1"/>
          </p:cNvSpPr>
          <p:nvPr/>
        </p:nvSpPr>
        <p:spPr bwMode="auto">
          <a:xfrm>
            <a:off x="5731619" y="4942533"/>
            <a:ext cx="7048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dept</a:t>
            </a:r>
          </a:p>
        </p:txBody>
      </p:sp>
      <p:sp>
        <p:nvSpPr>
          <p:cNvPr id="26639" name="Rectangle 17"/>
          <p:cNvSpPr>
            <a:spLocks noChangeArrowheads="1"/>
          </p:cNvSpPr>
          <p:nvPr/>
        </p:nvSpPr>
        <p:spPr bwMode="auto">
          <a:xfrm>
            <a:off x="6377732" y="4967933"/>
            <a:ext cx="166846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“Pharmacy”</a:t>
            </a:r>
          </a:p>
        </p:txBody>
      </p:sp>
      <p:sp>
        <p:nvSpPr>
          <p:cNvPr id="26640" name="Rectangle 18"/>
          <p:cNvSpPr>
            <a:spLocks noChangeArrowheads="1"/>
          </p:cNvSpPr>
          <p:nvPr/>
        </p:nvSpPr>
        <p:spPr bwMode="auto">
          <a:xfrm>
            <a:off x="6222157" y="5653733"/>
            <a:ext cx="1976437" cy="407987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26641" name="Rectangle 19"/>
          <p:cNvSpPr>
            <a:spLocks noChangeArrowheads="1"/>
          </p:cNvSpPr>
          <p:nvPr/>
        </p:nvSpPr>
        <p:spPr bwMode="auto">
          <a:xfrm>
            <a:off x="5339507" y="5610870"/>
            <a:ext cx="8747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thesis</a:t>
            </a:r>
          </a:p>
        </p:txBody>
      </p:sp>
      <p:sp>
        <p:nvSpPr>
          <p:cNvPr id="26642" name="Rectangle 20"/>
          <p:cNvSpPr>
            <a:spLocks noChangeArrowheads="1"/>
          </p:cNvSpPr>
          <p:nvPr/>
        </p:nvSpPr>
        <p:spPr bwMode="auto">
          <a:xfrm>
            <a:off x="6217394" y="5621983"/>
            <a:ext cx="20478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“Retail Thesis”</a:t>
            </a:r>
          </a:p>
        </p:txBody>
      </p:sp>
      <p:sp>
        <p:nvSpPr>
          <p:cNvPr id="26643" name="Rectangle 21"/>
          <p:cNvSpPr>
            <a:spLocks noChangeArrowheads="1"/>
          </p:cNvSpPr>
          <p:nvPr/>
        </p:nvSpPr>
        <p:spPr bwMode="auto">
          <a:xfrm>
            <a:off x="5064869" y="2861320"/>
            <a:ext cx="3276600" cy="1981200"/>
          </a:xfrm>
          <a:prstGeom prst="rect">
            <a:avLst/>
          </a:prstGeom>
          <a:noFill/>
          <a:ln w="57150">
            <a:solidFill>
              <a:schemeClr val="tx1"/>
            </a:solidFill>
            <a:prstDash val="dash"/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26645" name="Rectangle 24"/>
          <p:cNvSpPr>
            <a:spLocks noChangeArrowheads="1"/>
          </p:cNvSpPr>
          <p:nvPr/>
        </p:nvSpPr>
        <p:spPr bwMode="auto">
          <a:xfrm>
            <a:off x="1259632" y="4412308"/>
            <a:ext cx="2243137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cs typeface="Angsana New" pitchFamily="18" charset="-34"/>
              </a:rPr>
              <a:t>GradStudent </a:t>
            </a:r>
            <a:r>
              <a:rPr lang="th-TH"/>
              <a:t>gs</a:t>
            </a:r>
            <a:r>
              <a:rPr lang="en-US"/>
              <a:t>1</a:t>
            </a:r>
            <a:endParaRPr lang="th-TH"/>
          </a:p>
        </p:txBody>
      </p:sp>
      <p:sp>
        <p:nvSpPr>
          <p:cNvPr id="26646" name="Rectangle 24"/>
          <p:cNvSpPr>
            <a:spLocks noChangeArrowheads="1"/>
          </p:cNvSpPr>
          <p:nvPr/>
        </p:nvSpPr>
        <p:spPr bwMode="auto">
          <a:xfrm>
            <a:off x="3463082" y="4459933"/>
            <a:ext cx="792162" cy="3603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26647" name="Line 28"/>
          <p:cNvSpPr>
            <a:spLocks noChangeShapeType="1"/>
          </p:cNvSpPr>
          <p:nvPr/>
        </p:nvSpPr>
        <p:spPr bwMode="auto">
          <a:xfrm>
            <a:off x="4080619" y="4628208"/>
            <a:ext cx="865188" cy="71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986464" y="6381328"/>
            <a:ext cx="762000" cy="365125"/>
          </a:xfrm>
        </p:spPr>
        <p:txBody>
          <a:bodyPr/>
          <a:lstStyle/>
          <a:p>
            <a:fld id="{10E4A4DB-036F-4816-A98C-42C4167E83C5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3292" y="1556791"/>
            <a:ext cx="7772400" cy="4747171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th-TH" smtClean="0">
                <a:effectLst/>
              </a:rPr>
              <a:t>The creator of a class with private variables can also include public get/set methods for them</a:t>
            </a:r>
            <a:r>
              <a:rPr lang="th-TH" smtClean="0">
                <a:effectLst/>
              </a:rPr>
              <a:t>:</a:t>
            </a:r>
            <a:endParaRPr lang="en-US" smtClean="0">
              <a:effectLst/>
            </a:endParaRPr>
          </a:p>
          <a:p>
            <a:pPr>
              <a:buFont typeface="Courier New" pitchFamily="49" charset="0"/>
              <a:buChar char="o"/>
            </a:pPr>
            <a:endParaRPr lang="th-TH" smtClean="0">
              <a:effectLst/>
            </a:endParaRPr>
          </a:p>
          <a:p>
            <a:pPr lvl="1">
              <a:buFontTx/>
              <a:buNone/>
            </a:pPr>
            <a:r>
              <a:rPr lang="th-TH" sz="2000" smtClean="0">
                <a:effectLst/>
                <a:latin typeface="Courier New" pitchFamily="49" charset="0"/>
              </a:rPr>
              <a:t>	public class Student 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private String name: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	: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public String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getName</a:t>
            </a:r>
            <a:r>
              <a:rPr lang="th-TH" sz="2000" smtClean="0">
                <a:effectLst/>
                <a:latin typeface="Courier New" pitchFamily="49" charset="0"/>
              </a:rPr>
              <a:t>()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{  return name;  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public void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setName</a:t>
            </a:r>
            <a:r>
              <a:rPr lang="th-TH" sz="2000" smtClean="0">
                <a:effectLst/>
                <a:latin typeface="Courier New" pitchFamily="49" charset="0"/>
              </a:rPr>
              <a:t>(String n)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{  name = n;  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	: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}</a:t>
            </a:r>
          </a:p>
        </p:txBody>
      </p:sp>
      <p:sp>
        <p:nvSpPr>
          <p:cNvPr id="27652" name="TextBox 3"/>
          <p:cNvSpPr txBox="1">
            <a:spLocks noChangeArrowheads="1"/>
          </p:cNvSpPr>
          <p:nvPr/>
        </p:nvSpPr>
        <p:spPr bwMode="auto">
          <a:xfrm>
            <a:off x="6228184" y="3356992"/>
            <a:ext cx="1792288" cy="830263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A bad design</a:t>
            </a:r>
          </a:p>
          <a:p>
            <a:r>
              <a:rPr lang="en-US"/>
              <a:t>choice.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692696"/>
            <a:ext cx="7772400" cy="448503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th-TH" smtClean="0">
                <a:effectLst/>
              </a:rPr>
              <a:t>Usage in </a:t>
            </a:r>
            <a:r>
              <a:rPr lang="th-TH" sz="1800" smtClean="0">
                <a:effectLst/>
                <a:latin typeface="Courier New" pitchFamily="49" charset="0"/>
              </a:rPr>
              <a:t>GradStudent.java</a:t>
            </a:r>
            <a:r>
              <a:rPr lang="th-TH" smtClean="0">
                <a:effectLst/>
              </a:rPr>
              <a:t>:</a:t>
            </a:r>
            <a:endParaRPr lang="en-US" smtClean="0">
              <a:effectLst/>
            </a:endParaRPr>
          </a:p>
          <a:p>
            <a:pPr>
              <a:buFont typeface="Courier New" pitchFamily="49" charset="0"/>
              <a:buChar char="o"/>
            </a:pPr>
            <a:endParaRPr lang="th-TH" smtClean="0">
              <a:effectLst/>
            </a:endParaRPr>
          </a:p>
          <a:p>
            <a:pPr lvl="1">
              <a:buFontTx/>
              <a:buNone/>
            </a:pPr>
            <a:r>
              <a:rPr lang="th-TH" sz="2000" smtClean="0">
                <a:effectLst/>
                <a:latin typeface="Courier New" pitchFamily="49" charset="0"/>
              </a:rPr>
              <a:t>	public String changeName(</a:t>
            </a:r>
            <a:r>
              <a:rPr lang="en-US" sz="2000" smtClean="0">
                <a:effectLst/>
                <a:latin typeface="Courier New" pitchFamily="49" charset="0"/>
              </a:rPr>
              <a:t>...</a:t>
            </a:r>
            <a:r>
              <a:rPr lang="th-TH" sz="2000" smtClean="0">
                <a:effectLst/>
                <a:latin typeface="Courier New" pitchFamily="49" charset="0"/>
              </a:rPr>
              <a:t>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String name = getName();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// change name in some way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setName( name ):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}</a:t>
            </a:r>
            <a:r>
              <a:rPr lang="th-TH" sz="2400" smtClean="0">
                <a:effectLst/>
                <a:latin typeface="Courier New" pitchFamily="49" charset="0"/>
              </a:rPr>
              <a:t/>
            </a:r>
            <a:br>
              <a:rPr lang="th-TH" sz="2400" smtClean="0">
                <a:effectLst/>
                <a:latin typeface="Courier New" pitchFamily="49" charset="0"/>
              </a:rPr>
            </a:br>
            <a:endParaRPr lang="th-TH" smtClean="0">
              <a:effectLst/>
            </a:endParaRPr>
          </a:p>
          <a:p>
            <a:pPr>
              <a:buFont typeface="Courier New" pitchFamily="49" charset="0"/>
              <a:buChar char="o"/>
            </a:pPr>
            <a:r>
              <a:rPr lang="th-TH" smtClean="0">
                <a:effectLst/>
              </a:rPr>
              <a:t>In the user’s code:</a:t>
            </a:r>
          </a:p>
          <a:p>
            <a:pPr lvl="1">
              <a:buFontTx/>
              <a:buNone/>
            </a:pPr>
            <a:r>
              <a:rPr lang="th-TH" sz="2400" smtClean="0">
                <a:effectLst/>
                <a:latin typeface="Courier New" pitchFamily="49" charset="0"/>
              </a:rPr>
              <a:t>	</a:t>
            </a:r>
            <a:r>
              <a:rPr lang="th-TH" sz="1800" smtClean="0">
                <a:effectLst/>
                <a:latin typeface="Courier New" pitchFamily="49" charset="0"/>
              </a:rPr>
              <a:t>GradStudent gs = new GradStudent(…);</a:t>
            </a:r>
            <a:br>
              <a:rPr lang="th-TH" sz="1800" smtClean="0">
                <a:effectLst/>
                <a:latin typeface="Courier New" pitchFamily="49" charset="0"/>
              </a:rPr>
            </a:br>
            <a:r>
              <a:rPr lang="th-TH" sz="1800" smtClean="0">
                <a:effectLst/>
                <a:latin typeface="Courier New" pitchFamily="49" charset="0"/>
              </a:rPr>
              <a:t>gs.setName(“andy”);</a:t>
            </a:r>
          </a:p>
        </p:txBody>
      </p:sp>
      <p:sp>
        <p:nvSpPr>
          <p:cNvPr id="28676" name="Text Box 5"/>
          <p:cNvSpPr txBox="1">
            <a:spLocks noChangeArrowheads="1"/>
          </p:cNvSpPr>
          <p:nvPr/>
        </p:nvSpPr>
        <p:spPr bwMode="auto">
          <a:xfrm>
            <a:off x="5343525" y="5465763"/>
            <a:ext cx="2576513" cy="822325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cs typeface="Angsana New" pitchFamily="18" charset="-34"/>
              </a:rPr>
              <a:t>probably a bad idea</a:t>
            </a:r>
          </a:p>
          <a:p>
            <a:r>
              <a:rPr lang="en-US">
                <a:cs typeface="Angsana New" pitchFamily="18" charset="-34"/>
              </a:rPr>
              <a:t>to allow this</a:t>
            </a:r>
            <a:endParaRPr lang="th-TH">
              <a:cs typeface="Angsana New" pitchFamily="18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556792"/>
            <a:ext cx="7772400" cy="41148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th-TH" smtClean="0">
                <a:effectLst/>
              </a:rPr>
              <a:t>Public get/set methods allow subclasses to see/change private variables,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but</a:t>
            </a:r>
            <a:r>
              <a:rPr lang="th-TH" smtClean="0">
                <a:effectLst/>
              </a:rPr>
              <a:t> they also can be used by users</a:t>
            </a:r>
          </a:p>
          <a:p>
            <a:pPr lvl="1"/>
            <a:r>
              <a:rPr lang="th-TH" smtClean="0">
                <a:effectLst/>
              </a:rPr>
              <a:t>this solution destroys </a:t>
            </a:r>
            <a:r>
              <a:rPr lang="en-US" smtClean="0">
                <a:effectLst/>
              </a:rPr>
              <a:t>the interface</a:t>
            </a:r>
          </a:p>
          <a:p>
            <a:pPr lvl="1"/>
            <a:r>
              <a:rPr lang="en-US" smtClean="0">
                <a:effectLst/>
              </a:rPr>
              <a:t>that's why it's a bad design choice</a:t>
            </a:r>
            <a:endParaRPr lang="th-TH" smtClean="0">
              <a:effectLst/>
            </a:endParaRPr>
          </a:p>
          <a:p>
            <a:pPr lvl="1"/>
            <a:endParaRPr lang="th-TH" smtClean="0">
              <a:effectLst/>
            </a:endParaRPr>
          </a:p>
          <a:p>
            <a:pPr>
              <a:buFont typeface="Courier New" pitchFamily="49" charset="0"/>
              <a:buChar char="o"/>
            </a:pPr>
            <a:r>
              <a:rPr lang="th-TH" smtClean="0">
                <a:effectLst/>
              </a:rPr>
              <a:t>The better solution is to </a:t>
            </a:r>
            <a:r>
              <a:rPr lang="en-US" smtClean="0">
                <a:effectLst/>
                <a:cs typeface="Angsana New" pitchFamily="18" charset="-34"/>
              </a:rPr>
              <a:t>use</a:t>
            </a:r>
            <a:r>
              <a:rPr lang="th-TH" smtClean="0">
                <a:effectLst/>
              </a:rPr>
              <a:t> </a:t>
            </a:r>
            <a:r>
              <a:rPr lang="th-TH" sz="1800" smtClean="0">
                <a:effectLst/>
                <a:latin typeface="Courier New" pitchFamily="49" charset="0"/>
              </a:rPr>
              <a:t>protected</a:t>
            </a:r>
            <a:r>
              <a:rPr lang="th-TH" smtClean="0">
                <a:effectLst/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449141"/>
            <a:ext cx="5616624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r>
              <a:rPr lang="en-US" sz="4400" smtClean="0">
                <a:effectLst/>
              </a:rPr>
              <a:t>3.1. </a:t>
            </a:r>
            <a:r>
              <a:rPr lang="th-TH" sz="4400" smtClean="0">
                <a:effectLst/>
              </a:rPr>
              <a:t>Protected  </a:t>
            </a:r>
            <a:r>
              <a:rPr lang="th-TH" sz="4400" smtClean="0">
                <a:effectLst/>
              </a:rPr>
              <a:t>Variables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2060848"/>
            <a:ext cx="7772400" cy="41148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th-TH" smtClean="0">
                <a:effectLst/>
              </a:rPr>
              <a:t>The </a:t>
            </a:r>
            <a:r>
              <a:rPr lang="th-TH" sz="1800" smtClean="0">
                <a:effectLst/>
                <a:latin typeface="Courier New" pitchFamily="49" charset="0"/>
              </a:rPr>
              <a:t>protected</a:t>
            </a:r>
            <a:r>
              <a:rPr lang="th-TH" sz="1800" smtClean="0">
                <a:effectLst/>
              </a:rPr>
              <a:t> </a:t>
            </a:r>
            <a:r>
              <a:rPr lang="th-TH" smtClean="0">
                <a:effectLst/>
              </a:rPr>
              <a:t>variables of a superclass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can</a:t>
            </a:r>
            <a:r>
              <a:rPr lang="th-TH" smtClean="0">
                <a:effectLst/>
              </a:rPr>
              <a:t> be accessed by methods in subclasses</a:t>
            </a:r>
          </a:p>
          <a:p>
            <a:pPr lvl="1"/>
            <a:r>
              <a:rPr lang="th-TH" smtClean="0">
                <a:effectLst/>
              </a:rPr>
              <a:t>(and by other classes in the package)</a:t>
            </a:r>
          </a:p>
          <a:p>
            <a:pPr lvl="1"/>
            <a:r>
              <a:rPr lang="th-TH" smtClean="0">
                <a:effectLst/>
              </a:rPr>
              <a:t>but they are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private to users</a:t>
            </a:r>
            <a:r>
              <a:rPr lang="th-TH" smtClean="0">
                <a:effectLst/>
              </a:rPr>
              <a:t> of the class</a:t>
            </a:r>
          </a:p>
          <a:p>
            <a:pPr lvl="1"/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this level of visibility is between </a:t>
            </a:r>
            <a:r>
              <a:rPr lang="th-TH" sz="1800" smtClean="0">
                <a:effectLst/>
                <a:latin typeface="Courier New" pitchFamily="49" charset="0"/>
              </a:rPr>
              <a:t>public</a:t>
            </a:r>
            <a:r>
              <a:rPr lang="th-TH" sz="1800" smtClean="0">
                <a:effectLst/>
              </a:rPr>
              <a:t> </a:t>
            </a:r>
            <a:r>
              <a:rPr lang="th-TH" smtClean="0">
                <a:effectLst/>
              </a:rPr>
              <a:t>and </a:t>
            </a:r>
            <a:r>
              <a:rPr lang="th-TH" sz="1800" smtClean="0">
                <a:effectLst/>
                <a:latin typeface="Courier New" pitchFamily="49" charset="0"/>
              </a:rPr>
              <a:t>private</a:t>
            </a:r>
            <a:endParaRPr lang="th-TH" sz="2400" smtClean="0">
              <a:effectLst/>
              <a:latin typeface="Courier New" pitchFamily="49" charset="0"/>
            </a:endParaRPr>
          </a:p>
        </p:txBody>
      </p:sp>
      <p:sp>
        <p:nvSpPr>
          <p:cNvPr id="30724" name="TextBox 3"/>
          <p:cNvSpPr txBox="1">
            <a:spLocks noChangeArrowheads="1"/>
          </p:cNvSpPr>
          <p:nvPr/>
        </p:nvSpPr>
        <p:spPr bwMode="auto">
          <a:xfrm>
            <a:off x="6215063" y="500063"/>
            <a:ext cx="2481262" cy="120015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Better, but still</a:t>
            </a:r>
          </a:p>
          <a:p>
            <a:r>
              <a:rPr lang="en-US"/>
              <a:t>not the best design</a:t>
            </a:r>
          </a:p>
          <a:p>
            <a:r>
              <a:rPr lang="en-US"/>
              <a:t>choice.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536" y="188640"/>
            <a:ext cx="777875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mtClean="0">
                <a:effectLst/>
              </a:rPr>
              <a:t>Example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412776"/>
            <a:ext cx="7772400" cy="4824536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</a:rPr>
              <a:t>	</a:t>
            </a:r>
            <a:r>
              <a:rPr lang="th-TH" sz="2000" smtClean="0">
                <a:effectLst/>
                <a:latin typeface="Courier New" pitchFamily="49" charset="0"/>
              </a:rPr>
              <a:t>public class Student 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private int student_id;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private int year;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protected</a:t>
            </a:r>
            <a:r>
              <a:rPr lang="en-US" sz="2000" smtClean="0">
                <a:effectLst/>
                <a:latin typeface="Courier New" pitchFamily="49" charset="0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String name;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	: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</a:rPr>
              <a:t>}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endParaRPr lang="th-TH" sz="2000" smtClean="0">
              <a:effectLst/>
              <a:latin typeface="Courier New" pitchFamily="49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mtClean="0">
                <a:effectLst/>
              </a:rPr>
              <a:t>Now </a:t>
            </a:r>
            <a:r>
              <a:rPr lang="th-TH" sz="1800" smtClean="0">
                <a:effectLst/>
                <a:latin typeface="Courier New" pitchFamily="49" charset="0"/>
              </a:rPr>
              <a:t>GradStudent</a:t>
            </a:r>
            <a:r>
              <a:rPr lang="th-TH" sz="2000" smtClean="0">
                <a:effectLst/>
              </a:rPr>
              <a:t> </a:t>
            </a:r>
            <a:r>
              <a:rPr lang="th-TH" smtClean="0">
                <a:effectLst/>
              </a:rPr>
              <a:t>can use </a:t>
            </a:r>
            <a:r>
              <a:rPr lang="en-US" sz="1800" smtClean="0">
                <a:effectLst/>
                <a:latin typeface="Courier New" pitchFamily="49" charset="0"/>
              </a:rPr>
              <a:t>name </a:t>
            </a:r>
            <a:r>
              <a:rPr lang="th-TH" smtClean="0">
                <a:effectLst/>
              </a:rPr>
              <a:t>directly, but cannot see/change </a:t>
            </a:r>
            <a:r>
              <a:rPr lang="th-TH" sz="1800" smtClean="0">
                <a:effectLst/>
                <a:latin typeface="Courier New" pitchFamily="49" charset="0"/>
              </a:rPr>
              <a:t>student_id</a:t>
            </a:r>
            <a:r>
              <a:rPr lang="th-TH" smtClean="0">
                <a:effectLst/>
              </a:rPr>
              <a:t> or </a:t>
            </a:r>
            <a:r>
              <a:rPr lang="en-US" sz="1800" smtClean="0">
                <a:effectLst/>
                <a:latin typeface="Courier New" pitchFamily="49" charset="0"/>
              </a:rPr>
              <a:t>year</a:t>
            </a:r>
            <a:r>
              <a:rPr lang="en-US" sz="2400" smtClean="0">
                <a:effectLst/>
                <a:latin typeface="Courier New" pitchFamily="49" charset="0"/>
              </a:rPr>
              <a:t>:</a:t>
            </a:r>
          </a:p>
          <a:p>
            <a:pPr lvl="1">
              <a:buFontTx/>
              <a:buNone/>
            </a:pPr>
            <a:r>
              <a:rPr lang="en-US" sz="2000" smtClean="0">
                <a:effectLst/>
                <a:latin typeface="Courier New" pitchFamily="49" charset="0"/>
              </a:rPr>
              <a:t>	name = "andrew";  // in GradStudent</a:t>
            </a:r>
            <a:r>
              <a:rPr lang="th-TH" smtClean="0">
                <a:effectLst/>
              </a:rPr>
              <a:t/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>
              <a:buFont typeface="Courier New" pitchFamily="49" charset="0"/>
              <a:buChar char="o"/>
            </a:pPr>
            <a:r>
              <a:rPr lang="th-TH" smtClean="0">
                <a:effectLst/>
              </a:rPr>
              <a:t>Users of </a:t>
            </a:r>
            <a:r>
              <a:rPr lang="th-TH" sz="2000" smtClean="0">
                <a:effectLst/>
                <a:latin typeface="Courier New" pitchFamily="49" charset="0"/>
              </a:rPr>
              <a:t>Student</a:t>
            </a:r>
            <a:r>
              <a:rPr lang="th-TH" sz="2400" smtClean="0">
                <a:effectLst/>
              </a:rPr>
              <a:t> </a:t>
            </a:r>
            <a:r>
              <a:rPr lang="th-TH" smtClean="0">
                <a:effectLst/>
              </a:rPr>
              <a:t>cannot see/change any of the variables.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14696" y="502186"/>
            <a:ext cx="777875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mtClean="0">
                <a:effectLst/>
              </a:rPr>
              <a:t>Student.java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1901031"/>
            <a:ext cx="7772400" cy="41148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</a:rPr>
              <a:t>	public class Student </a:t>
            </a:r>
            <a:r>
              <a:rPr lang="en-US" sz="2000" smtClean="0">
                <a:effectLst/>
                <a:latin typeface="Courier New" pitchFamily="49" charset="0"/>
              </a:rPr>
              <a:t/>
            </a:r>
            <a:br>
              <a:rPr lang="en-US" sz="2000" smtClean="0">
                <a:effectLst/>
                <a:latin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</a:rPr>
              <a:t>{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private int student_id;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private int year;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private String name;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endParaRPr lang="th-TH" sz="2000" smtClean="0">
              <a:effectLst/>
              <a:latin typeface="Courier New" pitchFamily="49" charset="0"/>
              <a:cs typeface="Angsana New" pitchFamily="18" charset="-34"/>
            </a:endParaRPr>
          </a:p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th-TH" sz="2000" smtClean="0">
                <a:effectLst/>
                <a:latin typeface="Courier New" pitchFamily="49" charset="0"/>
                <a:cs typeface="Angsana New" pitchFamily="18" charset="-34"/>
              </a:rPr>
              <a:t>  </a:t>
            </a:r>
            <a:r>
              <a:rPr lang="th-TH" sz="2000" smtClean="0">
                <a:effectLst/>
                <a:latin typeface="Courier New" pitchFamily="49" charset="0"/>
              </a:rPr>
              <a:t>public Student(String nm, int id, int y)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name = new String(nm);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student_id = id;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year = y;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en-US" sz="2000" smtClean="0">
                <a:effectLst/>
                <a:latin typeface="Courier New" pitchFamily="49" charset="0"/>
              </a:rPr>
              <a:t>}</a:t>
            </a:r>
            <a:endParaRPr lang="th-TH" sz="2000" smtClean="0">
              <a:effectLst/>
              <a:latin typeface="Courier New" pitchFamily="49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815138" y="6303963"/>
            <a:ext cx="13938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 i="1">
                <a:solidFill>
                  <a:schemeClr val="tx2"/>
                </a:solidFill>
              </a:rPr>
              <a:t>continued</a:t>
            </a:r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063" y="785813"/>
            <a:ext cx="928687" cy="223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3.2. Protected </a:t>
            </a:r>
            <a:r>
              <a:rPr lang="en-US" smtClean="0">
                <a:effectLst/>
              </a:rPr>
              <a:t>Methods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The best approach is to use protected</a:t>
            </a:r>
            <a:r>
              <a:rPr lang="th-TH" smtClean="0">
                <a:effectLst/>
              </a:rPr>
              <a:t> get/set </a:t>
            </a:r>
            <a:r>
              <a:rPr lang="th-TH" i="1" smtClean="0">
                <a:solidFill>
                  <a:schemeClr val="tx2"/>
                </a:solidFill>
                <a:effectLst/>
              </a:rPr>
              <a:t>methods</a:t>
            </a:r>
            <a:r>
              <a:rPr lang="th-TH" smtClean="0">
                <a:effectLst/>
              </a:rPr>
              <a:t> for </a:t>
            </a:r>
            <a:r>
              <a:rPr lang="en-US" smtClean="0">
                <a:effectLst/>
              </a:rPr>
              <a:t>a private variable</a:t>
            </a:r>
            <a:r>
              <a:rPr lang="th-TH" smtClean="0">
                <a:effectLst/>
              </a:rPr>
              <a:t>:</a:t>
            </a:r>
          </a:p>
          <a:p>
            <a:pPr lvl="1">
              <a:buFontTx/>
              <a:buNone/>
            </a:pPr>
            <a:r>
              <a:rPr lang="en-US" sz="2000" smtClean="0">
                <a:effectLst/>
                <a:latin typeface="Courier New" pitchFamily="49" charset="0"/>
              </a:rPr>
              <a:t/>
            </a:r>
            <a:br>
              <a:rPr lang="en-US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public class Student 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en-US" sz="2000" smtClean="0">
                <a:effectLst/>
                <a:latin typeface="Courier New" pitchFamily="49" charset="0"/>
              </a:rPr>
              <a:t>  </a:t>
            </a:r>
            <a:r>
              <a:rPr lang="th-TH" sz="2000" smtClean="0">
                <a:effectLst/>
                <a:latin typeface="Courier New" pitchFamily="49" charset="0"/>
              </a:rPr>
              <a:t>private String name</a:t>
            </a:r>
            <a:r>
              <a:rPr lang="en-US" sz="2000" smtClean="0">
                <a:effectLst/>
                <a:latin typeface="Courier New" pitchFamily="49" charset="0"/>
              </a:rPr>
              <a:t>;  // stays private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	</a:t>
            </a:r>
            <a:r>
              <a:rPr lang="en-US" sz="2000" smtClean="0">
                <a:effectLst/>
                <a:latin typeface="Courier New" pitchFamily="49" charset="0"/>
              </a:rPr>
              <a:t>       </a:t>
            </a:r>
            <a:r>
              <a:rPr lang="th-TH" sz="2000" smtClean="0">
                <a:effectLst/>
                <a:latin typeface="Courier New" pitchFamily="49" charset="0"/>
              </a:rPr>
              <a:t>: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en-US" sz="2000" smtClean="0">
                <a:effectLst/>
                <a:latin typeface="Courier New" pitchFamily="49" charset="0"/>
              </a:rPr>
              <a:t> 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protected</a:t>
            </a:r>
            <a:r>
              <a:rPr lang="en-US" sz="2000" smtClean="0">
                <a:effectLst/>
                <a:latin typeface="Courier New" pitchFamily="49" charset="0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String getName()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en-US" sz="2000" smtClean="0">
                <a:effectLst/>
                <a:latin typeface="Courier New" pitchFamily="49" charset="0"/>
              </a:rPr>
              <a:t>  </a:t>
            </a:r>
            <a:r>
              <a:rPr lang="th-TH" sz="2000" smtClean="0">
                <a:effectLst/>
                <a:latin typeface="Courier New" pitchFamily="49" charset="0"/>
              </a:rPr>
              <a:t>{  return name;  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en-US" sz="2000" smtClean="0">
                <a:effectLst/>
                <a:latin typeface="Courier New" pitchFamily="49" charset="0"/>
              </a:rPr>
              <a:t> 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protected</a:t>
            </a:r>
            <a:r>
              <a:rPr lang="en-US" sz="2000" smtClean="0">
                <a:effectLst/>
                <a:latin typeface="Courier New" pitchFamily="49" charset="0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void setName(String n)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en-US" sz="2000" smtClean="0">
                <a:effectLst/>
                <a:latin typeface="Courier New" pitchFamily="49" charset="0"/>
              </a:rPr>
              <a:t>  </a:t>
            </a:r>
            <a:r>
              <a:rPr lang="th-TH" sz="2000" smtClean="0">
                <a:effectLst/>
                <a:latin typeface="Courier New" pitchFamily="49" charset="0"/>
              </a:rPr>
              <a:t>{  name = n;  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	: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</a:rPr>
              <a:t>}</a:t>
            </a:r>
            <a:endParaRPr lang="th-TH" sz="2000" smtClean="0">
              <a:effectLst/>
              <a:latin typeface="Courier New" pitchFamily="49" charset="0"/>
            </a:endParaRPr>
          </a:p>
          <a:p>
            <a:endParaRPr lang="en-US" smtClean="0">
              <a:effectLst/>
            </a:endParaRPr>
          </a:p>
        </p:txBody>
      </p:sp>
      <p:sp>
        <p:nvSpPr>
          <p:cNvPr id="32772" name="TextBox 3"/>
          <p:cNvSpPr txBox="1">
            <a:spLocks noChangeArrowheads="1"/>
          </p:cNvSpPr>
          <p:nvPr/>
        </p:nvSpPr>
        <p:spPr bwMode="auto">
          <a:xfrm>
            <a:off x="6660232" y="188640"/>
            <a:ext cx="2114550" cy="830262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The best design</a:t>
            </a:r>
          </a:p>
          <a:p>
            <a:r>
              <a:rPr lang="en-US"/>
              <a:t>choice.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Protected methods hide the implementation of </a:t>
            </a:r>
            <a:r>
              <a:rPr lang="en-US" sz="2400" smtClean="0"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sz="2400" smtClean="0"/>
              <a:t> </a:t>
            </a:r>
            <a:r>
              <a:rPr lang="en-US" smtClean="0"/>
              <a:t>from GradStudent</a:t>
            </a:r>
          </a:p>
          <a:p>
            <a:pPr lvl="1">
              <a:defRPr/>
            </a:pPr>
            <a:r>
              <a:rPr lang="en-US" smtClean="0"/>
              <a:t>the interface is maintained</a:t>
            </a:r>
          </a:p>
          <a:p>
            <a:pPr>
              <a:defRPr/>
            </a:pPr>
            <a:endParaRPr lang="en-US" smtClean="0"/>
          </a:p>
          <a:p>
            <a:pPr>
              <a:defRPr/>
            </a:pPr>
            <a:r>
              <a:rPr lang="en-US" smtClean="0"/>
              <a:t>Protected methods cannot be called by the users of Student or GradStudent.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effectLst/>
              </a:rPr>
              <a:t>3.3. Summary </a:t>
            </a:r>
            <a:r>
              <a:rPr lang="en-US" smtClean="0">
                <a:effectLst/>
              </a:rPr>
              <a:t>of the 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844824"/>
            <a:ext cx="7772400" cy="41148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smtClean="0"/>
              <a:t>How do we make inherited private data accessible to subclass methods?</a:t>
            </a:r>
          </a:p>
          <a:p>
            <a:pPr>
              <a:defRPr/>
            </a:pPr>
            <a:r>
              <a:rPr lang="en-US" smtClean="0"/>
              <a:t>Three approaches:</a:t>
            </a:r>
          </a:p>
          <a:p>
            <a:pPr lvl="1">
              <a:defRPr/>
            </a:pPr>
            <a:r>
              <a:rPr lang="en-US" smtClean="0"/>
              <a:t>public methods</a:t>
            </a:r>
          </a:p>
          <a:p>
            <a:pPr lvl="2">
              <a:defRPr/>
            </a:pPr>
            <a:r>
              <a:rPr lang="en-US" smtClean="0"/>
              <a:t>exposes inherited class to user; bad</a:t>
            </a:r>
          </a:p>
          <a:p>
            <a:pPr lvl="1">
              <a:defRPr/>
            </a:pPr>
            <a:r>
              <a:rPr lang="en-US" smtClean="0"/>
              <a:t>protected variables</a:t>
            </a:r>
          </a:p>
          <a:p>
            <a:pPr lvl="2">
              <a:defRPr/>
            </a:pPr>
            <a:r>
              <a:rPr lang="en-US" smtClean="0"/>
              <a:t>variables only visible to subclass, but subclass sees implementation; not good</a:t>
            </a:r>
          </a:p>
          <a:p>
            <a:pPr lvl="1">
              <a:defRPr/>
            </a:pPr>
            <a:r>
              <a:rPr lang="en-US" smtClean="0"/>
              <a:t>protected methods</a:t>
            </a:r>
          </a:p>
          <a:p>
            <a:pPr lvl="2">
              <a:defRPr/>
            </a:pPr>
            <a:r>
              <a:rPr lang="en-US" smtClean="0"/>
              <a:t>best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260648"/>
            <a:ext cx="8305800" cy="1143000"/>
          </a:xfrm>
        </p:spPr>
        <p:txBody>
          <a:bodyPr/>
          <a:lstStyle/>
          <a:p>
            <a:r>
              <a:rPr lang="en-US" smtClean="0">
                <a:effectLst/>
              </a:rPr>
              <a:t>4. DoME v.2 Output Problem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3508375" y="1643063"/>
            <a:ext cx="5368925" cy="20621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>
                <a:latin typeface="Courier New" pitchFamily="49" charset="0"/>
              </a:rPr>
              <a:t>CD: A Swingin' Affair (64 mins)*</a:t>
            </a:r>
          </a:p>
          <a:p>
            <a:r>
              <a:rPr lang="en-US" sz="1600">
                <a:latin typeface="Courier New" pitchFamily="49" charset="0"/>
              </a:rPr>
              <a:t>    Frank Sinatra</a:t>
            </a:r>
          </a:p>
          <a:p>
            <a:r>
              <a:rPr lang="en-US" sz="1600">
                <a:latin typeface="Courier New" pitchFamily="49" charset="0"/>
              </a:rPr>
              <a:t>    tracks: 16</a:t>
            </a:r>
          </a:p>
          <a:p>
            <a:r>
              <a:rPr lang="en-US" sz="1600">
                <a:latin typeface="Courier New" pitchFamily="49" charset="0"/>
              </a:rPr>
              <a:t>    my favourite Sinatra album</a:t>
            </a:r>
          </a:p>
          <a:p>
            <a:r>
              <a:rPr lang="en-US" sz="1600">
                <a:latin typeface="Courier New" pitchFamily="49" charset="0"/>
              </a:rPr>
              <a:t> </a:t>
            </a:r>
          </a:p>
          <a:p>
            <a:r>
              <a:rPr lang="en-US" sz="1600">
                <a:latin typeface="Courier New" pitchFamily="49" charset="0"/>
              </a:rPr>
              <a:t>DVD: O Brother, Where Art Thou? (106 mins)</a:t>
            </a:r>
          </a:p>
          <a:p>
            <a:r>
              <a:rPr lang="en-US" sz="1600">
                <a:latin typeface="Courier New" pitchFamily="49" charset="0"/>
              </a:rPr>
              <a:t>     Joel &amp; Ethan Coen</a:t>
            </a:r>
          </a:p>
          <a:p>
            <a:r>
              <a:rPr lang="en-US" sz="1600">
                <a:latin typeface="Courier New" pitchFamily="49" charset="0"/>
              </a:rPr>
              <a:t>     The Coen brothers’ best movie</a:t>
            </a:r>
            <a:r>
              <a:rPr lang="en-AU" sz="1600">
                <a:latin typeface="Courier New" pitchFamily="49" charset="0"/>
              </a:rPr>
              <a:t>!</a:t>
            </a:r>
            <a:r>
              <a:rPr lang="en-US" sz="1600">
                <a:latin typeface="Courier New" pitchFamily="49" charset="0"/>
              </a:rPr>
              <a:t> </a:t>
            </a:r>
          </a:p>
        </p:txBody>
      </p:sp>
      <p:sp>
        <p:nvSpPr>
          <p:cNvPr id="35844" name="Text Box 5"/>
          <p:cNvSpPr txBox="1">
            <a:spLocks noChangeArrowheads="1"/>
          </p:cNvSpPr>
          <p:nvPr/>
        </p:nvSpPr>
        <p:spPr bwMode="auto">
          <a:xfrm>
            <a:off x="3508375" y="4373563"/>
            <a:ext cx="5614988" cy="1323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>
                <a:latin typeface="Courier New" pitchFamily="49" charset="0"/>
              </a:rPr>
              <a:t>title: A Swingin' Affair (64 mins)*</a:t>
            </a:r>
          </a:p>
          <a:p>
            <a:r>
              <a:rPr lang="en-US" sz="1600">
                <a:latin typeface="Courier New" pitchFamily="49" charset="0"/>
              </a:rPr>
              <a:t>       my favourite Sinatra album</a:t>
            </a:r>
          </a:p>
          <a:p>
            <a:endParaRPr lang="en-US" sz="1600">
              <a:latin typeface="Courier New" pitchFamily="49" charset="0"/>
            </a:endParaRPr>
          </a:p>
          <a:p>
            <a:r>
              <a:rPr lang="en-US" sz="1600">
                <a:latin typeface="Courier New" pitchFamily="49" charset="0"/>
              </a:rPr>
              <a:t>title: O Brother, Where Art Thou? (106 mins)</a:t>
            </a:r>
          </a:p>
          <a:p>
            <a:r>
              <a:rPr lang="en-US" sz="1600">
                <a:latin typeface="Courier New" pitchFamily="49" charset="0"/>
              </a:rPr>
              <a:t>       The Coen brothers’ best movie</a:t>
            </a:r>
            <a:r>
              <a:rPr lang="en-AU" sz="1600">
                <a:latin typeface="Courier New" pitchFamily="49" charset="0"/>
              </a:rPr>
              <a:t>!</a:t>
            </a:r>
            <a:endParaRPr lang="en-US" sz="1600">
              <a:latin typeface="Courier New" pitchFamily="49" charset="0"/>
            </a:endParaRPr>
          </a:p>
        </p:txBody>
      </p:sp>
      <p:sp>
        <p:nvSpPr>
          <p:cNvPr id="5125" name="Oval 6"/>
          <p:cNvSpPr>
            <a:spLocks noChangeArrowheads="1"/>
          </p:cNvSpPr>
          <p:nvPr/>
        </p:nvSpPr>
        <p:spPr bwMode="auto">
          <a:xfrm>
            <a:off x="1071563" y="2528888"/>
            <a:ext cx="2052637" cy="7858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 b="1">
                <a:solidFill>
                  <a:schemeClr val="accent1"/>
                </a:solidFill>
                <a:latin typeface="+mn-lt"/>
              </a:rPr>
              <a:t>What we get</a:t>
            </a:r>
          </a:p>
          <a:p>
            <a:pPr algn="ctr">
              <a:defRPr/>
            </a:pPr>
            <a:r>
              <a:rPr lang="en-US" sz="2000" b="1">
                <a:solidFill>
                  <a:schemeClr val="accent1"/>
                </a:solidFill>
                <a:latin typeface="+mn-lt"/>
              </a:rPr>
              <a:t>in DoME v.1</a:t>
            </a:r>
          </a:p>
        </p:txBody>
      </p:sp>
      <p:sp>
        <p:nvSpPr>
          <p:cNvPr id="5126" name="Oval 7"/>
          <p:cNvSpPr>
            <a:spLocks noChangeArrowheads="1"/>
          </p:cNvSpPr>
          <p:nvPr/>
        </p:nvSpPr>
        <p:spPr bwMode="auto">
          <a:xfrm>
            <a:off x="1000125" y="4643438"/>
            <a:ext cx="2124075" cy="7858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 b="1">
                <a:solidFill>
                  <a:schemeClr val="accent1"/>
                </a:solidFill>
                <a:latin typeface="+mn-lt"/>
              </a:rPr>
              <a:t>What we get</a:t>
            </a:r>
            <a:br>
              <a:rPr lang="en-US" sz="2000" b="1">
                <a:solidFill>
                  <a:schemeClr val="accent1"/>
                </a:solidFill>
                <a:latin typeface="+mn-lt"/>
              </a:rPr>
            </a:br>
            <a:r>
              <a:rPr lang="en-US" sz="2000" b="1">
                <a:solidFill>
                  <a:schemeClr val="accent1"/>
                </a:solidFill>
                <a:latin typeface="+mn-lt"/>
              </a:rPr>
              <a:t>in DoME v.2</a:t>
            </a:r>
          </a:p>
        </p:txBody>
      </p:sp>
      <p:sp>
        <p:nvSpPr>
          <p:cNvPr id="35847" name="Down Arrow 6"/>
          <p:cNvSpPr>
            <a:spLocks noChangeArrowheads="1"/>
          </p:cNvSpPr>
          <p:nvPr/>
        </p:nvSpPr>
        <p:spPr bwMode="auto">
          <a:xfrm>
            <a:off x="1883568" y="3659188"/>
            <a:ext cx="357188" cy="714375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35848" name="TextBox 7"/>
          <p:cNvSpPr txBox="1">
            <a:spLocks noChangeArrowheads="1"/>
          </p:cNvSpPr>
          <p:nvPr/>
        </p:nvSpPr>
        <p:spPr bwMode="auto">
          <a:xfrm>
            <a:off x="3851275" y="6110288"/>
            <a:ext cx="4006850" cy="461962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Some information isn't printed</a:t>
            </a:r>
          </a:p>
        </p:txBody>
      </p:sp>
      <p:cxnSp>
        <p:nvCxnSpPr>
          <p:cNvPr id="35849" name="Straight Arrow Connector 9"/>
          <p:cNvCxnSpPr>
            <a:cxnSpLocks noChangeShapeType="1"/>
            <a:stCxn id="35848" idx="0"/>
          </p:cNvCxnSpPr>
          <p:nvPr/>
        </p:nvCxnSpPr>
        <p:spPr bwMode="auto">
          <a:xfrm rot="5400000" flipH="1" flipV="1">
            <a:off x="5694363" y="5946775"/>
            <a:ext cx="323850" cy="3175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305800" cy="1143000"/>
          </a:xfrm>
        </p:spPr>
        <p:txBody>
          <a:bodyPr/>
          <a:lstStyle/>
          <a:p>
            <a:r>
              <a:rPr lang="en-US" smtClean="0">
                <a:effectLst/>
              </a:rPr>
              <a:t>The Inheritance Hierarchy</a:t>
            </a:r>
          </a:p>
        </p:txBody>
      </p:sp>
      <p:pic>
        <p:nvPicPr>
          <p:cNvPr id="36867" name="Picture 5" descr="fig9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1752600"/>
            <a:ext cx="5048250" cy="381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643188" y="2857500"/>
            <a:ext cx="715962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2">
                    <a:lumMod val="50000"/>
                  </a:schemeClr>
                </a:solidFill>
              </a:rPr>
              <a:t>uses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86188" y="3929063"/>
            <a:ext cx="603250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2">
                    <a:lumMod val="50000"/>
                  </a:schemeClr>
                </a:solidFill>
              </a:rPr>
              <a:t>is a</a:t>
            </a:r>
          </a:p>
        </p:txBody>
      </p:sp>
      <p:sp>
        <p:nvSpPr>
          <p:cNvPr id="36870" name="TextBox 5"/>
          <p:cNvSpPr txBox="1">
            <a:spLocks noChangeArrowheads="1"/>
          </p:cNvSpPr>
          <p:nvPr/>
        </p:nvSpPr>
        <p:spPr bwMode="auto">
          <a:xfrm>
            <a:off x="6215063" y="2857500"/>
            <a:ext cx="2649537" cy="120015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At runtime, a call to</a:t>
            </a:r>
          </a:p>
          <a:p>
            <a:r>
              <a:rPr lang="en-US"/>
              <a:t>print() will use</a:t>
            </a:r>
          </a:p>
          <a:p>
            <a:r>
              <a:rPr lang="en-US"/>
              <a:t>Item.print().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The Reason for the Problem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The </a:t>
            </a:r>
            <a:r>
              <a:rPr lang="en-US" sz="2000" smtClean="0">
                <a:effectLst/>
                <a:latin typeface="Courier New" pitchFamily="49" charset="0"/>
              </a:rPr>
              <a:t>print()</a:t>
            </a:r>
            <a:r>
              <a:rPr lang="en-US" smtClean="0">
                <a:effectLst/>
              </a:rPr>
              <a:t> method in </a:t>
            </a:r>
            <a:r>
              <a:rPr lang="en-US" sz="2000" smtClean="0">
                <a:effectLst/>
                <a:latin typeface="Courier New" pitchFamily="49" charset="0"/>
              </a:rPr>
              <a:t>Item</a:t>
            </a:r>
            <a:r>
              <a:rPr lang="en-US" sz="2400" smtClean="0">
                <a:effectLst/>
              </a:rPr>
              <a:t> </a:t>
            </a:r>
            <a:r>
              <a:rPr lang="en-US" smtClean="0">
                <a:effectLst/>
              </a:rPr>
              <a:t>only prints the fields defined in </a:t>
            </a:r>
            <a:r>
              <a:rPr lang="en-US" sz="2000" smtClean="0">
                <a:effectLst/>
                <a:latin typeface="Courier New" pitchFamily="49" charset="0"/>
              </a:rPr>
              <a:t>Item</a:t>
            </a:r>
            <a:r>
              <a:rPr lang="en-US" smtClean="0">
                <a:effectLst/>
              </a:rPr>
              <a:t>.</a:t>
            </a:r>
          </a:p>
          <a:p>
            <a:r>
              <a:rPr lang="en-US" smtClean="0">
                <a:effectLst/>
              </a:rPr>
              <a:t>Inheritance only works 'upwards':</a:t>
            </a:r>
          </a:p>
          <a:p>
            <a:pPr lvl="1"/>
            <a:r>
              <a:rPr lang="en-US" smtClean="0">
                <a:effectLst/>
              </a:rPr>
              <a:t>a subclass inherits its superclass fields and methods</a:t>
            </a:r>
          </a:p>
          <a:p>
            <a:r>
              <a:rPr lang="en-US" smtClean="0">
                <a:effectLst/>
              </a:rPr>
              <a:t>The superclass method (e.g. </a:t>
            </a:r>
            <a:r>
              <a:rPr lang="en-US" sz="2000" smtClean="0">
                <a:effectLst/>
                <a:latin typeface="Courier New" pitchFamily="49" charset="0"/>
              </a:rPr>
              <a:t>print()</a:t>
            </a:r>
            <a:r>
              <a:rPr lang="en-US" smtClean="0">
                <a:effectLst/>
              </a:rPr>
              <a:t>) knows nothing about its subclass’s fields or methods.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10" descr="fig9-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789156"/>
            <a:ext cx="4303712" cy="3249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2656"/>
            <a:ext cx="8305800" cy="1143000"/>
          </a:xfrm>
        </p:spPr>
        <p:txBody>
          <a:bodyPr/>
          <a:lstStyle/>
          <a:p>
            <a:r>
              <a:rPr lang="en-US" smtClean="0">
                <a:effectLst/>
              </a:rPr>
              <a:t>The Solution: Overriding</a:t>
            </a:r>
          </a:p>
        </p:txBody>
      </p:sp>
      <p:sp>
        <p:nvSpPr>
          <p:cNvPr id="12292" name="Oval 6"/>
          <p:cNvSpPr>
            <a:spLocks noChangeArrowheads="1"/>
          </p:cNvSpPr>
          <p:nvPr/>
        </p:nvSpPr>
        <p:spPr bwMode="auto">
          <a:xfrm>
            <a:off x="5562600" y="1609768"/>
            <a:ext cx="3081338" cy="9953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Ctr="1">
            <a:spAutoFit/>
          </a:bodyPr>
          <a:lstStyle/>
          <a:p>
            <a:pPr>
              <a:defRPr/>
            </a:pPr>
            <a:r>
              <a:rPr lang="en-US" sz="2000">
                <a:latin typeface="+mn-lt"/>
              </a:rPr>
              <a:t>print() in super- and subclasses.</a:t>
            </a:r>
          </a:p>
        </p:txBody>
      </p:sp>
      <p:sp>
        <p:nvSpPr>
          <p:cNvPr id="38917" name="Line 7"/>
          <p:cNvSpPr>
            <a:spLocks noChangeShapeType="1"/>
          </p:cNvSpPr>
          <p:nvPr/>
        </p:nvSpPr>
        <p:spPr bwMode="auto">
          <a:xfrm flipH="1">
            <a:off x="4648200" y="2343193"/>
            <a:ext cx="1138238" cy="942975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8" name="Line 8"/>
          <p:cNvSpPr>
            <a:spLocks noChangeShapeType="1"/>
          </p:cNvSpPr>
          <p:nvPr/>
        </p:nvSpPr>
        <p:spPr bwMode="auto">
          <a:xfrm flipH="1">
            <a:off x="5105400" y="2343193"/>
            <a:ext cx="681038" cy="1781175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5" name="Oval 9"/>
          <p:cNvSpPr>
            <a:spLocks noChangeArrowheads="1"/>
          </p:cNvSpPr>
          <p:nvPr/>
        </p:nvSpPr>
        <p:spPr bwMode="auto">
          <a:xfrm>
            <a:off x="5580063" y="3489368"/>
            <a:ext cx="3106737" cy="1930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000">
                <a:latin typeface="+mn-lt"/>
              </a:rPr>
              <a:t>CD and DVD print() will use super.print() to print the Item info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0313" y="2738481"/>
            <a:ext cx="715962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2">
                    <a:lumMod val="50000"/>
                  </a:schemeClr>
                </a:solidFill>
              </a:rPr>
              <a:t>uses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14750" y="3629068"/>
            <a:ext cx="60325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2">
                    <a:lumMod val="50000"/>
                  </a:schemeClr>
                </a:solidFill>
              </a:rPr>
              <a:t>is a</a:t>
            </a:r>
          </a:p>
        </p:txBody>
      </p:sp>
      <p:sp>
        <p:nvSpPr>
          <p:cNvPr id="38922" name="TextBox 9"/>
          <p:cNvSpPr txBox="1">
            <a:spLocks noChangeArrowheads="1"/>
          </p:cNvSpPr>
          <p:nvPr/>
        </p:nvSpPr>
        <p:spPr bwMode="auto">
          <a:xfrm>
            <a:off x="2286000" y="5143543"/>
            <a:ext cx="3570288" cy="120015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At runtime, a call to</a:t>
            </a:r>
          </a:p>
          <a:p>
            <a:r>
              <a:rPr lang="en-US"/>
              <a:t>print() will use either</a:t>
            </a:r>
          </a:p>
          <a:p>
            <a:r>
              <a:rPr lang="en-US"/>
              <a:t>CD.print() or DVD.print() 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CD's print()</a:t>
            </a:r>
          </a:p>
        </p:txBody>
      </p:sp>
      <p:sp>
        <p:nvSpPr>
          <p:cNvPr id="39939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// in the CD class</a:t>
            </a:r>
          </a:p>
          <a:p>
            <a:pPr>
              <a:buFont typeface="Times New Roman" pitchFamily="18" charset="0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public void print()</a:t>
            </a:r>
          </a:p>
          <a:p>
            <a:pPr>
              <a:buFont typeface="Times New Roman" pitchFamily="18" charset="0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Font typeface="Times New Roman" pitchFamily="18" charset="0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System.out.println("CD: " + artist);</a:t>
            </a:r>
          </a:p>
          <a:p>
            <a:pPr>
              <a:buFont typeface="Times New Roman" pitchFamily="18" charset="0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System.out.println("tracks: " + numTracks);</a:t>
            </a:r>
            <a:b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/>
            </a:r>
            <a:b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super.print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();    // print info stored in Item</a:t>
            </a:r>
          </a:p>
          <a:p>
            <a:pPr>
              <a:buFont typeface="Times New Roman" pitchFamily="18" charset="0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5.  The Object Class’s Methods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714375" y="2060848"/>
            <a:ext cx="7858125" cy="4263752"/>
          </a:xfrm>
        </p:spPr>
        <p:txBody>
          <a:bodyPr/>
          <a:lstStyle/>
          <a:p>
            <a:r>
              <a:rPr lang="en-US" smtClean="0">
                <a:effectLst/>
              </a:rPr>
              <a:t>Methods in </a:t>
            </a:r>
            <a:r>
              <a:rPr lang="en-US" sz="2400" smtClean="0">
                <a:effectLst/>
                <a:latin typeface="Courier New" pitchFamily="49" charset="0"/>
              </a:rPr>
              <a:t>Object</a:t>
            </a:r>
            <a:r>
              <a:rPr lang="en-US" sz="2400" smtClean="0">
                <a:effectLst/>
              </a:rPr>
              <a:t> </a:t>
            </a:r>
            <a:r>
              <a:rPr lang="en-US" smtClean="0">
                <a:effectLst/>
              </a:rPr>
              <a:t>are inherited by all classes.</a:t>
            </a:r>
          </a:p>
          <a:p>
            <a:pPr lvl="1"/>
            <a:r>
              <a:rPr lang="en-US" smtClean="0">
                <a:effectLst/>
              </a:rPr>
              <a:t>any of these may be </a:t>
            </a:r>
            <a:r>
              <a:rPr lang="en-US" smtClean="0">
                <a:effectLst/>
              </a:rPr>
              <a:t>overridden</a:t>
            </a:r>
          </a:p>
          <a:p>
            <a:pPr lvl="1"/>
            <a:endParaRPr lang="en-US" smtClean="0">
              <a:effectLst/>
            </a:endParaRPr>
          </a:p>
          <a:p>
            <a:r>
              <a:rPr lang="en-US" smtClean="0">
                <a:effectLst/>
              </a:rPr>
              <a:t>The </a:t>
            </a:r>
            <a:r>
              <a:rPr lang="en-US" sz="2000" smtClean="0">
                <a:effectLst/>
                <a:latin typeface="Courier New" pitchFamily="49" charset="0"/>
              </a:rPr>
              <a:t>toString()</a:t>
            </a:r>
            <a:r>
              <a:rPr lang="en-US" smtClean="0">
                <a:effectLst/>
              </a:rPr>
              <a:t> method is often overridden</a:t>
            </a:r>
          </a:p>
          <a:p>
            <a:pPr lvl="1">
              <a:buFontTx/>
              <a:buNone/>
            </a:pPr>
            <a:r>
              <a:rPr lang="en-US" sz="2400" smtClean="0">
                <a:effectLst/>
                <a:latin typeface="Courier New" pitchFamily="49" charset="0"/>
              </a:rPr>
              <a:t>		</a:t>
            </a:r>
            <a:r>
              <a:rPr lang="en-US" sz="2000" smtClean="0">
                <a:effectLst/>
                <a:latin typeface="Courier New" pitchFamily="49" charset="0"/>
              </a:rPr>
              <a:t>public String toString()</a:t>
            </a:r>
            <a:endParaRPr lang="en-US" sz="2400" smtClean="0">
              <a:effectLst/>
            </a:endParaRPr>
          </a:p>
          <a:p>
            <a:pPr lvl="1"/>
            <a:r>
              <a:rPr lang="en-US" smtClean="0">
                <a:effectLst/>
              </a:rPr>
              <a:t>returns a string representation of the object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7696200" cy="1143000"/>
          </a:xfrm>
        </p:spPr>
        <p:txBody>
          <a:bodyPr/>
          <a:lstStyle/>
          <a:p>
            <a:r>
              <a:rPr lang="en-US" smtClean="0">
                <a:effectLst/>
              </a:rPr>
              <a:t>Overriding toString()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571500" y="1879600"/>
            <a:ext cx="8286750" cy="369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>
                <a:latin typeface="Courier New" pitchFamily="49" charset="0"/>
              </a:rPr>
              <a:t>public class Item</a:t>
            </a:r>
          </a:p>
          <a:p>
            <a:r>
              <a:rPr lang="en-US" sz="1800">
                <a:latin typeface="Courier New" pitchFamily="49" charset="0"/>
              </a:rPr>
              <a:t>{</a:t>
            </a:r>
          </a:p>
          <a:p>
            <a:r>
              <a:rPr lang="en-US" sz="1800">
                <a:latin typeface="Courier New" pitchFamily="49" charset="0"/>
              </a:rPr>
              <a:t>       :</a:t>
            </a:r>
          </a:p>
          <a:p>
            <a:r>
              <a:rPr lang="en-US" sz="1800">
                <a:latin typeface="Courier New" pitchFamily="49" charset="0"/>
              </a:rPr>
              <a:t>    public String toString()</a:t>
            </a:r>
          </a:p>
          <a:p>
            <a:r>
              <a:rPr lang="en-US" sz="1800">
                <a:latin typeface="Courier New" pitchFamily="49" charset="0"/>
              </a:rPr>
              <a:t>    {</a:t>
            </a:r>
          </a:p>
          <a:p>
            <a:r>
              <a:rPr lang="en-US" sz="1800">
                <a:latin typeface="Courier New" pitchFamily="49" charset="0"/>
              </a:rPr>
              <a:t>      String info = title + " (" + playingTime + " mins)");</a:t>
            </a:r>
          </a:p>
          <a:p>
            <a:r>
              <a:rPr lang="en-US" sz="1800">
                <a:latin typeface="Courier New" pitchFamily="49" charset="0"/>
              </a:rPr>
              <a:t>      if(gotIt)</a:t>
            </a:r>
          </a:p>
          <a:p>
            <a:r>
              <a:rPr lang="en-US" sz="1800">
                <a:latin typeface="Courier New" pitchFamily="49" charset="0"/>
              </a:rPr>
              <a:t>        return info + "*\n" + "    " + comment + "\n");</a:t>
            </a:r>
          </a:p>
          <a:p>
            <a:r>
              <a:rPr lang="en-US" sz="1800">
                <a:latin typeface="Courier New" pitchFamily="49" charset="0"/>
              </a:rPr>
              <a:t>      else</a:t>
            </a:r>
          </a:p>
          <a:p>
            <a:r>
              <a:rPr lang="en-US" sz="1800">
                <a:latin typeface="Courier New" pitchFamily="49" charset="0"/>
              </a:rPr>
              <a:t>        return info + "\n" + "    " + comment + "\n");</a:t>
            </a:r>
          </a:p>
          <a:p>
            <a:r>
              <a:rPr lang="en-US" sz="1800">
                <a:latin typeface="Courier New" pitchFamily="49" charset="0"/>
              </a:rPr>
              <a:t>    }  // end of toString()</a:t>
            </a:r>
          </a:p>
          <a:p>
            <a:endParaRPr lang="en-US" sz="1800">
              <a:latin typeface="Courier New" pitchFamily="49" charset="0"/>
            </a:endParaRPr>
          </a:p>
          <a:p>
            <a:r>
              <a:rPr lang="en-AU" sz="1800">
                <a:latin typeface="Courier New" pitchFamily="49" charset="0"/>
              </a:rPr>
              <a:t>}</a:t>
            </a:r>
            <a:r>
              <a:rPr lang="en-US" sz="1800">
                <a:latin typeface="Courier New" pitchFamily="49" charset="0"/>
              </a:rPr>
              <a:t> // end of Item class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844824"/>
            <a:ext cx="7772400" cy="41148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</a:rPr>
              <a:t>	  public String toString()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return "Student: " + name + ", " +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		student_id + ", " + year;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public int year_group()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{ return year; 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} // end of Student class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Using toString()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Instead of a </a:t>
            </a:r>
            <a:r>
              <a:rPr lang="en-US" sz="2000" smtClean="0">
                <a:effectLst/>
                <a:latin typeface="Courier New" pitchFamily="49" charset="0"/>
              </a:rPr>
              <a:t>print()</a:t>
            </a:r>
            <a:r>
              <a:rPr lang="en-US" smtClean="0">
                <a:effectLst/>
              </a:rPr>
              <a:t> method use 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toString()</a:t>
            </a:r>
            <a:r>
              <a:rPr lang="en-US" smtClean="0">
                <a:effectLst/>
              </a:rPr>
              <a:t>:</a:t>
            </a:r>
          </a:p>
          <a:p>
            <a:pPr lvl="1">
              <a:buFontTx/>
              <a:buNone/>
            </a:pPr>
            <a:r>
              <a:rPr lang="en-US" sz="2000" smtClean="0">
                <a:effectLst/>
                <a:latin typeface="Courier New" pitchFamily="49" charset="0"/>
              </a:rPr>
              <a:t>		System.out.println( item.toString() );</a:t>
            </a:r>
          </a:p>
          <a:p>
            <a:pPr lvl="1">
              <a:buFontTx/>
              <a:buNone/>
            </a:pPr>
            <a:endParaRPr lang="en-US" sz="3200" smtClean="0">
              <a:effectLst/>
            </a:endParaRPr>
          </a:p>
          <a:p>
            <a:r>
              <a:rPr lang="en-US" sz="2000" smtClean="0">
                <a:effectLst/>
                <a:latin typeface="Courier New" pitchFamily="49" charset="0"/>
              </a:rPr>
              <a:t>println()</a:t>
            </a:r>
            <a:r>
              <a:rPr lang="en-US" smtClean="0">
                <a:effectLst/>
              </a:rPr>
              <a:t> will call an object's 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toString()</a:t>
            </a:r>
            <a:r>
              <a:rPr lang="en-US" sz="2400" smtClean="0"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lang="en-US" smtClean="0">
                <a:effectLst/>
              </a:rPr>
              <a:t>method automatically, so the above call can be simplified to:</a:t>
            </a:r>
          </a:p>
          <a:p>
            <a:pPr lvl="1">
              <a:buFontTx/>
              <a:buNone/>
            </a:pPr>
            <a:r>
              <a:rPr lang="en-US" sz="2000" smtClean="0">
                <a:effectLst/>
                <a:latin typeface="Courier New" pitchFamily="49" charset="0"/>
              </a:rPr>
              <a:t>		System.out.println( item );</a:t>
            </a:r>
            <a:endParaRPr lang="en-US" smtClean="0">
              <a:effectLst/>
            </a:endParaRPr>
          </a:p>
          <a:p>
            <a:pPr lvl="1"/>
            <a:endParaRPr lang="en-US" sz="2000" smtClean="0">
              <a:effectLst/>
              <a:latin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6. Self-study from java9fp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Read Chapter 9 (OOP: Inheritance)</a:t>
            </a:r>
          </a:p>
          <a:p>
            <a:endParaRPr lang="en-US" smtClean="0"/>
          </a:p>
          <a:p>
            <a:r>
              <a:rPr lang="en-US" smtClean="0"/>
              <a:t>Download, compile, and run some of the examples from this section and from Chapter 9</a:t>
            </a:r>
          </a:p>
          <a:p>
            <a:pPr lvl="1"/>
            <a:r>
              <a:rPr lang="en-US" smtClean="0"/>
              <a:t>my code is </a:t>
            </a:r>
            <a:r>
              <a:rPr lang="en-US"/>
              <a:t>on the course website in</a:t>
            </a:r>
            <a:br>
              <a:rPr lang="en-US"/>
            </a:br>
            <a:r>
              <a:rPr lang="en-US" sz="1800">
                <a:latin typeface="Courier New" pitchFamily="49" charset="0"/>
                <a:cs typeface="Courier New" pitchFamily="49" charset="0"/>
              </a:rPr>
              <a:t>&lt;SITE&gt;/Code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/</a:t>
            </a:r>
            <a:endParaRPr lang="en-US"/>
          </a:p>
          <a:p>
            <a:pPr lvl="1"/>
            <a:r>
              <a:rPr lang="en-US"/>
              <a:t>the </a:t>
            </a:r>
            <a:r>
              <a:rPr lang="en-US" smtClean="0"/>
              <a:t>java9fp code </a:t>
            </a:r>
            <a:r>
              <a:rPr lang="en-US"/>
              <a:t>is on the course website in</a:t>
            </a:r>
            <a:br>
              <a:rPr lang="en-US"/>
            </a:br>
            <a:r>
              <a:rPr lang="en-US" sz="1800">
                <a:latin typeface="Courier New" pitchFamily="49" charset="0"/>
                <a:cs typeface="Courier New" pitchFamily="49" charset="0"/>
              </a:rPr>
              <a:t>&lt;SITE&gt;/Other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Code/java9fp/java9fp_examples.zip</a:t>
            </a:r>
            <a:endParaRPr lang="en-US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369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0213" y="481724"/>
            <a:ext cx="777875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mtClean="0">
                <a:effectLst/>
              </a:rPr>
              <a:t>GradStudent.java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45281" y="1694896"/>
            <a:ext cx="7772400" cy="4378796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</a:rPr>
              <a:t>	public class GradStudent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extends</a:t>
            </a:r>
            <a:r>
              <a:rPr lang="th-TH" sz="2000" smtClean="0">
                <a:effectLst/>
                <a:latin typeface="Courier New" pitchFamily="49" charset="0"/>
              </a:rPr>
              <a:t> Student </a:t>
            </a:r>
            <a:r>
              <a:rPr lang="en-US" sz="2000" smtClean="0">
                <a:effectLst/>
                <a:latin typeface="Courier New" pitchFamily="49" charset="0"/>
              </a:rPr>
              <a:t/>
            </a:r>
            <a:br>
              <a:rPr lang="en-US" sz="2000" smtClean="0">
                <a:effectLst/>
                <a:latin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</a:rPr>
              <a:t>{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private String dept;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private String thesis;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th-TH" sz="2000" smtClean="0">
                <a:effectLst/>
                <a:latin typeface="Courier New" pitchFamily="49" charset="0"/>
                <a:cs typeface="Angsana New" pitchFamily="18" charset="-34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// constructor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th-TH" sz="2000" smtClean="0">
                <a:effectLst/>
                <a:latin typeface="Courier New" pitchFamily="49" charset="0"/>
                <a:cs typeface="Angsana New" pitchFamily="18" charset="-34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public GradStudent(String nm, int id,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		int y, String d, String th)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en-US" sz="2000" smtClean="0">
                <a:effectLst/>
                <a:latin typeface="Courier New" pitchFamily="49" charset="0"/>
              </a:rPr>
              <a:t> {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</a:t>
            </a:r>
            <a:r>
              <a:rPr lang="en-US" sz="2000" smtClean="0">
                <a:effectLst/>
                <a:latin typeface="Courier New" pitchFamily="49" charset="0"/>
              </a:rPr>
              <a:t> 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super</a:t>
            </a:r>
            <a:r>
              <a:rPr lang="th-TH" sz="2000" smtClean="0">
                <a:effectLst/>
                <a:latin typeface="Courier New" pitchFamily="49" charset="0"/>
              </a:rPr>
              <a:t>(nm, id, y);   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		// call superclass constructor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dept = new String(d);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thesis = new String(th);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en-US" sz="2000" smtClean="0">
                <a:effectLst/>
                <a:latin typeface="Courier New" pitchFamily="49" charset="0"/>
              </a:rPr>
              <a:t> }</a:t>
            </a:r>
            <a:endParaRPr lang="th-TH" sz="2000" smtClean="0">
              <a:effectLst/>
              <a:latin typeface="Courier New" pitchFamily="49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6815138" y="6303963"/>
            <a:ext cx="13938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 i="1">
                <a:solidFill>
                  <a:schemeClr val="tx2"/>
                </a:solidFill>
              </a:rPr>
              <a:t>continued</a:t>
            </a:r>
          </a:p>
        </p:txBody>
      </p:sp>
      <p:pic>
        <p:nvPicPr>
          <p:cNvPr id="7173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938" y="500063"/>
            <a:ext cx="1233487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72816"/>
            <a:ext cx="7772400" cy="41148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th-TH" smtClean="0">
                <a:effectLst/>
              </a:rPr>
              <a:t>	  </a:t>
            </a:r>
            <a:r>
              <a:rPr lang="en-US" smtClean="0">
                <a:effectLst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public String toString()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return "Grad " +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super.</a:t>
            </a:r>
            <a:r>
              <a:rPr lang="th-TH" sz="2000" smtClean="0">
                <a:effectLst/>
                <a:latin typeface="Courier New" pitchFamily="49" charset="0"/>
              </a:rPr>
              <a:t>toString() + ", " +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			dept + ", " + thesis;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} // end of GradStudent class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11560" y="567755"/>
            <a:ext cx="777875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mtClean="0">
                <a:effectLst/>
              </a:rPr>
              <a:t>TestStuds.java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844824"/>
            <a:ext cx="8426450" cy="41148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</a:rPr>
              <a:t>	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public class TestStuds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public static void main(String args[])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en-US" sz="2000" smtClean="0">
                <a:effectLst/>
                <a:latin typeface="Courier New" pitchFamily="49" charset="0"/>
              </a:rPr>
              <a:t>{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</a:t>
            </a:r>
            <a:r>
              <a:rPr lang="en-US" sz="2000" smtClean="0">
                <a:effectLst/>
                <a:latin typeface="Courier New" pitchFamily="49" charset="0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Student s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> = new Student("Jane Doe", </a:t>
            </a:r>
            <a:r>
              <a:rPr lang="en-US" sz="2000" smtClean="0">
                <a:effectLst/>
                <a:latin typeface="Courier New" pitchFamily="49" charset="0"/>
              </a:rPr>
              <a:t>100</a:t>
            </a:r>
            <a:r>
              <a:rPr lang="th-TH" sz="2000" smtClean="0">
                <a:effectLst/>
                <a:latin typeface="Courier New" pitchFamily="49" charset="0"/>
              </a:rPr>
              <a:t>, 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>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</a:t>
            </a:r>
            <a:r>
              <a:rPr lang="en-US" sz="2000" smtClean="0">
                <a:effectLst/>
                <a:latin typeface="Courier New" pitchFamily="49" charset="0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GradStudent gs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>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</a:t>
            </a:r>
            <a:r>
              <a:rPr lang="en-US" sz="2000" smtClean="0">
                <a:effectLst/>
                <a:latin typeface="Courier New" pitchFamily="49" charset="0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gs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> = new GradStudent("John Smith", </a:t>
            </a:r>
            <a:r>
              <a:rPr lang="en-US" sz="2000" smtClean="0">
                <a:effectLst/>
                <a:latin typeface="Courier New" pitchFamily="49" charset="0"/>
              </a:rPr>
              <a:t>200</a:t>
            </a:r>
            <a:r>
              <a:rPr lang="th-TH" sz="2000" smtClean="0">
                <a:effectLst/>
                <a:latin typeface="Courier New" pitchFamily="49" charset="0"/>
              </a:rPr>
              <a:t>, </a:t>
            </a:r>
            <a:r>
              <a:rPr lang="en-US" sz="2000" smtClean="0">
                <a:effectLst/>
                <a:latin typeface="Courier New" pitchFamily="49" charset="0"/>
              </a:rPr>
              <a:t>4</a:t>
            </a:r>
            <a:r>
              <a:rPr lang="th-TH" sz="2000" smtClean="0">
                <a:effectLst/>
                <a:latin typeface="Courier New" pitchFamily="49" charset="0"/>
              </a:rPr>
              <a:t>,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          "Pharmacy", "Retail Thesis");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	: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6815138" y="6303963"/>
            <a:ext cx="13938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 i="1">
                <a:solidFill>
                  <a:schemeClr val="tx2"/>
                </a:solidFill>
              </a:rPr>
              <a:t>continued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628800"/>
            <a:ext cx="7772400" cy="41148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</a:rPr>
              <a:t>	    System.out.println("Student s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>");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System.out.println(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s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1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.toString</a:t>
            </a:r>
            <a:r>
              <a:rPr lang="th-TH" sz="2000" smtClean="0">
                <a:effectLst/>
                <a:latin typeface="Courier New" pitchFamily="49" charset="0"/>
              </a:rPr>
              <a:t>());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System.out.println("Year " +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		s1.year_group() + "\n");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System.out.println("GradStudent gs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>");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System.out.println(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gs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1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.toString</a:t>
            </a:r>
            <a:r>
              <a:rPr lang="th-TH" sz="2000" smtClean="0">
                <a:effectLst/>
                <a:latin typeface="Courier New" pitchFamily="49" charset="0"/>
              </a:rPr>
              <a:t>());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System.out.println("Year " +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		gs1.year_group() + "\n");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	: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// see later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en-US" sz="2000" smtClean="0">
                <a:effectLst/>
                <a:latin typeface="Courier New" pitchFamily="49" charset="0"/>
              </a:rPr>
              <a:t>}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</a:rPr>
              <a:t>}  // end of TestStuds class</a:t>
            </a:r>
            <a:endParaRPr lang="th-TH" sz="2000" smtClean="0">
              <a:effectLst/>
              <a:latin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552" y="476672"/>
            <a:ext cx="777875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mtClean="0">
                <a:effectLst/>
              </a:rPr>
              <a:t>Compilation and Execution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2204864"/>
            <a:ext cx="4941888" cy="261778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</a:rPr>
              <a:t>	$ javac Student.java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$ javac GradStudent.java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$ javac TestStuds.java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$ java TestStuds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mtClean="0">
            <a:effectLst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00. prelims</Template>
  <TotalTime>643</TotalTime>
  <Words>1079</Words>
  <Application>Microsoft Office PowerPoint</Application>
  <PresentationFormat>On-screen Show (4:3)</PresentationFormat>
  <Paragraphs>306</Paragraphs>
  <Slides>41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Flow</vt:lpstr>
      <vt:lpstr>PowerPoint Presentation</vt:lpstr>
      <vt:lpstr>1.  Students Example</vt:lpstr>
      <vt:lpstr>Student.java</vt:lpstr>
      <vt:lpstr>PowerPoint Presentation</vt:lpstr>
      <vt:lpstr>GradStudent.java</vt:lpstr>
      <vt:lpstr>PowerPoint Presentation</vt:lpstr>
      <vt:lpstr>TestStuds.java</vt:lpstr>
      <vt:lpstr>PowerPoint Presentation</vt:lpstr>
      <vt:lpstr>Compilation and Execution</vt:lpstr>
      <vt:lpstr>TestStuds Output</vt:lpstr>
      <vt:lpstr>Objects Diagrams</vt:lpstr>
      <vt:lpstr>Method Lookup for s1.toString()</vt:lpstr>
      <vt:lpstr>Method Lookup for gs1.toString()</vt:lpstr>
      <vt:lpstr>Super Calls in Methods</vt:lpstr>
      <vt:lpstr>Method Lookup for gs1.year_group()</vt:lpstr>
      <vt:lpstr>TestStuds.java Continued</vt:lpstr>
      <vt:lpstr>Objects Diagram</vt:lpstr>
      <vt:lpstr>Output</vt:lpstr>
      <vt:lpstr>Method Lookup of stud.toString()</vt:lpstr>
      <vt:lpstr>2.  Method Polymorphism</vt:lpstr>
      <vt:lpstr>Method Polymorphism Example</vt:lpstr>
      <vt:lpstr>PowerPoint Presentation</vt:lpstr>
      <vt:lpstr>3.  Extends and Private</vt:lpstr>
      <vt:lpstr>PowerPoint Presentation</vt:lpstr>
      <vt:lpstr>PowerPoint Presentation</vt:lpstr>
      <vt:lpstr>PowerPoint Presentation</vt:lpstr>
      <vt:lpstr>PowerPoint Presentation</vt:lpstr>
      <vt:lpstr>3.1. Protected  Variables</vt:lpstr>
      <vt:lpstr>Example</vt:lpstr>
      <vt:lpstr>3.2. Protected Methods</vt:lpstr>
      <vt:lpstr>PowerPoint Presentation</vt:lpstr>
      <vt:lpstr>3.3. Summary of the Approaches</vt:lpstr>
      <vt:lpstr>4. DoME v.2 Output Problem</vt:lpstr>
      <vt:lpstr>The Inheritance Hierarchy</vt:lpstr>
      <vt:lpstr>The Reason for the Problem</vt:lpstr>
      <vt:lpstr>The Solution: Overriding</vt:lpstr>
      <vt:lpstr>CD's print()</vt:lpstr>
      <vt:lpstr>5.  The Object Class’s Methods</vt:lpstr>
      <vt:lpstr>Overriding toString()</vt:lpstr>
      <vt:lpstr>Using toString()</vt:lpstr>
      <vt:lpstr>6. Self-study from java9fp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CPT (Java) and OOP</dc:title>
  <dc:creator>Ad</dc:creator>
  <cp:lastModifiedBy>Ad</cp:lastModifiedBy>
  <cp:revision>79</cp:revision>
  <cp:lastPrinted>2003-09-01T07:45:51Z</cp:lastPrinted>
  <dcterms:created xsi:type="dcterms:W3CDTF">2002-10-08T14:34:55Z</dcterms:created>
  <dcterms:modified xsi:type="dcterms:W3CDTF">2019-07-12T01:22:39Z</dcterms:modified>
</cp:coreProperties>
</file>