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56"/>
  </p:notesMasterIdLst>
  <p:handoutMasterIdLst>
    <p:handoutMasterId r:id="rId57"/>
  </p:handoutMasterIdLst>
  <p:sldIdLst>
    <p:sldId id="323" r:id="rId2"/>
    <p:sldId id="280" r:id="rId3"/>
    <p:sldId id="282" r:id="rId4"/>
    <p:sldId id="284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289" r:id="rId17"/>
    <p:sldId id="293" r:id="rId18"/>
    <p:sldId id="290" r:id="rId19"/>
    <p:sldId id="292" r:id="rId20"/>
    <p:sldId id="335" r:id="rId21"/>
    <p:sldId id="336" r:id="rId22"/>
    <p:sldId id="337" r:id="rId23"/>
    <p:sldId id="338" r:id="rId24"/>
    <p:sldId id="355" r:id="rId25"/>
    <p:sldId id="339" r:id="rId26"/>
    <p:sldId id="356" r:id="rId27"/>
    <p:sldId id="313" r:id="rId28"/>
    <p:sldId id="297" r:id="rId29"/>
    <p:sldId id="298" r:id="rId30"/>
    <p:sldId id="299" r:id="rId31"/>
    <p:sldId id="358" r:id="rId32"/>
    <p:sldId id="359" r:id="rId33"/>
    <p:sldId id="361" r:id="rId34"/>
    <p:sldId id="360" r:id="rId35"/>
    <p:sldId id="340" r:id="rId36"/>
    <p:sldId id="341" r:id="rId37"/>
    <p:sldId id="318" r:id="rId38"/>
    <p:sldId id="342" r:id="rId39"/>
    <p:sldId id="354" r:id="rId40"/>
    <p:sldId id="300" r:id="rId41"/>
    <p:sldId id="343" r:id="rId42"/>
    <p:sldId id="344" r:id="rId43"/>
    <p:sldId id="317" r:id="rId44"/>
    <p:sldId id="345" r:id="rId45"/>
    <p:sldId id="349" r:id="rId46"/>
    <p:sldId id="348" r:id="rId47"/>
    <p:sldId id="309" r:id="rId48"/>
    <p:sldId id="362" r:id="rId49"/>
    <p:sldId id="350" r:id="rId50"/>
    <p:sldId id="351" r:id="rId51"/>
    <p:sldId id="310" r:id="rId52"/>
    <p:sldId id="319" r:id="rId53"/>
    <p:sldId id="320" r:id="rId54"/>
    <p:sldId id="322" r:id="rId55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2626"/>
    <a:srgbClr val="000000"/>
    <a:srgbClr val="DC4A1A"/>
    <a:srgbClr val="F37A20"/>
    <a:srgbClr val="FED601"/>
    <a:srgbClr val="C01012"/>
    <a:srgbClr val="F47A21"/>
    <a:srgbClr val="007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27" autoAdjust="0"/>
    <p:restoredTop sz="86333" autoAdjust="0"/>
  </p:normalViewPr>
  <p:slideViewPr>
    <p:cSldViewPr>
      <p:cViewPr varScale="1">
        <p:scale>
          <a:sx n="76" d="100"/>
          <a:sy n="76" d="100"/>
        </p:scale>
        <p:origin x="11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27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53355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241-211 OOP (Java): Inheritance/8</a:t>
            </a:r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2450" y="9431338"/>
            <a:ext cx="1036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98451098-C4C6-4440-8A62-25A31D9E6B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142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GB"/>
              <a:t>© David J. Barnes and Michael Kölling</a:t>
            </a:r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6618E7-E2AC-406E-895F-9DA9205DF9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72129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042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200" smtClean="0"/>
              <a:t>Objects First with Java</a:t>
            </a:r>
          </a:p>
        </p:txBody>
      </p:sp>
      <p:sp>
        <p:nvSpPr>
          <p:cNvPr id="604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200" smtClean="0"/>
              <a:t>© David J. Barnes and Michael Kölling</a:t>
            </a:r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1A84646-ECBE-4E00-AC8D-DC4054617B6F}" type="slidenum">
              <a:rPr lang="en-GB" sz="1200" smtClean="0"/>
              <a:pPr/>
              <a:t>1</a:t>
            </a:fld>
            <a:endParaRPr lang="en-GB" sz="1200" smtClean="0"/>
          </a:p>
        </p:txBody>
      </p:sp>
    </p:spTree>
    <p:extLst>
      <p:ext uri="{BB962C8B-B14F-4D97-AF65-F5344CB8AC3E}">
        <p14:creationId xmlns:p14="http://schemas.microsoft.com/office/powerpoint/2010/main" val="1500267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200" smtClean="0"/>
              <a:t>Objects First with Java</a:t>
            </a:r>
          </a:p>
        </p:txBody>
      </p:sp>
      <p:sp>
        <p:nvSpPr>
          <p:cNvPr id="696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200" smtClean="0"/>
              <a:t>© David J. Barnes and Michael Kölling</a:t>
            </a:r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3066AA-B429-4743-99AA-4C1016544DDF}" type="slidenum">
              <a:rPr lang="en-GB" sz="1200" smtClean="0"/>
              <a:pPr/>
              <a:t>37</a:t>
            </a:fld>
            <a:endParaRPr lang="en-GB" sz="1200" smtClean="0"/>
          </a:p>
        </p:txBody>
      </p:sp>
      <p:sp>
        <p:nvSpPr>
          <p:cNvPr id="696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GB" smtClean="0"/>
              <a:t>class diagram is simple (ArrayList not shown in BlueJ)</a:t>
            </a:r>
          </a:p>
        </p:txBody>
      </p:sp>
    </p:spTree>
    <p:extLst>
      <p:ext uri="{BB962C8B-B14F-4D97-AF65-F5344CB8AC3E}">
        <p14:creationId xmlns:p14="http://schemas.microsoft.com/office/powerpoint/2010/main" val="632845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200" smtClean="0"/>
              <a:t>Objects First with Java</a:t>
            </a:r>
          </a:p>
        </p:txBody>
      </p:sp>
      <p:sp>
        <p:nvSpPr>
          <p:cNvPr id="706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200" smtClean="0"/>
              <a:t>© David J. Barnes and Michael Kölling</a:t>
            </a:r>
          </a:p>
        </p:txBody>
      </p:sp>
      <p:sp>
        <p:nvSpPr>
          <p:cNvPr id="706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9ED9C4-07E7-4A11-BE19-D46CFCA521DC}" type="slidenum">
              <a:rPr lang="en-GB" sz="1200" smtClean="0"/>
              <a:pPr/>
              <a:t>43</a:t>
            </a:fld>
            <a:endParaRPr lang="en-GB" sz="1200" smtClean="0"/>
          </a:p>
        </p:txBody>
      </p:sp>
      <p:sp>
        <p:nvSpPr>
          <p:cNvPr id="706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GB" smtClean="0"/>
              <a:t>database object will hold two collections: one for CDs, one for videos</a:t>
            </a:r>
          </a:p>
        </p:txBody>
      </p:sp>
    </p:spTree>
    <p:extLst>
      <p:ext uri="{BB962C8B-B14F-4D97-AF65-F5344CB8AC3E}">
        <p14:creationId xmlns:p14="http://schemas.microsoft.com/office/powerpoint/2010/main" val="2505872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Objects First with Java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David J. Barnes and Michael Kölling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618E7-E2AC-406E-895F-9DA9205DF9B5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33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200" smtClean="0"/>
              <a:t>Objects First with Java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200" smtClean="0"/>
              <a:t>© David J. Barnes and Michael Kölling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19C976-E117-4E68-8486-31234E1BF669}" type="slidenum">
              <a:rPr lang="en-GB" sz="1200" smtClean="0"/>
              <a:pPr/>
              <a:t>2</a:t>
            </a:fld>
            <a:endParaRPr lang="en-GB" sz="1200" smtClean="0"/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database to store details of all CDs and videos I know</a:t>
            </a:r>
          </a:p>
        </p:txBody>
      </p:sp>
    </p:spTree>
    <p:extLst>
      <p:ext uri="{BB962C8B-B14F-4D97-AF65-F5344CB8AC3E}">
        <p14:creationId xmlns:p14="http://schemas.microsoft.com/office/powerpoint/2010/main" val="314683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200" smtClean="0"/>
              <a:t>Objects First with Java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200" smtClean="0"/>
              <a:t>© David J. Barnes and Michael Kölling</a:t>
            </a:r>
          </a:p>
        </p:txBody>
      </p:sp>
      <p:sp>
        <p:nvSpPr>
          <p:cNvPr id="624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AE6927-DE07-45A9-B53F-2B640F55F8D8}" type="slidenum">
              <a:rPr lang="en-GB" sz="1200" smtClean="0"/>
              <a:pPr/>
              <a:t>3</a:t>
            </a:fld>
            <a:endParaRPr lang="en-GB" sz="1200" smtClean="0"/>
          </a:p>
        </p:txBody>
      </p:sp>
      <p:sp>
        <p:nvSpPr>
          <p:cNvPr id="624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add the obvious methods (getters and setters); not complete here - just examples</a:t>
            </a:r>
          </a:p>
          <a:p>
            <a:r>
              <a:rPr lang="en-GB" smtClean="0"/>
              <a:t>add a print method to print out the details</a:t>
            </a:r>
          </a:p>
        </p:txBody>
      </p:sp>
    </p:spTree>
    <p:extLst>
      <p:ext uri="{BB962C8B-B14F-4D97-AF65-F5344CB8AC3E}">
        <p14:creationId xmlns:p14="http://schemas.microsoft.com/office/powerpoint/2010/main" val="74375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200" smtClean="0"/>
              <a:t>Objects First with Java</a:t>
            </a:r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200" smtClean="0"/>
              <a:t>© David J. Barnes and Michael Kölling</a:t>
            </a:r>
          </a:p>
        </p:txBody>
      </p:sp>
      <p:sp>
        <p:nvSpPr>
          <p:cNvPr id="634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E3A8E2-5721-498C-BD02-A04924FDF2DF}" type="slidenum">
              <a:rPr lang="en-GB" sz="1200" smtClean="0"/>
              <a:pPr/>
              <a:t>4</a:t>
            </a:fld>
            <a:endParaRPr lang="en-GB" sz="1200" smtClean="0"/>
          </a:p>
        </p:txBody>
      </p:sp>
      <p:sp>
        <p:nvSpPr>
          <p:cNvPr id="634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database object will hold two collections: one for CDs, one for videos</a:t>
            </a:r>
          </a:p>
        </p:txBody>
      </p:sp>
    </p:spTree>
    <p:extLst>
      <p:ext uri="{BB962C8B-B14F-4D97-AF65-F5344CB8AC3E}">
        <p14:creationId xmlns:p14="http://schemas.microsoft.com/office/powerpoint/2010/main" val="344083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200" smtClean="0"/>
              <a:t>Objects First with Java</a:t>
            </a:r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200" smtClean="0"/>
              <a:t>© David J. Barnes and Michael Kölling</a:t>
            </a:r>
          </a:p>
        </p:txBody>
      </p:sp>
      <p:sp>
        <p:nvSpPr>
          <p:cNvPr id="645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10E4B3-19C6-4965-8392-EA6836EC8E5F}" type="slidenum">
              <a:rPr lang="en-GB" sz="1200" smtClean="0"/>
              <a:pPr/>
              <a:t>16</a:t>
            </a:fld>
            <a:endParaRPr lang="en-GB" sz="1200" smtClean="0"/>
          </a:p>
        </p:txBody>
      </p:sp>
      <p:sp>
        <p:nvSpPr>
          <p:cNvPr id="645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we note a lot of code duplication.</a:t>
            </a:r>
          </a:p>
          <a:p>
            <a:r>
              <a:rPr lang="en-GB" smtClean="0"/>
              <a:t>this is one problem with this solution (there are others)</a:t>
            </a:r>
          </a:p>
        </p:txBody>
      </p:sp>
    </p:spTree>
    <p:extLst>
      <p:ext uri="{BB962C8B-B14F-4D97-AF65-F5344CB8AC3E}">
        <p14:creationId xmlns:p14="http://schemas.microsoft.com/office/powerpoint/2010/main" val="250963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200" smtClean="0"/>
              <a:t>Objects First with Java</a:t>
            </a:r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200" smtClean="0"/>
              <a:t>© David J. Barnes and Michael Kölling</a:t>
            </a:r>
          </a:p>
        </p:txBody>
      </p:sp>
      <p:sp>
        <p:nvSpPr>
          <p:cNvPr id="655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FACFF4-E549-4BDD-943C-07F33F033BA0}" type="slidenum">
              <a:rPr lang="en-GB" sz="1200" smtClean="0"/>
              <a:pPr/>
              <a:t>17</a:t>
            </a:fld>
            <a:endParaRPr lang="en-GB" sz="1200" smtClean="0"/>
          </a:p>
        </p:txBody>
      </p:sp>
      <p:sp>
        <p:nvSpPr>
          <p:cNvPr id="655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inheritance hierarchies are nothing unusual. we see them all the time.</a:t>
            </a:r>
          </a:p>
          <a:p>
            <a:r>
              <a:rPr lang="en-GB" smtClean="0"/>
              <a:t>(a masters student is a students is a person...)</a:t>
            </a:r>
          </a:p>
        </p:txBody>
      </p:sp>
    </p:spTree>
    <p:extLst>
      <p:ext uri="{BB962C8B-B14F-4D97-AF65-F5344CB8AC3E}">
        <p14:creationId xmlns:p14="http://schemas.microsoft.com/office/powerpoint/2010/main" val="3083914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200" smtClean="0"/>
              <a:t>Objects First with Java</a:t>
            </a:r>
          </a:p>
        </p:txBody>
      </p:sp>
      <p:sp>
        <p:nvSpPr>
          <p:cNvPr id="665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200" smtClean="0"/>
              <a:t>© David J. Barnes and Michael Kölling</a:t>
            </a:r>
          </a:p>
        </p:txBody>
      </p:sp>
      <p:sp>
        <p:nvSpPr>
          <p:cNvPr id="665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54C25E-70A1-4969-906E-1B2617C4B007}" type="slidenum">
              <a:rPr lang="en-GB" sz="1200" smtClean="0"/>
              <a:pPr/>
              <a:t>18</a:t>
            </a:fld>
            <a:endParaRPr lang="en-GB" sz="1200" smtClean="0"/>
          </a:p>
        </p:txBody>
      </p:sp>
      <p:sp>
        <p:nvSpPr>
          <p:cNvPr id="66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solution: inheritance. make superclass with common attributes, make subclasses</a:t>
            </a:r>
          </a:p>
        </p:txBody>
      </p:sp>
    </p:spTree>
    <p:extLst>
      <p:ext uri="{BB962C8B-B14F-4D97-AF65-F5344CB8AC3E}">
        <p14:creationId xmlns:p14="http://schemas.microsoft.com/office/powerpoint/2010/main" val="2110350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200" smtClean="0"/>
              <a:t>Objects First with Java</a:t>
            </a:r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200" smtClean="0"/>
              <a:t>© David J. Barnes and Michael Kölling</a:t>
            </a:r>
          </a:p>
        </p:txBody>
      </p:sp>
      <p:sp>
        <p:nvSpPr>
          <p:cNvPr id="675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4A3E7C-89C2-4BB8-9259-8658222BABDD}" type="slidenum">
              <a:rPr lang="en-GB" sz="1200" smtClean="0"/>
              <a:pPr/>
              <a:t>28</a:t>
            </a:fld>
            <a:endParaRPr lang="en-GB" sz="1200" smtClean="0"/>
          </a:p>
        </p:txBody>
      </p:sp>
      <p:sp>
        <p:nvSpPr>
          <p:cNvPr id="675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it is now much easier to add new types. </a:t>
            </a:r>
          </a:p>
          <a:p>
            <a:r>
              <a:rPr lang="en-GB" smtClean="0"/>
              <a:t>common attributes do not need to be rewritten.</a:t>
            </a:r>
          </a:p>
        </p:txBody>
      </p:sp>
    </p:spTree>
    <p:extLst>
      <p:ext uri="{BB962C8B-B14F-4D97-AF65-F5344CB8AC3E}">
        <p14:creationId xmlns:p14="http://schemas.microsoft.com/office/powerpoint/2010/main" val="2515469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200" smtClean="0"/>
              <a:t>Objects First with Java</a:t>
            </a:r>
          </a:p>
        </p:txBody>
      </p:sp>
      <p:sp>
        <p:nvSpPr>
          <p:cNvPr id="686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200" smtClean="0"/>
              <a:t>© David J. Barnes and Michael Kölling</a:t>
            </a:r>
          </a:p>
        </p:txBody>
      </p:sp>
      <p:sp>
        <p:nvSpPr>
          <p:cNvPr id="686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76B4D6-C824-42BA-9BC7-8DC68DA85E69}" type="slidenum">
              <a:rPr lang="en-GB" sz="1200" smtClean="0"/>
              <a:pPr/>
              <a:t>29</a:t>
            </a:fld>
            <a:endParaRPr lang="en-GB" sz="1200" smtClean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when adding new types, the hierarchy may be extended</a:t>
            </a:r>
          </a:p>
        </p:txBody>
      </p:sp>
    </p:spTree>
    <p:extLst>
      <p:ext uri="{BB962C8B-B14F-4D97-AF65-F5344CB8AC3E}">
        <p14:creationId xmlns:p14="http://schemas.microsoft.com/office/powerpoint/2010/main" val="14004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09" y="465097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5822" y="4149080"/>
            <a:ext cx="6934200" cy="13716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/>
          <a:p>
            <a:pPr>
              <a:buFont typeface="Monotype Sorts" pitchFamily="2" charset="2"/>
              <a:buNone/>
            </a:pPr>
            <a:r>
              <a:rPr lang="th-TH" smtClean="0">
                <a:effectLst/>
              </a:rPr>
              <a:t>Objectives</a:t>
            </a:r>
          </a:p>
          <a:p>
            <a:pPr lvl="1"/>
            <a:r>
              <a:rPr lang="en-US" smtClean="0">
                <a:effectLst/>
              </a:rPr>
              <a:t>to introduce inheritance, superclasses, subclasses, polymorphic data structures, and wrapper classes</a:t>
            </a:r>
            <a:endParaRPr lang="th-TH" smtClean="0">
              <a:effectLst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057400" y="2895600"/>
            <a:ext cx="4768850" cy="6508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600"/>
              <a:t>8</a:t>
            </a:r>
            <a:r>
              <a:rPr lang="th-TH" sz="3600"/>
              <a:t>.  </a:t>
            </a:r>
            <a:r>
              <a:rPr lang="en-US" sz="3600"/>
              <a:t>Inheritance</a:t>
            </a:r>
            <a:endParaRPr lang="th-TH" sz="360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38122" y="476672"/>
            <a:ext cx="8229600" cy="88341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effectLst/>
              </a:rPr>
              <a:t>DIN61-222 Adv. Prog. (Java)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5888" y="1340768"/>
            <a:ext cx="316706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defPPr>
              <a:defRPr lang="th-TH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v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v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v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v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v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GB" sz="2400">
                <a:effectLst/>
              </a:rPr>
              <a:t>Semester </a:t>
            </a:r>
            <a:r>
              <a:rPr lang="en-GB" sz="2400" smtClean="0">
                <a:effectLst/>
              </a:rPr>
              <a:t>1, 2019-2020</a:t>
            </a:r>
            <a:endParaRPr lang="en-GB" sz="240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785813" y="908720"/>
            <a:ext cx="7772400" cy="4849143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void print()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// print details about this DVD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System.out.print("DVD: " + title + " (" + </a:t>
            </a:r>
            <a:b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                         playingTime + " mins)");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if (gotIt)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System.out.println("*");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else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System.out.println();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System.out.println("    " + director);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if (comment != null)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System.out.println("    " + comment);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}  // end of print()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}  // end of DVD class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38200" y="438150"/>
            <a:ext cx="7778750" cy="1104900"/>
          </a:xfrm>
        </p:spPr>
        <p:txBody>
          <a:bodyPr/>
          <a:lstStyle/>
          <a:p>
            <a:r>
              <a:rPr lang="en-US" smtClean="0">
                <a:effectLst/>
              </a:rPr>
              <a:t>The Database Class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38200" y="1543049"/>
            <a:ext cx="7772400" cy="4760913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public class Database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private ArrayList&lt;CD&gt; cds;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private ArrayList&lt;DVD&gt; dvds;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Database()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 cds = new ArrayList&lt;CD&gt;();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dvds = new ArrayList&lt;DVD&gt;();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void addCD(CD theCD)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  cds.add(theCD);  }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void addDVD(DVD theDVD)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  dvds.add(theDVD);  }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388100" y="1357313"/>
            <a:ext cx="2112963" cy="157003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Notice the code</a:t>
            </a:r>
          </a:p>
          <a:p>
            <a:r>
              <a:rPr lang="en-US"/>
              <a:t>duplication due</a:t>
            </a:r>
          </a:p>
          <a:p>
            <a:r>
              <a:rPr lang="en-US"/>
              <a:t>to the use of</a:t>
            </a:r>
          </a:p>
          <a:p>
            <a:r>
              <a:rPr lang="en-US"/>
              <a:t>two ArrayLists.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6815138" y="6303963"/>
            <a:ext cx="1393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39816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void list()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// print a list of all currently stored CDs and DVDs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for (CD cd : cds)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cd.print();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for (DVD dvd : dvds)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dvd.print();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}  // end of list()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}  // end of Database class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Using the DoME Database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00063" y="1700808"/>
            <a:ext cx="8358187" cy="4395192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public class UseDome1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static void main(String[] args) 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Database db = new Database();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CD beatles = new CD("the white album", "the beatles",13, 122);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db.addCD( beatles);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beatles.setComment("the best of the later period");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db.addCD( new CD("morrison hotel", "the doors", 11, 109));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db.addCD( new CD("dark side of the moon","pink floyd",9,100));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		: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15138" y="6303963"/>
            <a:ext cx="1393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794" y="1643063"/>
            <a:ext cx="7967662" cy="41148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db.addDVD( new DVD("citizen kane", "welles", 97));</a:t>
            </a:r>
          </a:p>
          <a:p>
            <a:pPr>
              <a:buFont typeface="Monotype Sorts" pitchFamily="2" charset="2"/>
              <a:buNone/>
              <a:defRPr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DVD drs = new DVD("dr. strangelove", "kubrick", 143);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drs.setComment("what was written on the bomb?");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db.addDVD(drs);</a:t>
            </a:r>
          </a:p>
          <a:p>
            <a:pPr>
              <a:buFont typeface="Monotype Sorts" pitchFamily="2" charset="2"/>
              <a:buNone/>
              <a:defRPr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db.addDVD( new DVD("star wars: a new hope", "lucas", 100));</a:t>
            </a:r>
          </a:p>
          <a:p>
            <a:pPr>
              <a:buFont typeface="Monotype Sorts" pitchFamily="2" charset="2"/>
              <a:buNone/>
              <a:defRPr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db.list();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}  // end of UseDome1()</a:t>
            </a:r>
          </a:p>
          <a:p>
            <a:pPr>
              <a:buFont typeface="Monotype Sorts" pitchFamily="2" charset="2"/>
              <a:buNone/>
              <a:defRPr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}  // end of UseDome1 class</a:t>
            </a:r>
          </a:p>
          <a:p>
            <a:pPr>
              <a:buFont typeface="Monotype Sorts" pitchFamily="2" charset="2"/>
              <a:buNone/>
              <a:defRPr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1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Execution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85938"/>
            <a:ext cx="644207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Problems with DoME's Design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effectLst/>
              </a:rPr>
              <a:t>Code duplication: the CD and DVD classes are very similar</a:t>
            </a:r>
          </a:p>
          <a:p>
            <a:pPr lvl="1"/>
            <a:r>
              <a:rPr lang="en-GB" smtClean="0">
                <a:effectLst/>
              </a:rPr>
              <a:t>it makes maintenance harder</a:t>
            </a:r>
          </a:p>
          <a:p>
            <a:pPr lvl="1"/>
            <a:r>
              <a:rPr lang="en-GB" smtClean="0">
                <a:effectLst/>
              </a:rPr>
              <a:t>it introduces the danger of bugs</a:t>
            </a:r>
          </a:p>
          <a:p>
            <a:pPr lvl="1"/>
            <a:endParaRPr lang="en-GB" smtClean="0">
              <a:effectLst/>
            </a:endParaRPr>
          </a:p>
          <a:p>
            <a:r>
              <a:rPr lang="en-GB" smtClean="0">
                <a:effectLst/>
              </a:rPr>
              <a:t>The Database class also suffers from code duplication.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2.  Inheritance Hierarchies</a:t>
            </a: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3" y="1935163"/>
            <a:ext cx="7997193" cy="4389437"/>
          </a:xfrm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929063" y="3786188"/>
            <a:ext cx="852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2060"/>
                </a:solidFill>
              </a:rPr>
              <a:t>"is a"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3.  DoME using Inheritance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79575"/>
            <a:ext cx="5500688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4786313" y="4143375"/>
            <a:ext cx="852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2060"/>
                </a:solidFill>
              </a:rPr>
              <a:t>"is a"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6858000" y="2500313"/>
            <a:ext cx="18494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Compare the</a:t>
            </a:r>
          </a:p>
          <a:p>
            <a:r>
              <a:rPr lang="en-US"/>
              <a:t>fields and </a:t>
            </a:r>
          </a:p>
          <a:p>
            <a:r>
              <a:rPr lang="en-US"/>
              <a:t>methods with</a:t>
            </a:r>
          </a:p>
          <a:p>
            <a:r>
              <a:rPr lang="en-US"/>
              <a:t>those for CD</a:t>
            </a:r>
          </a:p>
          <a:p>
            <a:r>
              <a:rPr lang="en-US"/>
              <a:t>and DVD in</a:t>
            </a:r>
          </a:p>
          <a:p>
            <a:r>
              <a:rPr lang="en-US"/>
              <a:t>slide 4.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214938"/>
            <a:ext cx="84931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214938"/>
            <a:ext cx="7858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Inheritance Terminlogy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effectLst/>
              </a:rPr>
              <a:t>The Item class is a </a:t>
            </a:r>
            <a:r>
              <a:rPr lang="en-GB" i="1" smtClean="0">
                <a:solidFill>
                  <a:schemeClr val="tx2"/>
                </a:solidFill>
                <a:effectLst/>
              </a:rPr>
              <a:t>superclass</a:t>
            </a:r>
            <a:r>
              <a:rPr lang="en-GB" smtClean="0">
                <a:effectLst/>
              </a:rPr>
              <a:t>.</a:t>
            </a:r>
          </a:p>
          <a:p>
            <a:r>
              <a:rPr lang="en-GB" smtClean="0">
                <a:effectLst/>
              </a:rPr>
              <a:t>The new versons of the CD and DVD classes are </a:t>
            </a:r>
            <a:r>
              <a:rPr lang="en-GB" i="1" smtClean="0">
                <a:solidFill>
                  <a:schemeClr val="tx2"/>
                </a:solidFill>
                <a:effectLst/>
              </a:rPr>
              <a:t>subclasses</a:t>
            </a:r>
          </a:p>
          <a:p>
            <a:pPr lvl="1"/>
            <a:r>
              <a:rPr lang="en-GB" smtClean="0">
                <a:effectLst/>
              </a:rPr>
              <a:t>the superclass defines fields (attributes) and methods which are inherited by the subclasses</a:t>
            </a:r>
          </a:p>
          <a:p>
            <a:pPr lvl="1"/>
            <a:r>
              <a:rPr lang="en-GB" smtClean="0">
                <a:effectLst/>
              </a:rPr>
              <a:t>the subclasses add </a:t>
            </a:r>
            <a:r>
              <a:rPr lang="en-GB" i="1" smtClean="0">
                <a:solidFill>
                  <a:srgbClr val="00B0F0"/>
                </a:solidFill>
                <a:effectLst/>
              </a:rPr>
              <a:t>extra</a:t>
            </a:r>
            <a:r>
              <a:rPr lang="en-GB" smtClean="0">
                <a:effectLst/>
              </a:rPr>
              <a:t> fields and methods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1.  The DoME Example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204864"/>
            <a:ext cx="7543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>
                <a:effectLst/>
              </a:rPr>
              <a:t>DoME = "Database of Multimedia Entertainment"</a:t>
            </a:r>
          </a:p>
          <a:p>
            <a:pPr>
              <a:lnSpc>
                <a:spcPct val="90000"/>
              </a:lnSpc>
            </a:pPr>
            <a:endParaRPr lang="en-GB" sz="160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GB" smtClean="0">
                <a:effectLst/>
              </a:rPr>
              <a:t>The database stores details about CDs and DVDs in ArrayLists</a:t>
            </a:r>
            <a:endParaRPr lang="en-AU" smtClean="0">
              <a:effectLst/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AU" sz="2400" smtClean="0">
                <a:effectLst/>
              </a:rPr>
              <a:t>CD: title, artist, no. of tracks, playing time, a got-it, flag, a comment</a:t>
            </a:r>
          </a:p>
          <a:p>
            <a:pPr lvl="1">
              <a:lnSpc>
                <a:spcPct val="90000"/>
              </a:lnSpc>
            </a:pPr>
            <a:r>
              <a:rPr lang="en-AU" sz="2400" smtClean="0">
                <a:effectLst/>
              </a:rPr>
              <a:t>DVD: title, director, playing time, got-it, comment</a:t>
            </a:r>
          </a:p>
          <a:p>
            <a:pPr lvl="1">
              <a:lnSpc>
                <a:spcPct val="90000"/>
              </a:lnSpc>
            </a:pPr>
            <a:endParaRPr lang="en-GB" sz="240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GB" smtClean="0">
                <a:effectLst/>
              </a:rPr>
              <a:t>The details can be printed.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The Item Class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public class Item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private String title, comment;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private int playingTime;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private boolean gotIt;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Item(String theTitle, int time)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title = theTitle;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playingTime = time;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gotIt = false;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comment = null;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15138" y="6303963"/>
            <a:ext cx="1393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6215063" y="2214563"/>
            <a:ext cx="2576512" cy="230822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Fields and methods</a:t>
            </a:r>
          </a:p>
          <a:p>
            <a:r>
              <a:rPr lang="en-US"/>
              <a:t>that were common</a:t>
            </a:r>
          </a:p>
          <a:p>
            <a:r>
              <a:rPr lang="en-US"/>
              <a:t>to the old CD and</a:t>
            </a:r>
          </a:p>
          <a:p>
            <a:r>
              <a:rPr lang="en-US"/>
              <a:t>DVD classes are</a:t>
            </a:r>
          </a:p>
          <a:p>
            <a:r>
              <a:rPr lang="en-US"/>
              <a:t>now in the Item</a:t>
            </a:r>
          </a:p>
          <a:p>
            <a:r>
              <a:rPr lang="en-US"/>
              <a:t>superclass.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838200" y="764704"/>
            <a:ext cx="7772400" cy="4850284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void setComment(String com)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  comment = com; }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String getComment()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  return comment;  }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void setOwn(boolean ownIt)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// set the flag indicating whether we own this item.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  gotIt = ownIt;  }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boolean getOwn()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// return true if we own a copy of this item.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  return gotIt; }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6815138" y="6303963"/>
            <a:ext cx="1393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8912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void print()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// print details about this item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System.out.print("title: " + title + " (" + </a:t>
            </a:r>
            <a:b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                       playingTime + " mins)");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if (gotIt)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System.out.println("*");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else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System.out.println();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if (comment != null)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System.out.println("    " + comment);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}  // end of print()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}  // end of Item class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smtClean="0">
                <a:effectLst/>
              </a:rPr>
              <a:t>The Revised CD Class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42975" y="1314450"/>
            <a:ext cx="7200900" cy="5257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public class CD </a:t>
            </a:r>
            <a:r>
              <a:rPr lang="en-US" sz="1600" b="1" smtClean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extends Item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{ private String artist;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private int numTracks;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CD(String theTitle, String theArtist, </a:t>
            </a:r>
            <a:b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                         int tracks, int time)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 </a:t>
            </a:r>
            <a:r>
              <a:rPr lang="en-US" sz="1600" b="1" smtClean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super(theTitle, time);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artist = theArtist;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numTracks = tracks;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String getArtist()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  return artist;  }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int getNumberOfTracks()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  return numTracks; }</a:t>
            </a:r>
            <a:b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</a:b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}  // end of CD class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286500" y="4214813"/>
            <a:ext cx="1833563" cy="120015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Much shorter</a:t>
            </a:r>
          </a:p>
          <a:p>
            <a:r>
              <a:rPr lang="en-US"/>
              <a:t>than the old</a:t>
            </a:r>
          </a:p>
          <a:p>
            <a:r>
              <a:rPr lang="en-US"/>
              <a:t>CD class.</a:t>
            </a: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642938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is this Line Now Executed?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772400" cy="1592263"/>
          </a:xfrm>
        </p:spPr>
        <p:txBody>
          <a:bodyPr>
            <a:normAutofit/>
          </a:bodyPr>
          <a:lstStyle/>
          <a:p>
            <a:pPr marL="0" indent="0">
              <a:buFont typeface="Times New Roman" pitchFamily="18" charset="0"/>
              <a:buNone/>
              <a:defRPr/>
            </a:pPr>
            <a:r>
              <a:rPr lang="en-US" sz="2000">
                <a:effectLst/>
                <a:latin typeface="Courier New" pitchFamily="49" charset="0"/>
                <a:cs typeface="Courier New" pitchFamily="49" charset="0"/>
              </a:rPr>
              <a:t>CD beatles = </a:t>
            </a:r>
            <a:r>
              <a:rPr lang="en-US" sz="2000" smtClean="0">
                <a:effectLst/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smtClean="0"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2000" smtClean="0">
                <a:effectLst/>
                <a:latin typeface="Courier New" pitchFamily="49" charset="0"/>
                <a:cs typeface="Courier New" pitchFamily="49" charset="0"/>
              </a:rPr>
              <a:t>   new </a:t>
            </a:r>
            <a:r>
              <a:rPr lang="en-US" sz="2000">
                <a:effectLst/>
                <a:latin typeface="Courier New" pitchFamily="49" charset="0"/>
                <a:cs typeface="Courier New" pitchFamily="49" charset="0"/>
              </a:rPr>
              <a:t>CD("the white album", </a:t>
            </a:r>
            <a:r>
              <a:rPr lang="en-US" sz="2000" smtClean="0">
                <a:effectLst/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smtClean="0"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2000" smtClean="0">
                <a:effectLst/>
                <a:latin typeface="Courier New" pitchFamily="49" charset="0"/>
                <a:cs typeface="Courier New" pitchFamily="49" charset="0"/>
              </a:rPr>
              <a:t>             "</a:t>
            </a:r>
            <a:r>
              <a:rPr lang="en-US" sz="2000">
                <a:effectLst/>
                <a:latin typeface="Courier New" pitchFamily="49" charset="0"/>
                <a:cs typeface="Courier New" pitchFamily="49" charset="0"/>
              </a:rPr>
              <a:t>the beatles",13, 122);</a:t>
            </a: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The Revised DVD Class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755576" y="1785938"/>
            <a:ext cx="7772400" cy="4667398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public class DVD </a:t>
            </a:r>
            <a:r>
              <a:rPr lang="en-US" sz="1600" b="1" smtClean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extends Item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private String director;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DVD(String theTitle, String theDirector, int time)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smtClean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super(theTitle, time)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director = theDirector;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String getDirector()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  return director;  }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}  // end of DVD class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6286500" y="4214813"/>
            <a:ext cx="1833563" cy="120015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Much shorter</a:t>
            </a:r>
          </a:p>
          <a:p>
            <a:r>
              <a:rPr lang="en-US"/>
              <a:t>than the old</a:t>
            </a:r>
          </a:p>
          <a:p>
            <a:r>
              <a:rPr lang="en-US"/>
              <a:t>DVD class.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71463"/>
            <a:ext cx="100012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is this Line Executed?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772400" cy="1592263"/>
          </a:xfrm>
        </p:spPr>
        <p:txBody>
          <a:bodyPr>
            <a:normAutofit/>
          </a:bodyPr>
          <a:lstStyle/>
          <a:p>
            <a:pPr marL="0" indent="0">
              <a:buFont typeface="Times New Roman" pitchFamily="18" charset="0"/>
              <a:buNone/>
              <a:defRPr/>
            </a:pP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DVD d1 = </a:t>
            </a:r>
            <a:r>
              <a:rPr lang="en-US" sz="1800">
                <a:effectLst/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1800">
                <a:effectLst/>
                <a:latin typeface="Courier New" pitchFamily="49" charset="0"/>
                <a:cs typeface="Courier New" pitchFamily="49" charset="0"/>
              </a:rPr>
              <a:t>   new DVD("citizen kane", "welles", 97)</a:t>
            </a:r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Superclass Constructor Call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054225"/>
            <a:ext cx="7999040" cy="4041775"/>
          </a:xfrm>
        </p:spPr>
        <p:txBody>
          <a:bodyPr/>
          <a:lstStyle/>
          <a:p>
            <a:r>
              <a:rPr lang="en-GB" smtClean="0">
                <a:effectLst/>
              </a:rPr>
              <a:t>The subclass constructors should always contain a super() call as the first statement.</a:t>
            </a:r>
          </a:p>
          <a:p>
            <a:endParaRPr lang="en-GB" smtClean="0">
              <a:effectLst/>
            </a:endParaRPr>
          </a:p>
          <a:p>
            <a:r>
              <a:rPr lang="en-GB" smtClean="0">
                <a:effectLst/>
              </a:rPr>
              <a:t>CD has 6 fields (4 inherited) and 9 methods (6 inherited)</a:t>
            </a:r>
          </a:p>
          <a:p>
            <a:r>
              <a:rPr lang="en-GB" smtClean="0">
                <a:effectLst/>
              </a:rPr>
              <a:t>DVD has 5 fields (4 inherited) and 8 methods (6 inherited</a:t>
            </a:r>
            <a:r>
              <a:rPr lang="en-GB" smtClean="0">
                <a:effectLst/>
              </a:rPr>
              <a:t>)</a:t>
            </a:r>
            <a:endParaRPr lang="en-GB" smtClean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4643438"/>
            <a:ext cx="947737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Adding More Item Subclasses</a:t>
            </a:r>
          </a:p>
        </p:txBody>
      </p:sp>
      <p:pic>
        <p:nvPicPr>
          <p:cNvPr id="30724" name="Picture 6" descr="fig8-10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298700"/>
            <a:ext cx="7534275" cy="3371850"/>
          </a:xfrm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6815138" y="6303963"/>
            <a:ext cx="1393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4933950" y="4000500"/>
            <a:ext cx="852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2060"/>
                </a:solidFill>
              </a:rPr>
              <a:t>"is a"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fig8-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676400"/>
            <a:ext cx="6978650" cy="4267200"/>
          </a:xfrm>
        </p:spPr>
      </p:pic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6005513" y="4500563"/>
            <a:ext cx="852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2060"/>
                </a:solidFill>
              </a:rPr>
              <a:t>"is a"</a:t>
            </a: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5886450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5892800"/>
            <a:ext cx="8620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DoME Classes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428750"/>
            <a:ext cx="5143500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4" name="Straight Arrow Connector 4"/>
          <p:cNvCxnSpPr>
            <a:cxnSpLocks noChangeShapeType="1"/>
          </p:cNvCxnSpPr>
          <p:nvPr/>
        </p:nvCxnSpPr>
        <p:spPr bwMode="auto">
          <a:xfrm>
            <a:off x="4429125" y="3429000"/>
            <a:ext cx="1000125" cy="500063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Straight Arrow Connector 5"/>
          <p:cNvCxnSpPr>
            <a:cxnSpLocks noChangeShapeType="1"/>
          </p:cNvCxnSpPr>
          <p:nvPr/>
        </p:nvCxnSpPr>
        <p:spPr bwMode="auto">
          <a:xfrm rot="10800000" flipV="1">
            <a:off x="2857500" y="3429000"/>
            <a:ext cx="857250" cy="42862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8" name="TextBox 3"/>
          <p:cNvSpPr txBox="1">
            <a:spLocks noChangeArrowheads="1"/>
          </p:cNvSpPr>
          <p:nvPr/>
        </p:nvSpPr>
        <p:spPr bwMode="auto">
          <a:xfrm>
            <a:off x="3714750" y="3500438"/>
            <a:ext cx="96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2060"/>
                </a:solidFill>
              </a:rPr>
              <a:t>"uses"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The Benefits of Inheritance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effectLst/>
              </a:rPr>
              <a:t>A comparison between the old and new versions of CD and DVD show:</a:t>
            </a:r>
          </a:p>
          <a:p>
            <a:pPr lvl="1"/>
            <a:r>
              <a:rPr lang="en-GB" smtClean="0">
                <a:effectLst/>
              </a:rPr>
              <a:t>no code duplication</a:t>
            </a:r>
          </a:p>
          <a:p>
            <a:pPr lvl="1"/>
            <a:r>
              <a:rPr lang="en-GB" smtClean="0">
                <a:effectLst/>
              </a:rPr>
              <a:t>code reuse (of Item)</a:t>
            </a:r>
          </a:p>
          <a:p>
            <a:pPr lvl="1"/>
            <a:endParaRPr lang="en-GB" smtClean="0">
              <a:effectLst/>
            </a:endParaRPr>
          </a:p>
          <a:p>
            <a:r>
              <a:rPr lang="en-GB" smtClean="0">
                <a:effectLst/>
              </a:rPr>
              <a:t>Inheritance simplifies:</a:t>
            </a:r>
          </a:p>
          <a:p>
            <a:pPr lvl="1"/>
            <a:r>
              <a:rPr lang="en-GB" smtClean="0">
                <a:effectLst/>
              </a:rPr>
              <a:t>maintenance, extendibility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4. Polymorphism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772400" cy="2162175"/>
          </a:xfrm>
        </p:spPr>
        <p:txBody>
          <a:bodyPr/>
          <a:lstStyle/>
          <a:p>
            <a:pPr>
              <a:defRPr/>
            </a:pPr>
            <a:r>
              <a:rPr lang="en-US" smtClean="0"/>
              <a:t>A superclass variable can be assigned any subclass object:</a:t>
            </a:r>
          </a:p>
          <a:p>
            <a:pPr lvl="1">
              <a:buFontTx/>
              <a:buNone/>
              <a:defRPr/>
            </a:pPr>
            <a:r>
              <a:rPr lang="en-US" sz="2400" noProof="1" smtClean="0">
                <a:effectLst/>
                <a:latin typeface="Courier New" pitchFamily="49" charset="0"/>
              </a:rPr>
              <a:t>	Item a1 = new CD(...);</a:t>
            </a:r>
          </a:p>
          <a:p>
            <a:pPr lvl="1">
              <a:buFontTx/>
              <a:buNone/>
              <a:defRPr/>
            </a:pPr>
            <a:r>
              <a:rPr lang="en-US" sz="2400" noProof="1" smtClean="0">
                <a:effectLst/>
                <a:latin typeface="Courier New" pitchFamily="49" charset="0"/>
              </a:rPr>
              <a:t>	Item a2 = new DVD(...);</a:t>
            </a:r>
            <a:endParaRPr lang="en-AU" sz="2400" smtClean="0">
              <a:effectLst/>
              <a:latin typeface="Courier New" pitchFamily="49" charset="0"/>
            </a:endParaRP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357688"/>
            <a:ext cx="495458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4357688" y="5038725"/>
            <a:ext cx="852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2060"/>
                </a:solidFill>
              </a:rPr>
              <a:t>"is a"</a:t>
            </a: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6815138" y="6303963"/>
            <a:ext cx="1393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This </a:t>
            </a:r>
            <a:r>
              <a:rPr lang="en-US" i="1" smtClean="0">
                <a:solidFill>
                  <a:schemeClr val="tx2"/>
                </a:solidFill>
              </a:rPr>
              <a:t>polymorphic</a:t>
            </a:r>
            <a:r>
              <a:rPr lang="en-US" smtClean="0"/>
              <a:t> feature becomes very useful when a collection (e.g. ArrayList, array, HashMap) is defined using a superclass</a:t>
            </a:r>
          </a:p>
          <a:p>
            <a:pPr lvl="1">
              <a:defRPr/>
            </a:pPr>
            <a:r>
              <a:rPr lang="en-US" b="1" smtClean="0"/>
              <a:t>the collection can store subclass objects</a:t>
            </a:r>
            <a:endParaRPr lang="en-US" b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Polymorphic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09" y="1785938"/>
            <a:ext cx="8163791" cy="4114800"/>
          </a:xfrm>
        </p:spPr>
        <p:txBody>
          <a:bodyPr/>
          <a:lstStyle/>
          <a:p>
            <a:pPr>
              <a:defRPr/>
            </a:pPr>
            <a:r>
              <a:rPr lang="th-TH" smtClean="0"/>
              <a:t>Normal data structures (e.g. </a:t>
            </a:r>
            <a:r>
              <a:rPr lang="th-TH" sz="2400" smtClean="0">
                <a:latin typeface="Courier New" pitchFamily="49" charset="0"/>
              </a:rPr>
              <a:t>int a[]</a:t>
            </a:r>
            <a:r>
              <a:rPr lang="th-TH" smtClean="0"/>
              <a:t>) can only hold one type of thing (e.g integers).</a:t>
            </a:r>
          </a:p>
          <a:p>
            <a:pPr>
              <a:defRPr/>
            </a:pPr>
            <a:endParaRPr lang="th-TH" smtClean="0"/>
          </a:p>
          <a:p>
            <a:pPr>
              <a:defRPr/>
            </a:pPr>
            <a:r>
              <a:rPr lang="th-TH" smtClean="0"/>
              <a:t>A polymorphic data structure can hold </a:t>
            </a:r>
            <a:r>
              <a:rPr lang="th-TH" i="1" smtClean="0">
                <a:solidFill>
                  <a:schemeClr val="accent1"/>
                </a:solidFill>
              </a:rPr>
              <a:t>different</a:t>
            </a:r>
            <a:r>
              <a:rPr lang="th-TH" smtClean="0"/>
              <a:t> types of objects</a:t>
            </a:r>
          </a:p>
          <a:p>
            <a:pPr lvl="1">
              <a:defRPr/>
            </a:pPr>
            <a:r>
              <a:rPr lang="th-TH" smtClean="0"/>
              <a:t>the </a:t>
            </a:r>
            <a:r>
              <a:rPr lang="en-US" smtClean="0"/>
              <a:t>trick</a:t>
            </a:r>
            <a:r>
              <a:rPr lang="th-TH" smtClean="0"/>
              <a:t> is to </a:t>
            </a:r>
            <a:r>
              <a:rPr lang="en-US" smtClean="0"/>
              <a:t>define </a:t>
            </a:r>
            <a:r>
              <a:rPr lang="th-TH" smtClean="0"/>
              <a:t>the data structure </a:t>
            </a:r>
            <a:r>
              <a:rPr lang="en-US" smtClean="0"/>
              <a:t/>
            </a:r>
            <a:br>
              <a:rPr lang="en-US" smtClean="0"/>
            </a:br>
            <a:r>
              <a:rPr lang="th-TH" smtClean="0"/>
              <a:t>using a superclass </a:t>
            </a:r>
            <a:r>
              <a:rPr lang="en-US" smtClean="0"/>
              <a:t>(e.g. Item)</a:t>
            </a:r>
            <a:endParaRPr lang="th-TH" smtClean="0"/>
          </a:p>
          <a:p>
            <a:pPr lvl="1">
              <a:defRPr/>
            </a:pPr>
            <a:r>
              <a:rPr lang="th-TH" smtClean="0"/>
              <a:t>it can then hold </a:t>
            </a:r>
            <a:r>
              <a:rPr lang="en-US" smtClean="0"/>
              <a:t>subclass </a:t>
            </a:r>
            <a:r>
              <a:rPr lang="th-TH" smtClean="0"/>
              <a:t>objects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(e.g. CD, DVD)</a:t>
            </a:r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Items </a:t>
            </a:r>
            <a:r>
              <a:rPr lang="th-TH" smtClean="0">
                <a:effectLst/>
              </a:rPr>
              <a:t>Array</a:t>
            </a:r>
            <a:r>
              <a:rPr lang="en-US" smtClean="0">
                <a:effectLst/>
              </a:rPr>
              <a:t>List</a:t>
            </a:r>
            <a:endParaRPr lang="th-TH" smtClean="0">
              <a:effectLst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620000" cy="2590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th-TH" sz="2000" smtClean="0">
                <a:effectLst/>
                <a:latin typeface="Courier New" pitchFamily="49" charset="0"/>
              </a:rPr>
              <a:t>		:</a:t>
            </a:r>
            <a:br>
              <a:rPr lang="th-TH" sz="2000" smtClean="0">
                <a:effectLst/>
                <a:latin typeface="Courier New" pitchFamily="49" charset="0"/>
              </a:rPr>
            </a:br>
            <a:r>
              <a:rPr lang="en-US" sz="2000" smtClean="0">
                <a:effectLst/>
                <a:latin typeface="Courier New" pitchFamily="49" charset="0"/>
              </a:rPr>
              <a:t>ArrayList&lt;</a:t>
            </a:r>
            <a:r>
              <a:rPr lang="en-US" sz="2000" b="1" smtClean="0">
                <a:solidFill>
                  <a:schemeClr val="tx2"/>
                </a:solidFill>
                <a:effectLst/>
                <a:latin typeface="Courier New" pitchFamily="49" charset="0"/>
              </a:rPr>
              <a:t>Item</a:t>
            </a:r>
            <a:r>
              <a:rPr lang="en-US" sz="2000" smtClean="0">
                <a:effectLst/>
                <a:latin typeface="Courier New" pitchFamily="49" charset="0"/>
              </a:rPr>
              <a:t>&gt; items</a:t>
            </a:r>
            <a:r>
              <a:rPr lang="th-TH" sz="2000" smtClean="0">
                <a:effectLst/>
                <a:latin typeface="Courier New" pitchFamily="49" charset="0"/>
              </a:rPr>
              <a:t> = new </a:t>
            </a:r>
            <a:r>
              <a:rPr lang="en-US" sz="2000" smtClean="0">
                <a:effectLst/>
                <a:latin typeface="Courier New" pitchFamily="49" charset="0"/>
              </a:rPr>
              <a:t>ArrayList&lt;Item&gt;</a:t>
            </a:r>
            <a:r>
              <a:rPr lang="th-TH" sz="2000" smtClean="0">
                <a:effectLst/>
                <a:latin typeface="Courier New" pitchFamily="49" charset="0"/>
              </a:rPr>
              <a:t>;</a:t>
            </a:r>
            <a:br>
              <a:rPr lang="th-TH" sz="2000" smtClean="0">
                <a:effectLst/>
                <a:latin typeface="Courier New" pitchFamily="49" charset="0"/>
              </a:rPr>
            </a:br>
            <a:r>
              <a:rPr lang="th-TH" sz="2000" smtClean="0">
                <a:effectLst/>
                <a:latin typeface="Courier New" pitchFamily="49" charset="0"/>
              </a:rPr>
              <a:t/>
            </a:r>
            <a:br>
              <a:rPr lang="th-TH" sz="2000" smtClean="0">
                <a:effectLst/>
                <a:latin typeface="Courier New" pitchFamily="49" charset="0"/>
              </a:rPr>
            </a:br>
            <a:r>
              <a:rPr lang="en-US" sz="2000" smtClean="0">
                <a:effectLst/>
                <a:latin typeface="Courier New" pitchFamily="49" charset="0"/>
              </a:rPr>
              <a:t>items.add( new CD(...) )</a:t>
            </a:r>
            <a:r>
              <a:rPr lang="th-TH" sz="2000" smtClean="0">
                <a:effectLst/>
                <a:latin typeface="Courier New" pitchFamily="49" charset="0"/>
              </a:rPr>
              <a:t>; </a:t>
            </a:r>
            <a:r>
              <a:rPr lang="en-US" sz="2000" smtClean="0">
                <a:effectLst/>
                <a:latin typeface="Courier New" pitchFamily="49" charset="0"/>
              </a:rPr>
              <a:t/>
            </a:r>
            <a:br>
              <a:rPr lang="en-US" sz="2000" smtClean="0">
                <a:effectLst/>
                <a:latin typeface="Courier New" pitchFamily="49" charset="0"/>
              </a:rPr>
            </a:br>
            <a:r>
              <a:rPr lang="en-US" sz="2000" smtClean="0">
                <a:effectLst/>
                <a:latin typeface="Courier New" pitchFamily="49" charset="0"/>
              </a:rPr>
              <a:t>items.add( new DVD(...) )</a:t>
            </a:r>
            <a:r>
              <a:rPr lang="th-TH" sz="2000" smtClean="0">
                <a:effectLst/>
                <a:latin typeface="Courier New" pitchFamily="49" charset="0"/>
              </a:rPr>
              <a:t>; </a:t>
            </a:r>
            <a:br>
              <a:rPr lang="th-TH" sz="2000" smtClean="0">
                <a:effectLst/>
                <a:latin typeface="Courier New" pitchFamily="49" charset="0"/>
              </a:rPr>
            </a:br>
            <a:r>
              <a:rPr lang="en-US" sz="2000" smtClean="0">
                <a:effectLst/>
                <a:latin typeface="Courier New" pitchFamily="49" charset="0"/>
              </a:rPr>
              <a:t>items.add( new CD(...) )</a:t>
            </a:r>
            <a:r>
              <a:rPr lang="th-TH" sz="2000" smtClean="0">
                <a:effectLst/>
                <a:latin typeface="Courier New" pitchFamily="49" charset="0"/>
              </a:rPr>
              <a:t>; </a:t>
            </a:r>
            <a:br>
              <a:rPr lang="th-TH" sz="2000" smtClean="0">
                <a:effectLst/>
                <a:latin typeface="Courier New" pitchFamily="49" charset="0"/>
              </a:rPr>
            </a:br>
            <a:r>
              <a:rPr lang="en-US" sz="2000" smtClean="0">
                <a:effectLst/>
                <a:latin typeface="Courier New" pitchFamily="49" charset="0"/>
              </a:rPr>
              <a:t>items.add( new DVD(...) )</a:t>
            </a:r>
            <a:r>
              <a:rPr lang="th-TH" sz="2000" smtClean="0">
                <a:effectLst/>
                <a:latin typeface="Courier New" pitchFamily="49" charset="0"/>
              </a:rPr>
              <a:t>; </a:t>
            </a:r>
            <a:br>
              <a:rPr lang="th-TH" sz="2000" smtClean="0">
                <a:effectLst/>
                <a:latin typeface="Courier New" pitchFamily="49" charset="0"/>
              </a:rPr>
            </a:br>
            <a:r>
              <a:rPr lang="th-TH" sz="2000" smtClean="0">
                <a:effectLst/>
                <a:latin typeface="Courier New" pitchFamily="49" charset="0"/>
              </a:rPr>
              <a:t>	: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041650" y="4867275"/>
            <a:ext cx="5649913" cy="868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3744913" y="4867275"/>
            <a:ext cx="0" cy="868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4410075" y="4875213"/>
            <a:ext cx="0" cy="868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5075238" y="4883150"/>
            <a:ext cx="0" cy="868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5740400" y="4878388"/>
            <a:ext cx="0" cy="868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6380163" y="4873625"/>
            <a:ext cx="0" cy="868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6599238" y="4891088"/>
            <a:ext cx="20462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/>
              <a:t>. . . . 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2228850" y="5324475"/>
            <a:ext cx="8477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items</a:t>
            </a:r>
            <a:endParaRPr lang="th-TH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3146425" y="5929313"/>
            <a:ext cx="433388" cy="539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6877" name="AutoShape 15"/>
          <p:cNvSpPr>
            <a:spLocks noChangeArrowheads="1"/>
          </p:cNvSpPr>
          <p:nvPr/>
        </p:nvSpPr>
        <p:spPr bwMode="auto">
          <a:xfrm>
            <a:off x="3786188" y="5969000"/>
            <a:ext cx="485775" cy="498475"/>
          </a:xfrm>
          <a:prstGeom prst="octagon">
            <a:avLst>
              <a:gd name="adj" fmla="val 2928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6878" name="Rectangle 19"/>
          <p:cNvSpPr>
            <a:spLocks noChangeArrowheads="1"/>
          </p:cNvSpPr>
          <p:nvPr/>
        </p:nvSpPr>
        <p:spPr bwMode="auto">
          <a:xfrm>
            <a:off x="6500813" y="4049713"/>
            <a:ext cx="20796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/>
              <a:t>any subclass</a:t>
            </a:r>
          </a:p>
          <a:p>
            <a:r>
              <a:rPr lang="en-US"/>
              <a:t>objects </a:t>
            </a:r>
            <a:r>
              <a:rPr lang="th-TH"/>
              <a:t>of </a:t>
            </a:r>
            <a:r>
              <a:rPr lang="en-US" sz="2000">
                <a:latin typeface="Courier New" pitchFamily="49" charset="0"/>
              </a:rPr>
              <a:t>Item</a:t>
            </a:r>
            <a:endParaRPr lang="th-TH" sz="2000">
              <a:latin typeface="Courier New" pitchFamily="49" charset="0"/>
            </a:endParaRPr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5157788" y="5937250"/>
            <a:ext cx="485775" cy="498475"/>
          </a:xfrm>
          <a:prstGeom prst="octagon">
            <a:avLst>
              <a:gd name="adj" fmla="val 2928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6880" name="Rectangle 12"/>
          <p:cNvSpPr>
            <a:spLocks noChangeArrowheads="1"/>
          </p:cNvSpPr>
          <p:nvPr/>
        </p:nvSpPr>
        <p:spPr bwMode="auto">
          <a:xfrm>
            <a:off x="4500563" y="5937250"/>
            <a:ext cx="433387" cy="539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cxnSp>
        <p:nvCxnSpPr>
          <p:cNvPr id="36881" name="Straight Arrow Connector 17"/>
          <p:cNvCxnSpPr>
            <a:cxnSpLocks noChangeShapeType="1"/>
            <a:endCxn id="36876" idx="0"/>
          </p:cNvCxnSpPr>
          <p:nvPr/>
        </p:nvCxnSpPr>
        <p:spPr bwMode="auto">
          <a:xfrm rot="5400000">
            <a:off x="3151187" y="5629276"/>
            <a:ext cx="549275" cy="63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2" name="Straight Arrow Connector 18"/>
          <p:cNvCxnSpPr>
            <a:cxnSpLocks noChangeShapeType="1"/>
          </p:cNvCxnSpPr>
          <p:nvPr/>
        </p:nvCxnSpPr>
        <p:spPr bwMode="auto">
          <a:xfrm rot="5400000">
            <a:off x="3794125" y="5678488"/>
            <a:ext cx="549275" cy="63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3" name="Straight Arrow Connector 19"/>
          <p:cNvCxnSpPr>
            <a:cxnSpLocks noChangeShapeType="1"/>
          </p:cNvCxnSpPr>
          <p:nvPr/>
        </p:nvCxnSpPr>
        <p:spPr bwMode="auto">
          <a:xfrm rot="5400000">
            <a:off x="4437062" y="5629276"/>
            <a:ext cx="549275" cy="63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4" name="Straight Arrow Connector 20"/>
          <p:cNvCxnSpPr>
            <a:cxnSpLocks noChangeShapeType="1"/>
          </p:cNvCxnSpPr>
          <p:nvPr/>
        </p:nvCxnSpPr>
        <p:spPr bwMode="auto">
          <a:xfrm rot="5400000">
            <a:off x="5086350" y="5629276"/>
            <a:ext cx="549275" cy="63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5.  The Revised Database Class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import java.util.ArrayList;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public class Database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private ArrayList&lt;</a:t>
            </a:r>
            <a:r>
              <a:rPr lang="en-US" sz="1600" b="1" smtClean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Item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&gt; items;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Database()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  items = new ArrayList&lt;</a:t>
            </a:r>
            <a:r>
              <a:rPr lang="en-US" sz="1600" b="1" smtClean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Item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&gt;();  }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void addItem(</a:t>
            </a:r>
            <a:r>
              <a:rPr lang="en-US" sz="1600" b="1" smtClean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Item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theItem)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  items.add(theItem);  }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6143625" y="2500313"/>
            <a:ext cx="2654300" cy="157003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Only one ArrayList,</a:t>
            </a:r>
          </a:p>
          <a:p>
            <a:r>
              <a:rPr lang="en-US"/>
              <a:t>and only Item</a:t>
            </a:r>
          </a:p>
          <a:p>
            <a:r>
              <a:rPr lang="en-US"/>
              <a:t>objects are being</a:t>
            </a:r>
          </a:p>
          <a:p>
            <a:r>
              <a:rPr lang="en-US"/>
              <a:t>manipulated.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6815138" y="6303963"/>
            <a:ext cx="1393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void list()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// print a list of all currently stored items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  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US" sz="1600" b="1" smtClean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Item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item : items)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item.print();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}  // end of list()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}  // end of Database class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5643563" y="3929063"/>
            <a:ext cx="2705100" cy="120015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No code duplication</a:t>
            </a:r>
          </a:p>
          <a:p>
            <a:r>
              <a:rPr lang="en-US"/>
              <a:t>unlike in the old</a:t>
            </a:r>
          </a:p>
          <a:p>
            <a:r>
              <a:rPr lang="en-US"/>
              <a:t>version of Database.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Class Diagram</a:t>
            </a:r>
          </a:p>
        </p:txBody>
      </p:sp>
      <p:pic>
        <p:nvPicPr>
          <p:cNvPr id="39939" name="Picture 1031" descr="fig8-1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0" y="1285875"/>
            <a:ext cx="3384550" cy="1887538"/>
          </a:xfrm>
        </p:spPr>
      </p:pic>
      <p:sp>
        <p:nvSpPr>
          <p:cNvPr id="39942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2000250"/>
            <a:ext cx="7429500" cy="35718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smtClean="0">
                <a:effectLst/>
              </a:rPr>
              <a:t>Why does Database now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use Item instead of CD and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DVD?</a:t>
            </a:r>
          </a:p>
          <a:p>
            <a:pPr>
              <a:buFont typeface="Courier New" pitchFamily="49" charset="0"/>
              <a:buChar char="o"/>
            </a:pPr>
            <a:endParaRPr lang="en-US" smtClean="0">
              <a:effectLst/>
            </a:endParaRPr>
          </a:p>
          <a:p>
            <a:pPr>
              <a:buFont typeface="Courier New" pitchFamily="49" charset="0"/>
              <a:buChar char="o"/>
            </a:pPr>
            <a:r>
              <a:rPr lang="en-US" smtClean="0">
                <a:effectLst/>
              </a:rPr>
              <a:t>Because Item is a superclass of CD and DVD, which allows Database to manipulate objects of both subclasses.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078663" y="2286000"/>
            <a:ext cx="99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2060"/>
                </a:solidFill>
              </a:rPr>
              <a:t>"is a"</a:t>
            </a: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5954713" y="2000250"/>
            <a:ext cx="111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2060"/>
                </a:solidFill>
              </a:rPr>
              <a:t>"uses"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Changes from the Old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Now there is only one ArrayList, which stores Item objects</a:t>
            </a:r>
          </a:p>
          <a:p>
            <a:pPr lvl="1">
              <a:defRPr/>
            </a:pPr>
            <a:r>
              <a:rPr lang="en-US" smtClean="0"/>
              <a:t>called a </a:t>
            </a:r>
            <a:r>
              <a:rPr lang="en-US" i="1" smtClean="0">
                <a:solidFill>
                  <a:schemeClr val="tx2"/>
                </a:solidFill>
              </a:rPr>
              <a:t>polymorphic data structure</a:t>
            </a:r>
          </a:p>
          <a:p>
            <a:pPr lvl="1"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The use of a single ArrayList simplifies the Database methods</a:t>
            </a:r>
          </a:p>
          <a:p>
            <a:pPr lvl="1">
              <a:defRPr/>
            </a:pPr>
            <a:r>
              <a:rPr lang="en-US" smtClean="0"/>
              <a:t>no more code duplication due to the use of two ArrayLists for CDs and DVDs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A Polymorphic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sz="2400" smtClean="0"/>
              <a:t> </a:t>
            </a:r>
            <a:r>
              <a:rPr lang="en-US" smtClean="0"/>
              <a:t>polymorphic data structure in Database is accessed using methods that take a superclass parameter (i.e. Item)</a:t>
            </a:r>
          </a:p>
          <a:p>
            <a:pPr lvl="1"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This means that the methods can accept arguments which are subclass objects (i.e. CD and DVD objects)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DoME Objects</a:t>
            </a:r>
          </a:p>
        </p:txBody>
      </p:sp>
      <p:pic>
        <p:nvPicPr>
          <p:cNvPr id="6147" name="Picture 6" descr="fig8-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17" y="2435190"/>
            <a:ext cx="6473965" cy="338938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Superclass Parameters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 rot="16200000">
            <a:off x="2477413" y="11907"/>
            <a:ext cx="4641610" cy="7739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eaVert" lIns="198000" tIns="190800" rIns="162000" bIns="190800">
            <a:spAutoFit/>
          </a:bodyPr>
          <a:lstStyle/>
          <a:p>
            <a:pPr>
              <a:defRPr/>
            </a:pPr>
            <a:r>
              <a:rPr lang="en-US" sz="2800" noProof="1">
                <a:latin typeface="+mn-lt"/>
              </a:rPr>
              <a:t>In the first Database class:</a:t>
            </a:r>
            <a:endParaRPr lang="en-US" noProof="1">
              <a:latin typeface="+mn-lt"/>
            </a:endParaRPr>
          </a:p>
          <a:p>
            <a:pPr>
              <a:defRPr/>
            </a:pPr>
            <a:r>
              <a:rPr lang="en-US" sz="2800" noProof="1">
                <a:latin typeface="+mn-lt"/>
              </a:rPr>
              <a:t>    	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public void addCD(CD theCD);</a:t>
            </a:r>
          </a:p>
          <a:p>
            <a:pPr>
              <a:defRPr/>
            </a:pPr>
            <a:r>
              <a:rPr lang="en-US" sz="2000" noProof="1">
                <a:latin typeface="Courier New" pitchFamily="49" charset="0"/>
                <a:cs typeface="Courier New" pitchFamily="49" charset="0"/>
              </a:rPr>
              <a:t>    	public void addVideo(</a:t>
            </a:r>
            <a:r>
              <a:rPr lang="en-GB" sz="2000">
                <a:latin typeface="Courier New" pitchFamily="49" charset="0"/>
                <a:cs typeface="Courier New" pitchFamily="49" charset="0"/>
              </a:rPr>
              <a:t>DVD</a:t>
            </a:r>
            <a:r>
              <a:rPr lang="en-GB" sz="2000" noProof="1">
                <a:latin typeface="Courier New" pitchFamily="49" charset="0"/>
                <a:cs typeface="Courier New" pitchFamily="49" charset="0"/>
              </a:rPr>
              <a:t> the</a:t>
            </a:r>
            <a:r>
              <a:rPr lang="en-GB" sz="2000">
                <a:latin typeface="Courier New" pitchFamily="49" charset="0"/>
                <a:cs typeface="Courier New" pitchFamily="49" charset="0"/>
              </a:rPr>
              <a:t>DVD</a:t>
            </a:r>
            <a:r>
              <a:rPr lang="en-GB" sz="2000" noProof="1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spcBef>
                <a:spcPts val="1200"/>
              </a:spcBef>
              <a:defRPr/>
            </a:pPr>
            <a:r>
              <a:rPr lang="en-US" sz="2800">
                <a:latin typeface="+mn-lt"/>
              </a:rPr>
              <a:t>Now, Database has:</a:t>
            </a:r>
            <a:endParaRPr lang="en-US">
              <a:latin typeface="+mn-lt"/>
            </a:endParaRPr>
          </a:p>
          <a:p>
            <a:pPr>
              <a:defRPr/>
            </a:pPr>
            <a:r>
              <a:rPr lang="en-US" sz="2800" noProof="1">
                <a:latin typeface="+mn-lt"/>
              </a:rPr>
              <a:t> 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   	public void addItem(Item theItem)</a:t>
            </a:r>
          </a:p>
          <a:p>
            <a:pPr>
              <a:defRPr/>
            </a:pPr>
            <a:endParaRPr lang="en-AU" sz="2000" b="1">
              <a:latin typeface="+mn-lt"/>
            </a:endParaRPr>
          </a:p>
          <a:p>
            <a:pPr>
              <a:defRPr/>
            </a:pPr>
            <a:r>
              <a:rPr lang="en-AU" sz="2800">
                <a:latin typeface="+mn-lt"/>
              </a:rPr>
              <a:t>This method is called with:</a:t>
            </a:r>
          </a:p>
          <a:p>
            <a:pPr>
              <a:defRPr/>
            </a:pPr>
            <a:r>
              <a:rPr lang="en-AU" sz="2800" noProof="1">
                <a:latin typeface="+mn-lt"/>
              </a:rPr>
              <a:t>    	</a:t>
            </a:r>
            <a:r>
              <a:rPr lang="en-GB" sz="2000" noProof="1">
                <a:latin typeface="Courier New" pitchFamily="49" charset="0"/>
                <a:cs typeface="Courier New" pitchFamily="49" charset="0"/>
              </a:rPr>
              <a:t>DVD myDVD = new DVD(...);</a:t>
            </a:r>
          </a:p>
          <a:p>
            <a:pPr>
              <a:defRPr/>
            </a:pPr>
            <a:r>
              <a:rPr lang="en-GB" sz="2000" noProof="1">
                <a:latin typeface="Courier New" pitchFamily="49" charset="0"/>
                <a:cs typeface="Courier New" pitchFamily="49" charset="0"/>
              </a:rPr>
              <a:t>    	database.addItem(myDVD);</a:t>
            </a:r>
            <a:br>
              <a:rPr lang="en-GB" sz="2000" noProof="1">
                <a:latin typeface="Courier New" pitchFamily="49" charset="0"/>
                <a:cs typeface="Courier New" pitchFamily="49" charset="0"/>
              </a:rPr>
            </a:br>
            <a:r>
              <a:rPr lang="en-GB" sz="2000" noProof="1">
                <a:latin typeface="Courier New" pitchFamily="49" charset="0"/>
                <a:cs typeface="Courier New" pitchFamily="49" charset="0"/>
              </a:rPr>
              <a:t>	CD myCD = new CD(...);</a:t>
            </a:r>
            <a:br>
              <a:rPr lang="en-GB" sz="2000" noProof="1">
                <a:latin typeface="Courier New" pitchFamily="49" charset="0"/>
                <a:cs typeface="Courier New" pitchFamily="49" charset="0"/>
              </a:rPr>
            </a:br>
            <a:r>
              <a:rPr lang="en-GB" sz="2000" noProof="1">
                <a:latin typeface="Courier New" pitchFamily="49" charset="0"/>
                <a:cs typeface="Courier New" pitchFamily="49" charset="0"/>
              </a:rPr>
              <a:t>	database.addItem(myCD);</a:t>
            </a:r>
            <a:endParaRPr lang="en-AU" sz="2000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448425" y="4359275"/>
            <a:ext cx="255270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000">
                <a:latin typeface="+mn-lt"/>
              </a:rPr>
              <a:t>A subclass object can be passed to the Item superclass parameter of addItem().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Using DoME (v.2)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90525" y="1785938"/>
            <a:ext cx="86106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public class UseDome2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static void main(String[] args) 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Database db = new Database();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CD beatles = new CD("the white album", "the beatles",13,122);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db.addItem(beatles);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beatles.setComment("the best of the later period");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db.addItem(new CD("morrison hotel", "the doors", 11, 109));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db.addItem(new CD("dark side of the moon","pink floyd",9,100));</a:t>
            </a:r>
            <a:b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               :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6815138" y="6303963"/>
            <a:ext cx="1393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642938" y="1981200"/>
            <a:ext cx="7967662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db.addItem(new DVD("citizen kane", "welles", 97));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DVD drs = new DVD("dr. strangelove", "kubrick", 143);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drs.setComment("what was written on the bomb?");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db.addItem(drs);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db.addItem(new DVD("star wars: a new hope", "lucas", 100));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db.list();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}  // end of UseDome2()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}  // end of UseDome2 class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Object Diagram</a:t>
            </a:r>
          </a:p>
        </p:txBody>
      </p:sp>
      <p:pic>
        <p:nvPicPr>
          <p:cNvPr id="46083" name="Picture 7" descr="fig8-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17" y="2836003"/>
            <a:ext cx="6245365" cy="2587757"/>
          </a:xfrm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5643563" y="857250"/>
            <a:ext cx="3097212" cy="120015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Compare with the</a:t>
            </a:r>
          </a:p>
          <a:p>
            <a:r>
              <a:rPr lang="en-US"/>
              <a:t>old version of Database</a:t>
            </a:r>
          </a:p>
          <a:p>
            <a:r>
              <a:rPr lang="en-US"/>
              <a:t>shown in slide </a:t>
            </a:r>
            <a:r>
              <a:rPr lang="en-US" smtClean="0"/>
              <a:t>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Execution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785938"/>
            <a:ext cx="64754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3500438" y="5214938"/>
            <a:ext cx="4857750" cy="830262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There's a 'problem' with this output, which I'll discuss (and fix) in Part 9.</a:t>
            </a:r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500063" y="5286375"/>
            <a:ext cx="1935162" cy="83026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Compare with</a:t>
            </a:r>
          </a:p>
          <a:p>
            <a:r>
              <a:rPr lang="en-US"/>
              <a:t>slide </a:t>
            </a:r>
            <a:r>
              <a:rPr lang="en-US" smtClean="0"/>
              <a:t>15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6. </a:t>
            </a:r>
            <a:r>
              <a:rPr lang="en-US" smtClean="0">
                <a:effectLst/>
              </a:rPr>
              <a:t>A Vehicle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1200"/>
            <a:ext cx="8287072" cy="1233488"/>
          </a:xfrm>
        </p:spPr>
        <p:txBody>
          <a:bodyPr/>
          <a:lstStyle/>
          <a:p>
            <a:pPr>
              <a:defRPr/>
            </a:pPr>
            <a:r>
              <a:rPr lang="en-US" smtClean="0"/>
              <a:t>Vehicle is a superclass, with subclasses for different types of vehicles.</a:t>
            </a:r>
            <a:endParaRPr 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786188"/>
            <a:ext cx="40449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4071938" y="4643438"/>
            <a:ext cx="852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2060"/>
                </a:solidFill>
              </a:rPr>
              <a:t>"is a"</a:t>
            </a:r>
          </a:p>
        </p:txBody>
      </p:sp>
      <p:sp>
        <p:nvSpPr>
          <p:cNvPr id="49158" name="TextBox 3"/>
          <p:cNvSpPr txBox="1">
            <a:spLocks noChangeArrowheads="1"/>
          </p:cNvSpPr>
          <p:nvPr/>
        </p:nvSpPr>
        <p:spPr bwMode="auto">
          <a:xfrm>
            <a:off x="6732588" y="3556000"/>
            <a:ext cx="1790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wheels, seats</a:t>
            </a:r>
          </a:p>
        </p:txBody>
      </p:sp>
      <p:cxnSp>
        <p:nvCxnSpPr>
          <p:cNvPr id="49159" name="Straight Connector 5"/>
          <p:cNvCxnSpPr>
            <a:cxnSpLocks noChangeShapeType="1"/>
            <a:stCxn id="49158" idx="1"/>
          </p:cNvCxnSpPr>
          <p:nvPr/>
        </p:nvCxnSpPr>
        <p:spPr bwMode="auto">
          <a:xfrm flipH="1">
            <a:off x="4787900" y="3786188"/>
            <a:ext cx="1944688" cy="506412"/>
          </a:xfrm>
          <a:prstGeom prst="line">
            <a:avLst/>
          </a:prstGeom>
          <a:noFill/>
          <a:ln w="12700" algn="ctr">
            <a:solidFill>
              <a:srgbClr val="CD2626"/>
            </a:solidFill>
            <a:round/>
            <a:headEnd/>
            <a:tailEnd/>
          </a:ln>
        </p:spPr>
      </p:cxnSp>
      <p:sp>
        <p:nvSpPr>
          <p:cNvPr id="49160" name="TextBox 9"/>
          <p:cNvSpPr txBox="1">
            <a:spLocks noChangeArrowheads="1"/>
          </p:cNvSpPr>
          <p:nvPr/>
        </p:nvSpPr>
        <p:spPr bwMode="auto">
          <a:xfrm>
            <a:off x="7205663" y="4922838"/>
            <a:ext cx="85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a bell</a:t>
            </a:r>
          </a:p>
        </p:txBody>
      </p:sp>
      <p:cxnSp>
        <p:nvCxnSpPr>
          <p:cNvPr id="49161" name="Straight Connector 10"/>
          <p:cNvCxnSpPr>
            <a:cxnSpLocks noChangeShapeType="1"/>
            <a:stCxn id="49160" idx="1"/>
          </p:cNvCxnSpPr>
          <p:nvPr/>
        </p:nvCxnSpPr>
        <p:spPr bwMode="auto">
          <a:xfrm flipH="1">
            <a:off x="5689600" y="5154613"/>
            <a:ext cx="1516063" cy="512762"/>
          </a:xfrm>
          <a:prstGeom prst="line">
            <a:avLst/>
          </a:prstGeom>
          <a:noFill/>
          <a:ln w="12700" algn="ctr">
            <a:solidFill>
              <a:srgbClr val="CD2626"/>
            </a:solidFill>
            <a:round/>
            <a:headEnd/>
            <a:tailEnd/>
          </a:ln>
        </p:spPr>
      </p:cxnSp>
      <p:sp>
        <p:nvSpPr>
          <p:cNvPr id="49162" name="TextBox 12"/>
          <p:cNvSpPr txBox="1">
            <a:spLocks noChangeArrowheads="1"/>
          </p:cNvSpPr>
          <p:nvPr/>
        </p:nvSpPr>
        <p:spPr bwMode="auto">
          <a:xfrm>
            <a:off x="757238" y="4875213"/>
            <a:ext cx="137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an engine</a:t>
            </a:r>
          </a:p>
        </p:txBody>
      </p:sp>
      <p:cxnSp>
        <p:nvCxnSpPr>
          <p:cNvPr id="49163" name="Straight Connector 13"/>
          <p:cNvCxnSpPr>
            <a:cxnSpLocks noChangeShapeType="1"/>
          </p:cNvCxnSpPr>
          <p:nvPr/>
        </p:nvCxnSpPr>
        <p:spPr bwMode="auto">
          <a:xfrm flipH="1" flipV="1">
            <a:off x="1835150" y="5387975"/>
            <a:ext cx="1081088" cy="279400"/>
          </a:xfrm>
          <a:prstGeom prst="line">
            <a:avLst/>
          </a:prstGeom>
          <a:noFill/>
          <a:ln w="12700" algn="ctr">
            <a:solidFill>
              <a:srgbClr val="CD2626"/>
            </a:soli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A Vehicle </a:t>
            </a:r>
            <a:r>
              <a:rPr lang="th-TH" smtClean="0">
                <a:effectLst/>
              </a:rPr>
              <a:t>Array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981200"/>
            <a:ext cx="8143875" cy="2590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th-TH" sz="2000" smtClean="0">
                <a:effectLst/>
                <a:latin typeface="Courier New" pitchFamily="49" charset="0"/>
              </a:rPr>
              <a:t>		:</a:t>
            </a:r>
            <a:br>
              <a:rPr lang="th-TH" sz="2000" smtClean="0">
                <a:effectLst/>
                <a:latin typeface="Courier New" pitchFamily="49" charset="0"/>
              </a:rPr>
            </a:br>
            <a:r>
              <a:rPr lang="en-US" sz="2000" smtClean="0">
                <a:effectLst/>
                <a:latin typeface="Courier New" pitchFamily="49" charset="0"/>
              </a:rPr>
              <a:t>Vehicle vs[]</a:t>
            </a:r>
            <a:r>
              <a:rPr lang="th-TH" sz="2000" smtClean="0">
                <a:effectLst/>
                <a:latin typeface="Courier New" pitchFamily="49" charset="0"/>
              </a:rPr>
              <a:t> = new </a:t>
            </a:r>
            <a:r>
              <a:rPr lang="en-US" sz="2000" smtClean="0">
                <a:effectLst/>
                <a:latin typeface="Courier New" pitchFamily="49" charset="0"/>
              </a:rPr>
              <a:t>Vehicle[100]</a:t>
            </a:r>
            <a:r>
              <a:rPr lang="th-TH" sz="2000" smtClean="0">
                <a:effectLst/>
                <a:latin typeface="Courier New" pitchFamily="49" charset="0"/>
              </a:rPr>
              <a:t>;</a:t>
            </a:r>
            <a:br>
              <a:rPr lang="th-TH" sz="2000" smtClean="0">
                <a:effectLst/>
                <a:latin typeface="Courier New" pitchFamily="49" charset="0"/>
              </a:rPr>
            </a:br>
            <a:r>
              <a:rPr lang="th-TH" sz="2000" smtClean="0">
                <a:effectLst/>
                <a:latin typeface="Courier New" pitchFamily="49" charset="0"/>
              </a:rPr>
              <a:t/>
            </a:r>
            <a:br>
              <a:rPr lang="th-TH" sz="2000" smtClean="0">
                <a:effectLst/>
                <a:latin typeface="Courier New" pitchFamily="49" charset="0"/>
              </a:rPr>
            </a:br>
            <a:r>
              <a:rPr lang="en-US" sz="2000" smtClean="0">
                <a:effectLst/>
                <a:latin typeface="Courier New" pitchFamily="49" charset="0"/>
              </a:rPr>
              <a:t>vs[0]</a:t>
            </a:r>
            <a:r>
              <a:rPr lang="th-TH" sz="2000" smtClean="0">
                <a:effectLst/>
                <a:latin typeface="Courier New" pitchFamily="49" charset="0"/>
              </a:rPr>
              <a:t> = </a:t>
            </a:r>
            <a:r>
              <a:rPr lang="en-US" sz="2000" smtClean="0">
                <a:effectLst/>
                <a:latin typeface="Courier New" pitchFamily="49" charset="0"/>
              </a:rPr>
              <a:t>new Bicycle(...)</a:t>
            </a:r>
            <a:r>
              <a:rPr lang="th-TH" sz="2000" smtClean="0">
                <a:effectLst/>
                <a:latin typeface="Courier New" pitchFamily="49" charset="0"/>
              </a:rPr>
              <a:t>; </a:t>
            </a:r>
            <a:br>
              <a:rPr lang="th-TH" sz="2000" smtClean="0">
                <a:effectLst/>
                <a:latin typeface="Courier New" pitchFamily="49" charset="0"/>
              </a:rPr>
            </a:br>
            <a:r>
              <a:rPr lang="en-US" sz="2000" smtClean="0">
                <a:effectLst/>
                <a:latin typeface="Courier New" pitchFamily="49" charset="0"/>
              </a:rPr>
              <a:t>vs[1]</a:t>
            </a:r>
            <a:r>
              <a:rPr lang="th-TH" sz="2000" smtClean="0">
                <a:effectLst/>
                <a:latin typeface="Courier New" pitchFamily="49" charset="0"/>
              </a:rPr>
              <a:t> = </a:t>
            </a:r>
            <a:r>
              <a:rPr lang="en-US" sz="2000" smtClean="0">
                <a:effectLst/>
                <a:latin typeface="Courier New" pitchFamily="49" charset="0"/>
              </a:rPr>
              <a:t>new Car(...)</a:t>
            </a:r>
            <a:r>
              <a:rPr lang="th-TH" sz="2000" smtClean="0">
                <a:effectLst/>
                <a:latin typeface="Courier New" pitchFamily="49" charset="0"/>
              </a:rPr>
              <a:t>; </a:t>
            </a:r>
            <a:br>
              <a:rPr lang="th-TH" sz="2000" smtClean="0">
                <a:effectLst/>
                <a:latin typeface="Courier New" pitchFamily="49" charset="0"/>
              </a:rPr>
            </a:br>
            <a:r>
              <a:rPr lang="en-US" sz="2000" smtClean="0">
                <a:effectLst/>
                <a:latin typeface="Courier New" pitchFamily="49" charset="0"/>
              </a:rPr>
              <a:t>vs[2]</a:t>
            </a:r>
            <a:r>
              <a:rPr lang="th-TH" sz="2000" smtClean="0">
                <a:effectLst/>
                <a:latin typeface="Courier New" pitchFamily="49" charset="0"/>
              </a:rPr>
              <a:t> = </a:t>
            </a:r>
            <a:r>
              <a:rPr lang="en-US" sz="2000" smtClean="0">
                <a:effectLst/>
                <a:latin typeface="Courier New" pitchFamily="49" charset="0"/>
              </a:rPr>
              <a:t>new Bicycle(...)</a:t>
            </a:r>
            <a:r>
              <a:rPr lang="th-TH" sz="2000" smtClean="0">
                <a:effectLst/>
                <a:latin typeface="Courier New" pitchFamily="49" charset="0"/>
              </a:rPr>
              <a:t>; </a:t>
            </a:r>
            <a:br>
              <a:rPr lang="th-TH" sz="2000" smtClean="0">
                <a:effectLst/>
                <a:latin typeface="Courier New" pitchFamily="49" charset="0"/>
              </a:rPr>
            </a:br>
            <a:r>
              <a:rPr lang="en-US" sz="2000" smtClean="0">
                <a:effectLst/>
                <a:latin typeface="Courier New" pitchFamily="49" charset="0"/>
              </a:rPr>
              <a:t>vs[3]</a:t>
            </a:r>
            <a:r>
              <a:rPr lang="th-TH" sz="2000" smtClean="0">
                <a:effectLst/>
                <a:latin typeface="Courier New" pitchFamily="49" charset="0"/>
              </a:rPr>
              <a:t> = </a:t>
            </a:r>
            <a:r>
              <a:rPr lang="en-US" sz="2000" smtClean="0">
                <a:effectLst/>
                <a:latin typeface="Courier New" pitchFamily="49" charset="0"/>
              </a:rPr>
              <a:t>new Car(...)</a:t>
            </a:r>
            <a:r>
              <a:rPr lang="th-TH" sz="2000" smtClean="0">
                <a:effectLst/>
                <a:latin typeface="Courier New" pitchFamily="49" charset="0"/>
              </a:rPr>
              <a:t>; </a:t>
            </a:r>
            <a:br>
              <a:rPr lang="th-TH" sz="2000" smtClean="0">
                <a:effectLst/>
                <a:latin typeface="Courier New" pitchFamily="49" charset="0"/>
              </a:rPr>
            </a:br>
            <a:r>
              <a:rPr lang="th-TH" sz="2000" smtClean="0">
                <a:effectLst/>
                <a:latin typeface="Courier New" pitchFamily="49" charset="0"/>
              </a:rPr>
              <a:t>	: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041650" y="4867275"/>
            <a:ext cx="5649913" cy="868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3744913" y="4867275"/>
            <a:ext cx="0" cy="868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4410075" y="4875213"/>
            <a:ext cx="0" cy="868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5075238" y="4883150"/>
            <a:ext cx="0" cy="868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5740400" y="4878388"/>
            <a:ext cx="0" cy="868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6380163" y="4873625"/>
            <a:ext cx="0" cy="868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6599238" y="4891088"/>
            <a:ext cx="20462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/>
              <a:t>. . . . </a:t>
            </a: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2543175" y="5324475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vs</a:t>
            </a:r>
            <a:endParaRPr lang="th-TH"/>
          </a:p>
        </p:txBody>
      </p:sp>
      <p:sp>
        <p:nvSpPr>
          <p:cNvPr id="50188" name="AutoShape 17"/>
          <p:cNvSpPr>
            <a:spLocks noChangeArrowheads="1"/>
          </p:cNvSpPr>
          <p:nvPr/>
        </p:nvSpPr>
        <p:spPr bwMode="auto">
          <a:xfrm>
            <a:off x="4500563" y="5980113"/>
            <a:ext cx="539750" cy="577850"/>
          </a:xfrm>
          <a:prstGeom prst="plus">
            <a:avLst>
              <a:gd name="adj" fmla="val 24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endParaRPr lang="th-TH">
              <a:solidFill>
                <a:srgbClr val="232323"/>
              </a:solidFill>
            </a:endParaRPr>
          </a:p>
        </p:txBody>
      </p:sp>
      <p:sp>
        <p:nvSpPr>
          <p:cNvPr id="50189" name="AutoShape 18"/>
          <p:cNvSpPr>
            <a:spLocks noChangeArrowheads="1"/>
          </p:cNvSpPr>
          <p:nvPr/>
        </p:nvSpPr>
        <p:spPr bwMode="auto">
          <a:xfrm>
            <a:off x="5072063" y="5940425"/>
            <a:ext cx="604837" cy="630238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endParaRPr lang="th-TH">
              <a:solidFill>
                <a:srgbClr val="232323"/>
              </a:solidFill>
            </a:endParaRPr>
          </a:p>
        </p:txBody>
      </p:sp>
      <p:sp>
        <p:nvSpPr>
          <p:cNvPr id="50190" name="Rectangle 19"/>
          <p:cNvSpPr>
            <a:spLocks noChangeArrowheads="1"/>
          </p:cNvSpPr>
          <p:nvPr/>
        </p:nvSpPr>
        <p:spPr bwMode="auto">
          <a:xfrm>
            <a:off x="6215063" y="4049713"/>
            <a:ext cx="26336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/>
              <a:t>any subclass</a:t>
            </a:r>
            <a:r>
              <a:rPr lang="en-US"/>
              <a:t> object </a:t>
            </a:r>
            <a:endParaRPr lang="th-TH"/>
          </a:p>
          <a:p>
            <a:r>
              <a:rPr lang="th-TH"/>
              <a:t>of </a:t>
            </a:r>
            <a:r>
              <a:rPr lang="en-US" sz="2000">
                <a:latin typeface="Courier New" pitchFamily="49" charset="0"/>
              </a:rPr>
              <a:t>Vehicle</a:t>
            </a:r>
            <a:endParaRPr lang="th-TH" sz="2000">
              <a:latin typeface="Courier New" pitchFamily="49" charset="0"/>
            </a:endParaRPr>
          </a:p>
        </p:txBody>
      </p:sp>
      <p:sp>
        <p:nvSpPr>
          <p:cNvPr id="50191" name="AutoShape 17"/>
          <p:cNvSpPr>
            <a:spLocks noChangeArrowheads="1"/>
          </p:cNvSpPr>
          <p:nvPr/>
        </p:nvSpPr>
        <p:spPr bwMode="auto">
          <a:xfrm>
            <a:off x="3181350" y="5981700"/>
            <a:ext cx="539750" cy="577850"/>
          </a:xfrm>
          <a:prstGeom prst="plus">
            <a:avLst>
              <a:gd name="adj" fmla="val 24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endParaRPr lang="th-TH">
              <a:solidFill>
                <a:srgbClr val="232323"/>
              </a:solidFill>
            </a:endParaRPr>
          </a:p>
        </p:txBody>
      </p:sp>
      <p:sp>
        <p:nvSpPr>
          <p:cNvPr id="50192" name="AutoShape 18"/>
          <p:cNvSpPr>
            <a:spLocks noChangeArrowheads="1"/>
          </p:cNvSpPr>
          <p:nvPr/>
        </p:nvSpPr>
        <p:spPr bwMode="auto">
          <a:xfrm>
            <a:off x="3752850" y="5942013"/>
            <a:ext cx="604838" cy="630237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endParaRPr lang="th-TH">
              <a:solidFill>
                <a:srgbClr val="232323"/>
              </a:solidFill>
            </a:endParaRPr>
          </a:p>
        </p:txBody>
      </p:sp>
      <p:sp>
        <p:nvSpPr>
          <p:cNvPr id="50193" name="TextBox 16"/>
          <p:cNvSpPr txBox="1">
            <a:spLocks noChangeArrowheads="1"/>
          </p:cNvSpPr>
          <p:nvPr/>
        </p:nvSpPr>
        <p:spPr bwMode="auto">
          <a:xfrm>
            <a:off x="6040438" y="1000125"/>
            <a:ext cx="2674937" cy="120015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This time the </a:t>
            </a:r>
          </a:p>
          <a:p>
            <a:r>
              <a:rPr lang="en-US"/>
              <a:t>polymorphic data</a:t>
            </a:r>
          </a:p>
          <a:p>
            <a:r>
              <a:rPr lang="en-US"/>
              <a:t>structure is an array.</a:t>
            </a:r>
          </a:p>
        </p:txBody>
      </p:sp>
      <p:cxnSp>
        <p:nvCxnSpPr>
          <p:cNvPr id="50194" name="Straight Arrow Connector 18"/>
          <p:cNvCxnSpPr>
            <a:cxnSpLocks noChangeShapeType="1"/>
          </p:cNvCxnSpPr>
          <p:nvPr/>
        </p:nvCxnSpPr>
        <p:spPr bwMode="auto">
          <a:xfrm rot="5400000">
            <a:off x="3175000" y="5689600"/>
            <a:ext cx="501650" cy="63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5" name="Straight Arrow Connector 19"/>
          <p:cNvCxnSpPr>
            <a:cxnSpLocks noChangeShapeType="1"/>
          </p:cNvCxnSpPr>
          <p:nvPr/>
        </p:nvCxnSpPr>
        <p:spPr bwMode="auto">
          <a:xfrm rot="5400000">
            <a:off x="3794919" y="5679282"/>
            <a:ext cx="501650" cy="47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6" name="Straight Arrow Connector 20"/>
          <p:cNvCxnSpPr>
            <a:cxnSpLocks noChangeShapeType="1"/>
          </p:cNvCxnSpPr>
          <p:nvPr/>
        </p:nvCxnSpPr>
        <p:spPr bwMode="auto">
          <a:xfrm rot="5400000">
            <a:off x="4532313" y="5676900"/>
            <a:ext cx="501650" cy="63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7" name="Straight Arrow Connector 21"/>
          <p:cNvCxnSpPr>
            <a:cxnSpLocks noChangeShapeType="1"/>
          </p:cNvCxnSpPr>
          <p:nvPr/>
        </p:nvCxnSpPr>
        <p:spPr bwMode="auto">
          <a:xfrm rot="5400000">
            <a:off x="5152232" y="5676106"/>
            <a:ext cx="501650" cy="47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One-way Casting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1981200"/>
            <a:ext cx="788987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>
                <a:effectLst/>
              </a:rPr>
              <a:t>We can assign subclass objects to superclass variables: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smtClean="0">
                <a:effectLst/>
                <a:latin typeface="Courier New" pitchFamily="49" charset="0"/>
              </a:rPr>
              <a:t> 		</a:t>
            </a:r>
            <a:r>
              <a:rPr lang="en-US" sz="2400" smtClean="0">
                <a:effectLst/>
                <a:latin typeface="Courier New" pitchFamily="49" charset="0"/>
              </a:rPr>
              <a:t>Vehicle v = new Bicycle(...);  // </a:t>
            </a:r>
            <a:r>
              <a:rPr lang="en-US" sz="2400" b="1" smtClean="0">
                <a:solidFill>
                  <a:srgbClr val="00B050"/>
                </a:solidFill>
                <a:effectLst/>
                <a:latin typeface="Courier New" pitchFamily="49" charset="0"/>
              </a:rPr>
              <a:t>ok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sz="240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GB" sz="2800" smtClean="0">
                <a:effectLst/>
              </a:rPr>
              <a:t>Ok since a bicycle has all the features of a vehicle, and some extra ones (e.g. a bell) which do not matter.</a:t>
            </a:r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6815138" y="6303963"/>
            <a:ext cx="1393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sz="2800">
                <a:effectLst/>
              </a:rPr>
              <a:t>In general, we cannot assign superclass objects to subclass variables: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400" smtClean="0">
                <a:effectLst/>
                <a:latin typeface="Courier New" pitchFamily="49" charset="0"/>
              </a:rPr>
              <a:t>	Bicycle b = new Vehicle(...);  </a:t>
            </a:r>
            <a:br>
              <a:rPr lang="en-US" sz="2400" smtClean="0">
                <a:effectLst/>
                <a:latin typeface="Courier New" pitchFamily="49" charset="0"/>
              </a:rPr>
            </a:br>
            <a:r>
              <a:rPr lang="en-US" sz="2400" smtClean="0">
                <a:effectLst/>
                <a:latin typeface="Courier New" pitchFamily="49" charset="0"/>
              </a:rPr>
              <a:t>             // compile-time </a:t>
            </a:r>
            <a:r>
              <a:rPr lang="en-US" sz="2400" b="1" smtClean="0">
                <a:solidFill>
                  <a:srgbClr val="FF0000"/>
                </a:solidFill>
                <a:effectLst/>
                <a:latin typeface="Courier New" pitchFamily="49" charset="0"/>
              </a:rPr>
              <a:t>error</a:t>
            </a:r>
          </a:p>
          <a:p>
            <a:pPr>
              <a:defRPr/>
            </a:pPr>
            <a:endParaRPr lang="en-GB" smtClean="0">
              <a:effectLst/>
            </a:endParaRPr>
          </a:p>
          <a:p>
            <a:pPr>
              <a:defRPr/>
            </a:pPr>
            <a:r>
              <a:rPr lang="en-GB" smtClean="0">
                <a:effectLst/>
              </a:rPr>
              <a:t>An error since </a:t>
            </a:r>
            <a:r>
              <a:rPr lang="en-GB">
                <a:effectLst/>
              </a:rPr>
              <a:t>a </a:t>
            </a:r>
            <a:r>
              <a:rPr lang="en-GB" smtClean="0">
                <a:effectLst/>
              </a:rPr>
              <a:t>vehicle does not have </a:t>
            </a:r>
            <a:r>
              <a:rPr lang="en-GB">
                <a:effectLst/>
              </a:rPr>
              <a:t>all the features of a </a:t>
            </a:r>
            <a:r>
              <a:rPr lang="en-GB" smtClean="0">
                <a:effectLst/>
              </a:rPr>
              <a:t>bicycle (e.g. no bell).</a:t>
            </a:r>
            <a:endParaRPr lang="en-GB">
              <a:effectLst/>
            </a:endParaRPr>
          </a:p>
          <a:p>
            <a:pPr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7.  </a:t>
            </a:r>
            <a:r>
              <a:rPr lang="en-US" smtClean="0">
                <a:effectLst/>
              </a:rPr>
              <a:t>The Object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14500"/>
            <a:ext cx="8039100" cy="1150897"/>
          </a:xfrm>
        </p:spPr>
        <p:txBody>
          <a:bodyPr/>
          <a:lstStyle/>
          <a:p>
            <a:pPr>
              <a:defRPr/>
            </a:pPr>
            <a:r>
              <a:rPr lang="en-US" smtClean="0"/>
              <a:t>All classes are subclasses of the Object class</a:t>
            </a:r>
          </a:p>
          <a:p>
            <a:pPr lvl="1">
              <a:defRPr/>
            </a:pPr>
            <a:r>
              <a:rPr lang="en-US" smtClean="0"/>
              <a:t>Object is a sort of "super-grandfather" of every class</a:t>
            </a:r>
            <a:endParaRPr lang="en-US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3429000"/>
            <a:ext cx="5700712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172200" y="4268788"/>
            <a:ext cx="2590800" cy="830262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/>
              <a:t>All classes inherit from </a:t>
            </a:r>
            <a:r>
              <a:rPr lang="en-GB" sz="2000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GB"/>
              <a:t>.</a:t>
            </a:r>
          </a:p>
        </p:txBody>
      </p:sp>
      <p:sp>
        <p:nvSpPr>
          <p:cNvPr id="53254" name="TextBox 5"/>
          <p:cNvSpPr txBox="1">
            <a:spLocks noChangeArrowheads="1"/>
          </p:cNvSpPr>
          <p:nvPr/>
        </p:nvSpPr>
        <p:spPr bwMode="auto">
          <a:xfrm>
            <a:off x="3071813" y="4071938"/>
            <a:ext cx="852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2060"/>
                </a:solidFill>
              </a:rPr>
              <a:t>"is a"</a:t>
            </a: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6815138" y="6303963"/>
            <a:ext cx="1393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9552" y="147660"/>
            <a:ext cx="8229600" cy="1143000"/>
          </a:xfrm>
        </p:spPr>
        <p:txBody>
          <a:bodyPr/>
          <a:lstStyle/>
          <a:p>
            <a:r>
              <a:rPr lang="en-US" smtClean="0">
                <a:effectLst/>
              </a:rPr>
              <a:t>The CD Class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38200" y="1357312"/>
            <a:ext cx="7772400" cy="4879999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public class CD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private String title, artist, comment;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private int numberOfTracks, playingTime;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private boolean gotIt;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CD(String theTitle, String theArtist, </a:t>
            </a:r>
            <a:b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                    int tracks, int time)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 title = theTitle;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artist = theArtist;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numberOfTracks = tracks;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playingTime = time;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gotIt = false;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comment = null;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}  // end of CD()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15138" y="6303963"/>
            <a:ext cx="1393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 i="1">
                <a:solidFill>
                  <a:schemeClr val="tx2"/>
                </a:solidFill>
              </a:rPr>
              <a:t>continued</a:t>
            </a: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00063"/>
            <a:ext cx="135731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This means that a collection (ArrayList, array, etc) of type Object can store any kind of object:</a:t>
            </a:r>
          </a:p>
          <a:p>
            <a:pPr lvl="1">
              <a:buFontTx/>
              <a:buNone/>
              <a:defRPr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None/>
              <a:defRPr/>
            </a:pPr>
            <a:r>
              <a:rPr lang="en-US" sz="2000" smtClean="0">
                <a:effectLst/>
                <a:latin typeface="Courier New" pitchFamily="49" charset="0"/>
                <a:cs typeface="Courier New" pitchFamily="49" charset="0"/>
              </a:rPr>
              <a:t>ArrayList&lt;</a:t>
            </a:r>
            <a:r>
              <a:rPr lang="en-US" sz="2000" b="1" smtClean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sz="2000" smtClean="0">
                <a:effectLst/>
                <a:latin typeface="Courier New" pitchFamily="49" charset="0"/>
                <a:cs typeface="Courier New" pitchFamily="49" charset="0"/>
              </a:rPr>
              <a:t>&gt; list = </a:t>
            </a:r>
            <a:br>
              <a:rPr lang="en-US" sz="2000" smtClean="0"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2000" smtClean="0">
                <a:effectLst/>
                <a:latin typeface="Courier New" pitchFamily="49" charset="0"/>
                <a:cs typeface="Courier New" pitchFamily="49" charset="0"/>
              </a:rPr>
              <a:t>                 new ArrayList&lt;Object&gt;();</a:t>
            </a:r>
          </a:p>
          <a:p>
            <a:pPr lvl="1">
              <a:buFontTx/>
              <a:buNone/>
              <a:defRPr/>
            </a:pPr>
            <a:r>
              <a:rPr lang="en-US" sz="2000" smtClean="0">
                <a:effectLst/>
                <a:latin typeface="Courier New" pitchFamily="49" charset="0"/>
                <a:cs typeface="Courier New" pitchFamily="49" charset="0"/>
              </a:rPr>
              <a:t>list.add( "andrew" );</a:t>
            </a:r>
          </a:p>
          <a:p>
            <a:pPr lvl="1">
              <a:buFontTx/>
              <a:buNone/>
              <a:defRPr/>
            </a:pPr>
            <a:r>
              <a:rPr lang="en-US" sz="2000" smtClean="0">
                <a:effectLst/>
                <a:latin typeface="Courier New" pitchFamily="49" charset="0"/>
                <a:cs typeface="Courier New" pitchFamily="49" charset="0"/>
              </a:rPr>
              <a:t>list.add( new CD(...) );</a:t>
            </a:r>
          </a:p>
          <a:p>
            <a:pPr lvl="1">
              <a:buFontTx/>
              <a:buNone/>
              <a:defRPr/>
            </a:pPr>
            <a:r>
              <a:rPr lang="en-US" sz="2000" smtClean="0">
                <a:effectLst/>
                <a:latin typeface="Courier New" pitchFamily="49" charset="0"/>
                <a:cs typeface="Courier New" pitchFamily="49" charset="0"/>
              </a:rPr>
              <a:t>list.add( new Bike(...) );</a:t>
            </a:r>
            <a:endParaRPr lang="en-US" sz="2000"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ffectLst/>
              </a:rPr>
              <a:t>8.  </a:t>
            </a:r>
            <a:r>
              <a:rPr lang="en-US" sz="4000" smtClean="0">
                <a:effectLst/>
              </a:rPr>
              <a:t>Collections and Primitive Types</a:t>
            </a:r>
          </a:p>
        </p:txBody>
      </p:sp>
      <p:sp>
        <p:nvSpPr>
          <p:cNvPr id="5529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i="1" smtClean="0">
                <a:solidFill>
                  <a:schemeClr val="tx2"/>
                </a:solidFill>
                <a:effectLst/>
              </a:rPr>
              <a:t>Objects</a:t>
            </a:r>
            <a:r>
              <a:rPr lang="en-GB" smtClean="0">
                <a:effectLst/>
              </a:rPr>
              <a:t> can be added to a collection.</a:t>
            </a:r>
          </a:p>
          <a:p>
            <a:endParaRPr lang="en-GB" smtClean="0">
              <a:effectLst/>
            </a:endParaRPr>
          </a:p>
          <a:p>
            <a:r>
              <a:rPr lang="en-GB" smtClean="0">
                <a:effectLst/>
              </a:rPr>
              <a:t>But what about </a:t>
            </a:r>
            <a:r>
              <a:rPr lang="en-GB" i="1" smtClean="0">
                <a:solidFill>
                  <a:schemeClr val="tx2"/>
                </a:solidFill>
                <a:effectLst/>
              </a:rPr>
              <a:t>variables</a:t>
            </a:r>
            <a:r>
              <a:rPr lang="en-GB" smtClean="0">
                <a:effectLst/>
              </a:rPr>
              <a:t> of primitive types, (which are not objects)?</a:t>
            </a:r>
          </a:p>
          <a:p>
            <a:pPr lvl="1"/>
            <a:r>
              <a:rPr lang="en-GB" smtClean="0">
                <a:effectLst/>
              </a:rPr>
              <a:t>e.g. int x;</a:t>
            </a:r>
            <a:br>
              <a:rPr lang="en-GB" smtClean="0">
                <a:effectLst/>
              </a:rPr>
            </a:br>
            <a:r>
              <a:rPr lang="en-GB" smtClean="0">
                <a:effectLst/>
              </a:rPr>
              <a:t>       float f;</a:t>
            </a:r>
            <a:br>
              <a:rPr lang="en-GB" smtClean="0">
                <a:effectLst/>
              </a:rPr>
            </a:br>
            <a:r>
              <a:rPr lang="en-GB" smtClean="0">
                <a:effectLst/>
              </a:rPr>
              <a:t>       char ch;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Wrapper Classes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46809" y="1981200"/>
            <a:ext cx="8163791" cy="1984375"/>
          </a:xfrm>
        </p:spPr>
        <p:txBody>
          <a:bodyPr/>
          <a:lstStyle/>
          <a:p>
            <a:r>
              <a:rPr lang="en-GB" sz="2800" smtClean="0">
                <a:effectLst/>
              </a:rPr>
              <a:t>Primitive types (int, char, </a:t>
            </a:r>
            <a:r>
              <a:rPr lang="en-GB" sz="2800" i="1" smtClean="0">
                <a:effectLst/>
              </a:rPr>
              <a:t>etc</a:t>
            </a:r>
            <a:r>
              <a:rPr lang="en-GB" sz="2800" smtClean="0">
                <a:effectLst/>
              </a:rPr>
              <a:t>) are not classes.</a:t>
            </a:r>
          </a:p>
          <a:p>
            <a:pPr lvl="1"/>
            <a:r>
              <a:rPr lang="en-GB" sz="2400" smtClean="0">
                <a:effectLst/>
              </a:rPr>
              <a:t>a primitive variable must be wrapped up as an object</a:t>
            </a:r>
          </a:p>
          <a:p>
            <a:r>
              <a:rPr lang="en-GB" sz="2800" smtClean="0">
                <a:effectLst/>
              </a:rPr>
              <a:t>Wrapper classes exist for all primitive types:</a:t>
            </a:r>
          </a:p>
        </p:txBody>
      </p:sp>
      <p:grpSp>
        <p:nvGrpSpPr>
          <p:cNvPr id="56324" name="Group 9"/>
          <p:cNvGrpSpPr>
            <a:grpSpLocks/>
          </p:cNvGrpSpPr>
          <p:nvPr/>
        </p:nvGrpSpPr>
        <p:grpSpPr bwMode="auto">
          <a:xfrm>
            <a:off x="2209800" y="3940175"/>
            <a:ext cx="5890592" cy="1938338"/>
            <a:chOff x="1392" y="2482"/>
            <a:chExt cx="3024" cy="1221"/>
          </a:xfrm>
        </p:grpSpPr>
        <p:sp>
          <p:nvSpPr>
            <p:cNvPr id="38917" name="Text Box 6"/>
            <p:cNvSpPr txBox="1">
              <a:spLocks noChangeArrowheads="1"/>
            </p:cNvSpPr>
            <p:nvPr/>
          </p:nvSpPr>
          <p:spPr bwMode="auto">
            <a:xfrm>
              <a:off x="1392" y="2482"/>
              <a:ext cx="2956" cy="12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>
                  <a:latin typeface="+mn-lt"/>
                </a:rPr>
                <a:t>Primitive type		Wrapper class</a:t>
              </a:r>
            </a:p>
            <a:p>
              <a:pPr eaLnBrk="1" hangingPunct="1">
                <a:defRPr/>
              </a:pPr>
              <a:r>
                <a:rPr lang="en-GB">
                  <a:latin typeface="+mn-lt"/>
                </a:rPr>
                <a:t>int			Integer</a:t>
              </a:r>
            </a:p>
            <a:p>
              <a:pPr eaLnBrk="1" hangingPunct="1">
                <a:defRPr/>
              </a:pPr>
              <a:r>
                <a:rPr lang="en-GB">
                  <a:latin typeface="+mn-lt"/>
                </a:rPr>
                <a:t>float			Float</a:t>
              </a:r>
            </a:p>
            <a:p>
              <a:pPr eaLnBrk="1" hangingPunct="1">
                <a:defRPr/>
              </a:pPr>
              <a:r>
                <a:rPr lang="en-GB">
                  <a:latin typeface="+mn-lt"/>
                </a:rPr>
                <a:t>char			Character</a:t>
              </a:r>
            </a:p>
            <a:p>
              <a:pPr eaLnBrk="1" hangingPunct="1">
                <a:defRPr/>
              </a:pPr>
              <a:r>
                <a:rPr lang="en-GB">
                  <a:latin typeface="+mn-lt"/>
                </a:rPr>
                <a:t>...			...</a:t>
              </a:r>
            </a:p>
          </p:txBody>
        </p:sp>
        <p:sp>
          <p:nvSpPr>
            <p:cNvPr id="56327" name="Line 7"/>
            <p:cNvSpPr>
              <a:spLocks noChangeShapeType="1"/>
            </p:cNvSpPr>
            <p:nvPr/>
          </p:nvSpPr>
          <p:spPr bwMode="auto">
            <a:xfrm>
              <a:off x="1392" y="2736"/>
              <a:ext cx="30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09" y="465097"/>
            <a:ext cx="8229600" cy="965241"/>
          </a:xfrm>
        </p:spPr>
        <p:txBody>
          <a:bodyPr/>
          <a:lstStyle/>
          <a:p>
            <a:r>
              <a:rPr lang="en-US" smtClean="0">
                <a:effectLst/>
              </a:rPr>
              <a:t>Using Wrapper Classes</a:t>
            </a: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928688" y="1500188"/>
            <a:ext cx="67818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/>
            <a:r>
              <a:rPr lang="en-US" sz="2000">
                <a:latin typeface="Courier New" pitchFamily="49" charset="0"/>
                <a:cs typeface="Courier New" pitchFamily="49" charset="0"/>
              </a:rPr>
              <a:t>ArrayList&lt;Integer&gt; markList = </a:t>
            </a:r>
            <a:br>
              <a:rPr lang="en-US" sz="2000">
                <a:latin typeface="Courier New" pitchFamily="49" charset="0"/>
                <a:cs typeface="Courier New" pitchFamily="49" charset="0"/>
              </a:rPr>
            </a:br>
            <a:r>
              <a:rPr lang="en-US" sz="2000">
                <a:latin typeface="Courier New" pitchFamily="49" charset="0"/>
                <a:cs typeface="Courier New" pitchFamily="49" charset="0"/>
              </a:rPr>
              <a:t>                 new ArrayList&lt;Integer&gt;();</a:t>
            </a:r>
          </a:p>
          <a:p>
            <a:endParaRPr lang="en-US" sz="2000" noProof="1">
              <a:latin typeface="Courier New" pitchFamily="49" charset="0"/>
            </a:endParaRPr>
          </a:p>
          <a:p>
            <a:r>
              <a:rPr lang="en-US" sz="2000" noProof="1">
                <a:latin typeface="Courier New" pitchFamily="49" charset="0"/>
              </a:rPr>
              <a:t>int mk = 72; </a:t>
            </a:r>
          </a:p>
          <a:p>
            <a:r>
              <a:rPr lang="en-US" sz="2000" noProof="1">
                <a:latin typeface="Courier New" pitchFamily="49" charset="0"/>
              </a:rPr>
              <a:t>Integer iwrap = new Integer(mk);  </a:t>
            </a:r>
          </a:p>
          <a:p>
            <a:r>
              <a:rPr lang="en-GB" sz="2000">
                <a:latin typeface="Courier New" pitchFamily="49" charset="0"/>
              </a:rPr>
              <a:t>markList.add(iwrap);</a:t>
            </a:r>
          </a:p>
          <a:p>
            <a:r>
              <a:rPr lang="en-GB" sz="2000">
                <a:latin typeface="Courier New" pitchFamily="49" charset="0"/>
              </a:rPr>
              <a:t/>
            </a:r>
            <a:br>
              <a:rPr lang="en-GB" sz="2000">
                <a:latin typeface="Courier New" pitchFamily="49" charset="0"/>
              </a:rPr>
            </a:br>
            <a:r>
              <a:rPr lang="en-GB" sz="2000">
                <a:latin typeface="Courier New" pitchFamily="49" charset="0"/>
              </a:rPr>
              <a:t>. . .</a:t>
            </a:r>
          </a:p>
          <a:p>
            <a:r>
              <a:rPr lang="en-GB" sz="2000" noProof="1">
                <a:latin typeface="Courier New" pitchFamily="49" charset="0"/>
              </a:rPr>
              <a:t>Integer iObj = markList.get(0);</a:t>
            </a:r>
          </a:p>
          <a:p>
            <a:r>
              <a:rPr lang="en-US" sz="2000">
                <a:latin typeface="Courier New" pitchFamily="49" charset="0"/>
              </a:rPr>
              <a:t>int value = iObj.intValue();</a:t>
            </a:r>
            <a:endParaRPr lang="en-GB" sz="2000">
              <a:latin typeface="Courier New" pitchFamily="49" charset="0"/>
            </a:endParaRP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6481763" y="2714625"/>
            <a:ext cx="2233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000">
                <a:solidFill>
                  <a:schemeClr val="accent1"/>
                </a:solidFill>
                <a:latin typeface="+mn-lt"/>
              </a:rPr>
              <a:t>wrap var</a:t>
            </a:r>
          </a:p>
          <a:p>
            <a:pPr eaLnBrk="1" hangingPunct="1">
              <a:defRPr/>
            </a:pPr>
            <a:r>
              <a:rPr lang="en-GB" sz="2000">
                <a:solidFill>
                  <a:schemeClr val="accent1"/>
                </a:solidFill>
                <a:latin typeface="+mn-lt"/>
              </a:rPr>
              <a:t>(int --&gt; Integer)</a:t>
            </a:r>
          </a:p>
        </p:txBody>
      </p:sp>
      <p:sp>
        <p:nvSpPr>
          <p:cNvPr id="55301" name="Text Box 9"/>
          <p:cNvSpPr txBox="1">
            <a:spLocks noChangeArrowheads="1"/>
          </p:cNvSpPr>
          <p:nvPr/>
        </p:nvSpPr>
        <p:spPr bwMode="auto">
          <a:xfrm>
            <a:off x="6357938" y="4241800"/>
            <a:ext cx="2214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000">
                <a:solidFill>
                  <a:schemeClr val="accent1"/>
                </a:solidFill>
                <a:latin typeface="+mn-lt"/>
              </a:rPr>
              <a:t>unwrap it</a:t>
            </a:r>
          </a:p>
          <a:p>
            <a:pPr eaLnBrk="1" hangingPunct="1">
              <a:defRPr/>
            </a:pPr>
            <a:r>
              <a:rPr lang="en-GB" sz="2000">
                <a:solidFill>
                  <a:schemeClr val="accent1"/>
                </a:solidFill>
                <a:latin typeface="+mn-lt"/>
              </a:rPr>
              <a:t>(Integer --&gt; int)</a:t>
            </a:r>
          </a:p>
        </p:txBody>
      </p:sp>
      <p:sp>
        <p:nvSpPr>
          <p:cNvPr id="57350" name="Line 14"/>
          <p:cNvSpPr>
            <a:spLocks noChangeShapeType="1"/>
          </p:cNvSpPr>
          <p:nvPr/>
        </p:nvSpPr>
        <p:spPr bwMode="auto">
          <a:xfrm flipH="1" flipV="1">
            <a:off x="5500688" y="445611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15"/>
          <p:cNvSpPr>
            <a:spLocks noChangeShapeType="1"/>
          </p:cNvSpPr>
          <p:nvPr/>
        </p:nvSpPr>
        <p:spPr bwMode="auto">
          <a:xfrm flipH="1">
            <a:off x="5872163" y="29432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AutoShape 16"/>
          <p:cNvSpPr>
            <a:spLocks noChangeArrowheads="1"/>
          </p:cNvSpPr>
          <p:nvPr/>
        </p:nvSpPr>
        <p:spPr bwMode="auto">
          <a:xfrm>
            <a:off x="1438275" y="5374997"/>
            <a:ext cx="4419600" cy="78319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sz="2000" smtClean="0">
                <a:solidFill>
                  <a:srgbClr val="0070C0"/>
                </a:solidFill>
                <a:latin typeface="+mn-lt"/>
              </a:rPr>
              <a:t>A</a:t>
            </a:r>
            <a:r>
              <a:rPr lang="en-GB" sz="2000" i="1" smtClean="0">
                <a:solidFill>
                  <a:schemeClr val="tx2"/>
                </a:solidFill>
                <a:latin typeface="+mn-lt"/>
              </a:rPr>
              <a:t>utoboxing</a:t>
            </a:r>
            <a:r>
              <a:rPr lang="en-GB" sz="2000" smtClean="0">
                <a:latin typeface="+mn-lt"/>
              </a:rPr>
              <a:t> </a:t>
            </a:r>
            <a:r>
              <a:rPr lang="en-GB" sz="2000">
                <a:latin typeface="+mn-lt"/>
              </a:rPr>
              <a:t>and </a:t>
            </a:r>
            <a:r>
              <a:rPr lang="en-GB" sz="2000" i="1">
                <a:solidFill>
                  <a:schemeClr val="tx2"/>
                </a:solidFill>
                <a:latin typeface="+mn-lt"/>
              </a:rPr>
              <a:t>unboxing</a:t>
            </a:r>
            <a:r>
              <a:rPr lang="en-GB" sz="2000">
                <a:latin typeface="+mn-lt"/>
              </a:rPr>
              <a:t> mean we don't often have to do this.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57491"/>
            <a:ext cx="8305800" cy="1143000"/>
          </a:xfrm>
        </p:spPr>
        <p:txBody>
          <a:bodyPr/>
          <a:lstStyle/>
          <a:p>
            <a:r>
              <a:rPr lang="en-GB" smtClean="0">
                <a:effectLst/>
              </a:rPr>
              <a:t>Autoboxing and Unboxing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143000" y="1928813"/>
            <a:ext cx="73152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>
                <a:latin typeface="Courier New" pitchFamily="49" charset="0"/>
              </a:rPr>
              <a:t>ArrayList&lt;Integer&gt; markList =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>
                <a:latin typeface="Courier New" pitchFamily="49" charset="0"/>
                <a:cs typeface="Courier New" pitchFamily="49" charset="0"/>
              </a:rPr>
            </a:br>
            <a:r>
              <a:rPr lang="en-US" sz="2000">
                <a:latin typeface="Courier New" pitchFamily="49" charset="0"/>
                <a:cs typeface="Courier New" pitchFamily="49" charset="0"/>
              </a:rPr>
              <a:t>                 new ArrayList&lt;Integer&gt;();</a:t>
            </a:r>
            <a:endParaRPr lang="en-GB" sz="200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endParaRPr lang="en-GB" sz="200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GB" sz="2000">
                <a:latin typeface="Courier New" pitchFamily="49" charset="0"/>
              </a:rPr>
              <a:t>int mk = 72;</a:t>
            </a:r>
          </a:p>
          <a:p>
            <a:pPr>
              <a:spcBef>
                <a:spcPct val="50000"/>
              </a:spcBef>
            </a:pPr>
            <a:endParaRPr lang="en-GB" sz="200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GB" sz="2000">
                <a:latin typeface="Courier New" pitchFamily="49" charset="0"/>
              </a:rPr>
              <a:t>markList.add(mk);</a:t>
            </a:r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1190625" y="4429125"/>
            <a:ext cx="5453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>
                <a:latin typeface="Courier New" pitchFamily="49" charset="0"/>
              </a:rPr>
              <a:t>. . .</a:t>
            </a:r>
          </a:p>
          <a:p>
            <a:pPr>
              <a:spcBef>
                <a:spcPct val="50000"/>
              </a:spcBef>
            </a:pPr>
            <a:r>
              <a:rPr lang="en-GB" sz="2000">
                <a:latin typeface="Courier New" pitchFamily="49" charset="0"/>
              </a:rPr>
              <a:t>int value = markList.get(0);</a:t>
            </a:r>
          </a:p>
        </p:txBody>
      </p:sp>
      <p:sp>
        <p:nvSpPr>
          <p:cNvPr id="56325" name="AutoShape 6"/>
          <p:cNvSpPr>
            <a:spLocks noChangeArrowheads="1"/>
          </p:cNvSpPr>
          <p:nvPr/>
        </p:nvSpPr>
        <p:spPr bwMode="auto">
          <a:xfrm>
            <a:off x="4357688" y="3568422"/>
            <a:ext cx="1801546" cy="78319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>
                <a:solidFill>
                  <a:schemeClr val="accent1"/>
                </a:solidFill>
                <a:latin typeface="+mn-lt"/>
              </a:rPr>
              <a:t>autoboxing:</a:t>
            </a:r>
            <a:br>
              <a:rPr lang="en-GB" sz="2000">
                <a:solidFill>
                  <a:schemeClr val="accent1"/>
                </a:solidFill>
                <a:latin typeface="+mn-lt"/>
              </a:rPr>
            </a:br>
            <a:r>
              <a:rPr lang="en-GB" sz="2000">
                <a:solidFill>
                  <a:schemeClr val="accent1"/>
                </a:solidFill>
                <a:latin typeface="+mn-lt"/>
              </a:rPr>
              <a:t>int --&gt; Integer</a:t>
            </a:r>
          </a:p>
        </p:txBody>
      </p:sp>
      <p:sp>
        <p:nvSpPr>
          <p:cNvPr id="56326" name="AutoShape 7"/>
          <p:cNvSpPr>
            <a:spLocks noChangeArrowheads="1"/>
          </p:cNvSpPr>
          <p:nvPr/>
        </p:nvSpPr>
        <p:spPr bwMode="auto">
          <a:xfrm>
            <a:off x="5857875" y="4711422"/>
            <a:ext cx="1798949" cy="78319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>
                <a:solidFill>
                  <a:schemeClr val="accent1"/>
                </a:solidFill>
                <a:latin typeface="+mn-lt"/>
              </a:rPr>
              <a:t>unboxing:</a:t>
            </a:r>
            <a:br>
              <a:rPr lang="en-GB" sz="2000">
                <a:solidFill>
                  <a:schemeClr val="accent1"/>
                </a:solidFill>
                <a:latin typeface="+mn-lt"/>
              </a:rPr>
            </a:br>
            <a:r>
              <a:rPr lang="en-GB" sz="2000">
                <a:solidFill>
                  <a:schemeClr val="accent1"/>
                </a:solidFill>
                <a:latin typeface="+mn-lt"/>
              </a:rPr>
              <a:t>Integer --&gt; 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838200" y="836712"/>
            <a:ext cx="7772400" cy="5112568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void setComment(String com)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  comment = com;  }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String getComment()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  return comment;  }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void setOwn(boolean ownIt)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// set the flag indicating whether we own this CD.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  gotIt = ownIt;  }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boolean getOwn()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// return true if we own a copy of this CD.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  return gotIt; }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6815138" y="6303963"/>
            <a:ext cx="1393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838200" y="692696"/>
            <a:ext cx="7772400" cy="5256584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void print()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// print details about this CD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System.out.print("CD: " + title + " (" + </a:t>
            </a:r>
            <a:b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                           playingTime + " mins)");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if (gotIt)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System.out.println("*");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else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System.out.println();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System.out.println("    " + artist);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System.out.println("    tracks: " + numberOfTracks);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if (comment != null)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System.out.println("    " + comment);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}  // end of print()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}  // end of CD class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The DVD Class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38200" y="1644569"/>
            <a:ext cx="7772400" cy="4659394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public class DVD 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private String title, director, comment;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private int playingTime;   // playing time of the movie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private boolean gotIt;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DVD(String theTitle, String theDirector, int time)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title = theTitle;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director = theDirector;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playingTime = time;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gotIt = false;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comment = null;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}  // end of DVD()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6429375" y="4643438"/>
            <a:ext cx="2216150" cy="120015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Notice the many</a:t>
            </a:r>
          </a:p>
          <a:p>
            <a:r>
              <a:rPr lang="en-US"/>
              <a:t>similarities with</a:t>
            </a:r>
          </a:p>
          <a:p>
            <a:r>
              <a:rPr lang="en-US"/>
              <a:t>the CD class.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6815138" y="6303963"/>
            <a:ext cx="1393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 i="1">
                <a:solidFill>
                  <a:schemeClr val="tx2"/>
                </a:solidFill>
              </a:rPr>
              <a:t>continued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28625"/>
            <a:ext cx="10858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838200" y="692696"/>
            <a:ext cx="7772400" cy="5256584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void setComment(String com)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  comment = com;  }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String getComment()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 return comment;  }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void setOwn(boolean ownIt)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// set the flag indicating whether we own this DVD.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  gotIt = ownIt;  }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boolean getOwn()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// return true if we own a copy of this DVD.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  return gotIt; }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6815138" y="6303963"/>
            <a:ext cx="1393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>
            <a:effectLst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00. prelims</Template>
  <TotalTime>2570</TotalTime>
  <Words>2381</Words>
  <Application>Microsoft Office PowerPoint</Application>
  <PresentationFormat>On-screen Show (4:3)</PresentationFormat>
  <Paragraphs>599</Paragraphs>
  <Slides>54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Browallia New</vt:lpstr>
      <vt:lpstr>Calibri</vt:lpstr>
      <vt:lpstr>Constantia</vt:lpstr>
      <vt:lpstr>Cordia New</vt:lpstr>
      <vt:lpstr>Courier New</vt:lpstr>
      <vt:lpstr>Monotype Sorts</vt:lpstr>
      <vt:lpstr>Times New Roman</vt:lpstr>
      <vt:lpstr>Wingdings 2</vt:lpstr>
      <vt:lpstr>Flow</vt:lpstr>
      <vt:lpstr>PowerPoint Presentation</vt:lpstr>
      <vt:lpstr>1.  The DoME Example</vt:lpstr>
      <vt:lpstr>DoME Classes</vt:lpstr>
      <vt:lpstr>DoME Objects</vt:lpstr>
      <vt:lpstr>The CD Class</vt:lpstr>
      <vt:lpstr>PowerPoint Presentation</vt:lpstr>
      <vt:lpstr>PowerPoint Presentation</vt:lpstr>
      <vt:lpstr>The DVD Class</vt:lpstr>
      <vt:lpstr>PowerPoint Presentation</vt:lpstr>
      <vt:lpstr>PowerPoint Presentation</vt:lpstr>
      <vt:lpstr>The Database Class</vt:lpstr>
      <vt:lpstr>PowerPoint Presentation</vt:lpstr>
      <vt:lpstr>Using the DoME Database</vt:lpstr>
      <vt:lpstr>PowerPoint Presentation</vt:lpstr>
      <vt:lpstr>Execution</vt:lpstr>
      <vt:lpstr>Problems with DoME's Design</vt:lpstr>
      <vt:lpstr>2.  Inheritance Hierarchies</vt:lpstr>
      <vt:lpstr>3.  DoME using Inheritance</vt:lpstr>
      <vt:lpstr>Inheritance Terminlogy</vt:lpstr>
      <vt:lpstr>The Item Class</vt:lpstr>
      <vt:lpstr>PowerPoint Presentation</vt:lpstr>
      <vt:lpstr>PowerPoint Presentation</vt:lpstr>
      <vt:lpstr>The Revised CD Class</vt:lpstr>
      <vt:lpstr>How is this Line Now Executed?</vt:lpstr>
      <vt:lpstr>The Revised DVD Class</vt:lpstr>
      <vt:lpstr>How is this Line Executed?</vt:lpstr>
      <vt:lpstr>Superclass Constructor Call</vt:lpstr>
      <vt:lpstr>Adding More Item Subclasses</vt:lpstr>
      <vt:lpstr>PowerPoint Presentation</vt:lpstr>
      <vt:lpstr>The Benefits of Inheritance</vt:lpstr>
      <vt:lpstr>4. Polymorphism</vt:lpstr>
      <vt:lpstr>PowerPoint Presentation</vt:lpstr>
      <vt:lpstr>Polymorphic Data Structures</vt:lpstr>
      <vt:lpstr>Items ArrayList</vt:lpstr>
      <vt:lpstr>5.  The Revised Database Class</vt:lpstr>
      <vt:lpstr>PowerPoint Presentation</vt:lpstr>
      <vt:lpstr>Class Diagram</vt:lpstr>
      <vt:lpstr>Changes from the Old Database</vt:lpstr>
      <vt:lpstr>A Polymorphic Interface</vt:lpstr>
      <vt:lpstr>Superclass Parameters</vt:lpstr>
      <vt:lpstr>Using DoME (v.2)</vt:lpstr>
      <vt:lpstr>PowerPoint Presentation</vt:lpstr>
      <vt:lpstr>Object Diagram</vt:lpstr>
      <vt:lpstr>Execution</vt:lpstr>
      <vt:lpstr>6. A Vehicle Example</vt:lpstr>
      <vt:lpstr>A Vehicle Array</vt:lpstr>
      <vt:lpstr>One-way Casting</vt:lpstr>
      <vt:lpstr>PowerPoint Presentation</vt:lpstr>
      <vt:lpstr>7.  The Object Class</vt:lpstr>
      <vt:lpstr>PowerPoint Presentation</vt:lpstr>
      <vt:lpstr>8.  Collections and Primitive Types</vt:lpstr>
      <vt:lpstr>Wrapper Classes</vt:lpstr>
      <vt:lpstr>Using Wrapper Classes</vt:lpstr>
      <vt:lpstr>Autoboxing and Unboxing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CPT (Java) and OOP</dc:title>
  <dc:creator>Ad</dc:creator>
  <cp:lastModifiedBy>Dell</cp:lastModifiedBy>
  <cp:revision>320</cp:revision>
  <cp:lastPrinted>2003-09-01T07:44:17Z</cp:lastPrinted>
  <dcterms:created xsi:type="dcterms:W3CDTF">2009-04-22T19:24:48Z</dcterms:created>
  <dcterms:modified xsi:type="dcterms:W3CDTF">2019-07-11T14:07:10Z</dcterms:modified>
</cp:coreProperties>
</file>