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41"/>
  </p:notesMasterIdLst>
  <p:handoutMasterIdLst>
    <p:handoutMasterId r:id="rId42"/>
  </p:handoutMasterIdLst>
  <p:sldIdLst>
    <p:sldId id="282" r:id="rId2"/>
    <p:sldId id="271" r:id="rId3"/>
    <p:sldId id="284" r:id="rId4"/>
    <p:sldId id="285" r:id="rId5"/>
    <p:sldId id="288" r:id="rId6"/>
    <p:sldId id="289" r:id="rId7"/>
    <p:sldId id="290" r:id="rId8"/>
    <p:sldId id="291" r:id="rId9"/>
    <p:sldId id="292" r:id="rId10"/>
    <p:sldId id="262" r:id="rId11"/>
    <p:sldId id="263" r:id="rId12"/>
    <p:sldId id="264" r:id="rId13"/>
    <p:sldId id="314" r:id="rId14"/>
    <p:sldId id="265" r:id="rId15"/>
    <p:sldId id="266" r:id="rId16"/>
    <p:sldId id="268" r:id="rId17"/>
    <p:sldId id="276" r:id="rId18"/>
    <p:sldId id="310" r:id="rId19"/>
    <p:sldId id="313" r:id="rId20"/>
    <p:sldId id="270" r:id="rId21"/>
    <p:sldId id="267" r:id="rId22"/>
    <p:sldId id="293" r:id="rId23"/>
    <p:sldId id="294" r:id="rId24"/>
    <p:sldId id="297" r:id="rId25"/>
    <p:sldId id="302" r:id="rId26"/>
    <p:sldId id="295" r:id="rId27"/>
    <p:sldId id="296" r:id="rId28"/>
    <p:sldId id="298" r:id="rId29"/>
    <p:sldId id="299" r:id="rId30"/>
    <p:sldId id="300" r:id="rId31"/>
    <p:sldId id="301" r:id="rId32"/>
    <p:sldId id="304" r:id="rId33"/>
    <p:sldId id="305" r:id="rId34"/>
    <p:sldId id="306" r:id="rId35"/>
    <p:sldId id="307" r:id="rId36"/>
    <p:sldId id="309" r:id="rId37"/>
    <p:sldId id="311" r:id="rId38"/>
    <p:sldId id="312" r:id="rId39"/>
    <p:sldId id="315" r:id="rId40"/>
  </p:sldIdLst>
  <p:sldSz cx="9144000" cy="6858000" type="screen4x3"/>
  <p:notesSz cx="6669088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2626"/>
    <a:srgbClr val="00CCFF"/>
    <a:srgbClr val="DC4A1A"/>
    <a:srgbClr val="F37A20"/>
    <a:srgbClr val="FED601"/>
    <a:srgbClr val="C01012"/>
    <a:srgbClr val="F47A21"/>
    <a:srgbClr val="3455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32" autoAdjust="0"/>
    <p:restoredTop sz="86420" autoAdjust="0"/>
  </p:normalViewPr>
  <p:slideViewPr>
    <p:cSldViewPr>
      <p:cViewPr varScale="1">
        <p:scale>
          <a:sx n="65" d="100"/>
          <a:sy n="65" d="100"/>
        </p:scale>
        <p:origin x="126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852"/>
    </p:cViewPr>
  </p:sorterViewPr>
  <p:notesViewPr>
    <p:cSldViewPr>
      <p:cViewPr>
        <p:scale>
          <a:sx n="100" d="100"/>
          <a:sy n="100" d="100"/>
        </p:scale>
        <p:origin x="-1110" y="2808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51133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GB"/>
              <a:t>241-211 OOP (Java): Design/7</a:t>
            </a:r>
          </a:p>
        </p:txBody>
      </p:sp>
      <p:sp>
        <p:nvSpPr>
          <p:cNvPr id="167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08613" y="9431338"/>
            <a:ext cx="12604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F5C495DB-0DB0-4D71-8E83-0282C02279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0500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r>
              <a:rPr lang="en-GB"/>
              <a:t>Objects First with Java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6463"/>
            <a:ext cx="48910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r>
              <a:rPr lang="en-GB"/>
              <a:t>© David J. Barnes and Michael Kölling</a:t>
            </a:r>
          </a:p>
        </p:txBody>
      </p:sp>
      <p:sp>
        <p:nvSpPr>
          <p:cNvPr id="1116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31338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9E4DA3B-5A2D-4FA9-B462-EF38D277B8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092714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09" y="465097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87624" y="3933056"/>
            <a:ext cx="6934200" cy="2024062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Objectives</a:t>
            </a:r>
          </a:p>
          <a:p>
            <a:pPr lvl="1"/>
            <a:r>
              <a:rPr lang="en-US" smtClean="0">
                <a:effectLst/>
              </a:rPr>
              <a:t>introduce coupling, cohesion, responsibility-driven design (RDD), and refactoring</a:t>
            </a:r>
            <a:endParaRPr lang="th-TH" smtClean="0">
              <a:effectLst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057400" y="2643188"/>
            <a:ext cx="4768850" cy="6508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3600"/>
              <a:t>7</a:t>
            </a:r>
            <a:r>
              <a:rPr lang="th-TH" sz="3600"/>
              <a:t>.  </a:t>
            </a:r>
            <a:r>
              <a:rPr lang="en-US" sz="3600"/>
              <a:t>Good Class Design</a:t>
            </a:r>
            <a:endParaRPr lang="th-TH" sz="3600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>
          <a:xfrm>
            <a:off x="426083" y="476672"/>
            <a:ext cx="8229600" cy="88341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effectLst/>
              </a:rPr>
              <a:t>DIN61-222 Adv. Prog. (Java)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63849" y="1340768"/>
            <a:ext cx="31670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th-TH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>
                <a:effectLst/>
              </a:rPr>
              <a:t>Semester </a:t>
            </a:r>
            <a:r>
              <a:rPr lang="en-GB" sz="2400" smtClean="0">
                <a:effectLst/>
              </a:rPr>
              <a:t>1, 2019-2020</a:t>
            </a:r>
            <a:endParaRPr lang="en-GB" sz="240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3.  Code Design Concepts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935480"/>
            <a:ext cx="7056784" cy="3797776"/>
          </a:xfrm>
        </p:spPr>
        <p:txBody>
          <a:bodyPr/>
          <a:lstStyle/>
          <a:p>
            <a:r>
              <a:rPr lang="en-GB" smtClean="0">
                <a:effectLst/>
              </a:rPr>
              <a:t>Coupling</a:t>
            </a:r>
          </a:p>
          <a:p>
            <a:r>
              <a:rPr lang="en-GB" smtClean="0">
                <a:effectLst/>
              </a:rPr>
              <a:t>Cohesion</a:t>
            </a:r>
          </a:p>
          <a:p>
            <a:r>
              <a:rPr lang="en-GB" smtClean="0">
                <a:effectLst/>
              </a:rPr>
              <a:t>Responsibility-driven Design (RDD)</a:t>
            </a:r>
          </a:p>
          <a:p>
            <a:r>
              <a:rPr lang="en-GB" smtClean="0">
                <a:effectLst/>
              </a:rPr>
              <a:t>Refactoring</a:t>
            </a:r>
          </a:p>
          <a:p>
            <a:r>
              <a:rPr lang="en-GB" smtClean="0"/>
              <a:t>Code Size</a:t>
            </a:r>
            <a:endParaRPr lang="en-GB" smtClean="0">
              <a:effectLst/>
            </a:endParaRPr>
          </a:p>
          <a:p>
            <a:r>
              <a:rPr lang="en-GB" smtClean="0"/>
              <a:t>Thinking Ahead</a:t>
            </a:r>
            <a:endParaRPr lang="en-GB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3.1.  Coupling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714375" y="1643063"/>
            <a:ext cx="7772400" cy="4400550"/>
          </a:xfrm>
        </p:spPr>
        <p:txBody>
          <a:bodyPr/>
          <a:lstStyle/>
          <a:p>
            <a:r>
              <a:rPr lang="en-GB" smtClean="0">
                <a:effectLst/>
              </a:rPr>
              <a:t>Coupling are the links between classes in an application.</a:t>
            </a:r>
          </a:p>
          <a:p>
            <a:endParaRPr lang="en-GB" smtClean="0">
              <a:effectLst/>
            </a:endParaRPr>
          </a:p>
          <a:p>
            <a:r>
              <a:rPr lang="en-GB" smtClean="0">
                <a:effectLst/>
              </a:rPr>
              <a:t>If two classes depend on </a:t>
            </a:r>
            <a:br>
              <a:rPr lang="en-GB" smtClean="0">
                <a:effectLst/>
              </a:rPr>
            </a:br>
            <a:r>
              <a:rPr lang="en-GB" smtClean="0">
                <a:effectLst/>
              </a:rPr>
              <a:t>many details of each other, they </a:t>
            </a:r>
            <a:br>
              <a:rPr lang="en-GB" smtClean="0">
                <a:effectLst/>
              </a:rPr>
            </a:br>
            <a:r>
              <a:rPr lang="en-GB" smtClean="0">
                <a:effectLst/>
              </a:rPr>
              <a:t>are </a:t>
            </a:r>
            <a:r>
              <a:rPr lang="en-GB" b="1" i="1" smtClean="0">
                <a:solidFill>
                  <a:schemeClr val="tx2"/>
                </a:solidFill>
                <a:effectLst/>
              </a:rPr>
              <a:t>tightly coupled</a:t>
            </a:r>
            <a:r>
              <a:rPr lang="en-GB" smtClean="0">
                <a:effectLst/>
              </a:rPr>
              <a:t>. Usually </a:t>
            </a:r>
            <a:r>
              <a:rPr lang="en-GB" b="1" smtClean="0">
                <a:solidFill>
                  <a:srgbClr val="CD2626"/>
                </a:solidFill>
                <a:effectLst/>
              </a:rPr>
              <a:t>bad</a:t>
            </a:r>
            <a:r>
              <a:rPr lang="en-GB" smtClean="0">
                <a:effectLst/>
              </a:rPr>
              <a:t>.</a:t>
            </a:r>
          </a:p>
          <a:p>
            <a:endParaRPr lang="en-GB" smtClean="0">
              <a:effectLst/>
            </a:endParaRPr>
          </a:p>
          <a:p>
            <a:r>
              <a:rPr lang="en-GB" smtClean="0">
                <a:effectLst/>
              </a:rPr>
              <a:t>Good design aims for </a:t>
            </a:r>
            <a:br>
              <a:rPr lang="en-GB" smtClean="0">
                <a:effectLst/>
              </a:rPr>
            </a:br>
            <a:r>
              <a:rPr lang="en-GB" b="1" i="1" smtClean="0">
                <a:solidFill>
                  <a:schemeClr val="tx2"/>
                </a:solidFill>
                <a:effectLst/>
              </a:rPr>
              <a:t>loose coupling</a:t>
            </a:r>
            <a:r>
              <a:rPr lang="en-GB" smtClean="0">
                <a:effectLst/>
              </a:rPr>
              <a:t>. </a:t>
            </a:r>
            <a:r>
              <a:rPr lang="en-GB" b="1" smtClean="0">
                <a:solidFill>
                  <a:schemeClr val="accent4"/>
                </a:solidFill>
                <a:effectLst/>
              </a:rPr>
              <a:t>Good</a:t>
            </a:r>
            <a:r>
              <a:rPr lang="en-GB" smtClean="0">
                <a:effectLst/>
              </a:rPr>
              <a:t>.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285750"/>
            <a:ext cx="2014538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438" y="3286125"/>
            <a:ext cx="1928812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214938"/>
            <a:ext cx="1809750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3924" y="188640"/>
            <a:ext cx="4844580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388561" y="439788"/>
            <a:ext cx="7778750" cy="1104900"/>
          </a:xfrm>
        </p:spPr>
        <p:txBody>
          <a:bodyPr/>
          <a:lstStyle/>
          <a:p>
            <a:r>
              <a:rPr lang="en-GB" smtClean="0">
                <a:effectLst/>
              </a:rPr>
              <a:t>Loose Coupling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628800"/>
            <a:ext cx="7772400" cy="4643438"/>
          </a:xfrm>
        </p:spPr>
        <p:txBody>
          <a:bodyPr/>
          <a:lstStyle/>
          <a:p>
            <a:r>
              <a:rPr lang="en-GB" smtClean="0">
                <a:effectLst/>
              </a:rPr>
              <a:t>In class diagrams, loose </a:t>
            </a:r>
            <a:br>
              <a:rPr lang="en-GB" smtClean="0">
                <a:effectLst/>
              </a:rPr>
            </a:br>
            <a:r>
              <a:rPr lang="en-GB" smtClean="0">
                <a:effectLst/>
              </a:rPr>
              <a:t>coupling means </a:t>
            </a:r>
            <a:r>
              <a:rPr lang="en-GB" b="1" smtClean="0">
                <a:solidFill>
                  <a:srgbClr val="00B050"/>
                </a:solidFill>
                <a:effectLst/>
              </a:rPr>
              <a:t>less </a:t>
            </a:r>
            <a:br>
              <a:rPr lang="en-GB" b="1" smtClean="0">
                <a:solidFill>
                  <a:srgbClr val="00B050"/>
                </a:solidFill>
                <a:effectLst/>
              </a:rPr>
            </a:br>
            <a:r>
              <a:rPr lang="en-GB" b="1" smtClean="0">
                <a:solidFill>
                  <a:srgbClr val="00B050"/>
                </a:solidFill>
                <a:effectLst/>
              </a:rPr>
              <a:t>lines</a:t>
            </a:r>
          </a:p>
          <a:p>
            <a:endParaRPr lang="en-GB" smtClean="0">
              <a:effectLst/>
            </a:endParaRPr>
          </a:p>
          <a:p>
            <a:r>
              <a:rPr lang="en-GB" smtClean="0">
                <a:effectLst/>
              </a:rPr>
              <a:t>Loose coupling makes it possible to:</a:t>
            </a:r>
          </a:p>
          <a:p>
            <a:pPr lvl="1"/>
            <a:r>
              <a:rPr lang="en-GB" smtClean="0">
                <a:effectLst/>
              </a:rPr>
              <a:t>understand one class without reading others</a:t>
            </a:r>
          </a:p>
          <a:p>
            <a:pPr lvl="1"/>
            <a:r>
              <a:rPr lang="en-GB" smtClean="0">
                <a:effectLst/>
              </a:rPr>
              <a:t>change one class without affecting others</a:t>
            </a:r>
          </a:p>
          <a:p>
            <a:pPr lvl="1"/>
            <a:endParaRPr lang="en-GB" smtClean="0">
              <a:effectLst/>
            </a:endParaRPr>
          </a:p>
          <a:p>
            <a:r>
              <a:rPr lang="en-GB" smtClean="0">
                <a:effectLst/>
              </a:rPr>
              <a:t>Loose coupling make debugging, maintenance, and modification easier.</a:t>
            </a:r>
          </a:p>
          <a:p>
            <a:endParaRPr lang="en-GB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Implicit Coupling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Tight coupling based on </a:t>
            </a: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2000" smtClean="0"/>
              <a:t> </a:t>
            </a:r>
            <a:r>
              <a:rPr lang="en-US" smtClean="0"/>
              <a:t>data fields is easy to find</a:t>
            </a:r>
          </a:p>
          <a:p>
            <a:pPr lvl="1"/>
            <a:r>
              <a:rPr lang="en-US" smtClean="0"/>
              <a:t>look at the class diagram (see slide 6)</a:t>
            </a:r>
          </a:p>
          <a:p>
            <a:pPr lvl="1"/>
            <a:endParaRPr lang="en-US"/>
          </a:p>
          <a:p>
            <a:r>
              <a:rPr lang="en-US"/>
              <a:t>Implicit coupling </a:t>
            </a:r>
            <a:r>
              <a:rPr lang="en-US" smtClean="0"/>
              <a:t>are </a:t>
            </a:r>
            <a:r>
              <a:rPr lang="en-US"/>
              <a:t>links that are </a:t>
            </a:r>
            <a:r>
              <a:rPr lang="en-US" b="1"/>
              <a:t>hard to </a:t>
            </a:r>
            <a:r>
              <a:rPr lang="en-US" b="1" smtClean="0"/>
              <a:t>see</a:t>
            </a:r>
            <a:r>
              <a:rPr lang="en-US" smtClean="0"/>
              <a:t>.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36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3.2.  Cohesion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46809" y="1752600"/>
            <a:ext cx="7520854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mtClean="0">
                <a:effectLst/>
              </a:rPr>
              <a:t>Cohesion is the mapping of tasks to methods and classes.</a:t>
            </a:r>
          </a:p>
          <a:p>
            <a:pPr>
              <a:lnSpc>
                <a:spcPct val="90000"/>
              </a:lnSpc>
            </a:pPr>
            <a:endParaRPr lang="en-GB"/>
          </a:p>
          <a:p>
            <a:pPr>
              <a:lnSpc>
                <a:spcPct val="90000"/>
              </a:lnSpc>
            </a:pPr>
            <a:r>
              <a:rPr lang="en-GB" b="1" smtClean="0">
                <a:effectLst/>
              </a:rPr>
              <a:t>High Cohesion</a:t>
            </a:r>
            <a:r>
              <a:rPr lang="en-GB" smtClean="0">
                <a:effectLst/>
              </a:rPr>
              <a:t> is </a:t>
            </a:r>
            <a:r>
              <a:rPr lang="en-GB" b="1" smtClean="0">
                <a:solidFill>
                  <a:srgbClr val="00B050"/>
                </a:solidFill>
                <a:effectLst/>
              </a:rPr>
              <a:t>good</a:t>
            </a:r>
            <a:r>
              <a:rPr lang="en-GB" smtClean="0">
                <a:effectLst/>
              </a:rPr>
              <a:t>. It means:</a:t>
            </a:r>
          </a:p>
          <a:p>
            <a:pPr lvl="1">
              <a:lnSpc>
                <a:spcPct val="90000"/>
              </a:lnSpc>
            </a:pPr>
            <a:r>
              <a:rPr lang="en-GB"/>
              <a:t>each class should represent one thing</a:t>
            </a:r>
          </a:p>
          <a:p>
            <a:pPr lvl="1">
              <a:lnSpc>
                <a:spcPct val="90000"/>
              </a:lnSpc>
            </a:pPr>
            <a:r>
              <a:rPr lang="en-GB" smtClean="0">
                <a:effectLst/>
              </a:rPr>
              <a:t>each method should do one operation</a:t>
            </a:r>
          </a:p>
          <a:p>
            <a:pPr lvl="1">
              <a:lnSpc>
                <a:spcPct val="90000"/>
              </a:lnSpc>
            </a:pPr>
            <a:endParaRPr lang="en-GB"/>
          </a:p>
          <a:p>
            <a:pPr>
              <a:lnSpc>
                <a:spcPct val="90000"/>
              </a:lnSpc>
            </a:pPr>
            <a:r>
              <a:rPr lang="en-GB" smtClean="0">
                <a:effectLst/>
              </a:rPr>
              <a:t>Example:</a:t>
            </a:r>
          </a:p>
          <a:p>
            <a:pPr lvl="1">
              <a:lnSpc>
                <a:spcPct val="90000"/>
              </a:lnSpc>
            </a:pPr>
            <a:r>
              <a:rPr lang="en-GB" smtClean="0"/>
              <a:t>the Plane class represent a plane</a:t>
            </a:r>
          </a:p>
          <a:p>
            <a:pPr lvl="1">
              <a:lnSpc>
                <a:spcPct val="90000"/>
              </a:lnSpc>
            </a:pPr>
            <a:r>
              <a:rPr lang="en-GB" smtClean="0">
                <a:effectLst/>
              </a:rPr>
              <a:t>Plane.land() does one task</a:t>
            </a:r>
          </a:p>
        </p:txBody>
      </p:sp>
      <p:sp>
        <p:nvSpPr>
          <p:cNvPr id="19460" name="Text Box 11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High cohesion makes it easier to:</a:t>
            </a:r>
          </a:p>
          <a:p>
            <a:pPr lvl="1"/>
            <a:r>
              <a:rPr lang="en-GB" smtClean="0">
                <a:effectLst/>
              </a:rPr>
              <a:t>understand a class or method</a:t>
            </a:r>
          </a:p>
          <a:p>
            <a:pPr lvl="1"/>
            <a:r>
              <a:rPr lang="en-GB" smtClean="0">
                <a:effectLst/>
              </a:rPr>
              <a:t>give good names to the class or method</a:t>
            </a:r>
          </a:p>
          <a:p>
            <a:pPr lvl="1"/>
            <a:r>
              <a:rPr lang="en-GB" smtClean="0">
                <a:effectLst/>
              </a:rPr>
              <a:t>reuse classes or methods in other applications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>
                <a:effectLst/>
              </a:rPr>
              <a:t>3.3.  Responsibility-driven Design (RDD)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539551" y="1988840"/>
            <a:ext cx="8136857" cy="4114800"/>
          </a:xfrm>
        </p:spPr>
        <p:txBody>
          <a:bodyPr>
            <a:normAutofit/>
          </a:bodyPr>
          <a:lstStyle/>
          <a:p>
            <a:r>
              <a:rPr lang="en-GB" smtClean="0">
                <a:effectLst/>
              </a:rPr>
              <a:t>Each class must </a:t>
            </a:r>
            <a:r>
              <a:rPr lang="en-GB" b="1" smtClean="0">
                <a:solidFill>
                  <a:srgbClr val="00B050"/>
                </a:solidFill>
                <a:effectLst/>
              </a:rPr>
              <a:t>protect</a:t>
            </a:r>
            <a:r>
              <a:rPr lang="en-GB" smtClean="0">
                <a:solidFill>
                  <a:srgbClr val="00B050"/>
                </a:solidFill>
                <a:effectLst/>
              </a:rPr>
              <a:t> </a:t>
            </a:r>
            <a:r>
              <a:rPr lang="en-GB" smtClean="0">
                <a:effectLst/>
              </a:rPr>
              <a:t>its data</a:t>
            </a:r>
          </a:p>
          <a:p>
            <a:pPr lvl="1"/>
            <a:r>
              <a:rPr lang="en-GB" smtClean="0">
                <a:effectLst/>
              </a:rPr>
              <a:t>e.g. only use </a:t>
            </a:r>
            <a:r>
              <a:rPr lang="en-GB" sz="180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GB" sz="1800" smtClean="0">
                <a:effectLst/>
              </a:rPr>
              <a:t> </a:t>
            </a:r>
            <a:r>
              <a:rPr lang="en-GB" smtClean="0">
                <a:effectLst/>
              </a:rPr>
              <a:t>fields</a:t>
            </a:r>
          </a:p>
          <a:p>
            <a:pPr lvl="1"/>
            <a:endParaRPr lang="en-GB" smtClean="0">
              <a:effectLst/>
            </a:endParaRPr>
          </a:p>
          <a:p>
            <a:r>
              <a:rPr lang="en-GB" smtClean="0">
                <a:effectLst/>
              </a:rPr>
              <a:t>RDD usually means that code changes will be </a:t>
            </a:r>
            <a:r>
              <a:rPr lang="en-GB" b="1" smtClean="0">
                <a:effectLst/>
              </a:rPr>
              <a:t>localized</a:t>
            </a:r>
            <a:r>
              <a:rPr lang="en-GB" smtClean="0">
                <a:effectLst/>
              </a:rPr>
              <a:t>, which is </a:t>
            </a:r>
            <a:r>
              <a:rPr lang="en-GB" b="1" smtClean="0">
                <a:solidFill>
                  <a:srgbClr val="00B050"/>
                </a:solidFill>
                <a:effectLst/>
              </a:rPr>
              <a:t>good</a:t>
            </a:r>
          </a:p>
          <a:p>
            <a:pPr lvl="1"/>
            <a:r>
              <a:rPr lang="en-GB" smtClean="0">
                <a:effectLst/>
              </a:rPr>
              <a:t>i.e. a change only affects the class/method that is being modified</a:t>
            </a:r>
          </a:p>
          <a:p>
            <a:pPr lvl="1"/>
            <a:r>
              <a:rPr lang="en-GB" smtClean="0"/>
              <a:t>this makes the change easier to understand and implement corectly</a:t>
            </a:r>
            <a:endParaRPr lang="en-GB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3.4.  Refactoring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8435280" cy="4389120"/>
          </a:xfrm>
        </p:spPr>
        <p:txBody>
          <a:bodyPr/>
          <a:lstStyle/>
          <a:p>
            <a:r>
              <a:rPr lang="en-GB" smtClean="0">
                <a:effectLst/>
              </a:rPr>
              <a:t>Refactoring is a </a:t>
            </a:r>
            <a:r>
              <a:rPr lang="en-GB" i="1" smtClean="0">
                <a:solidFill>
                  <a:schemeClr val="tx2"/>
                </a:solidFill>
                <a:effectLst/>
              </a:rPr>
              <a:t>two-stage redesigning</a:t>
            </a:r>
            <a:r>
              <a:rPr lang="en-GB" smtClean="0">
                <a:effectLst/>
              </a:rPr>
              <a:t> of classes/methods when an application needs modifying.</a:t>
            </a:r>
          </a:p>
          <a:p>
            <a:endParaRPr lang="en-GB" smtClean="0">
              <a:effectLst/>
            </a:endParaRPr>
          </a:p>
          <a:p>
            <a:r>
              <a:rPr lang="en-GB" smtClean="0">
                <a:effectLst/>
              </a:rPr>
              <a:t>Usually this leads to existing classes/methods being split up, and new classes/methods are added.</a:t>
            </a:r>
          </a:p>
        </p:txBody>
      </p:sp>
      <p:sp>
        <p:nvSpPr>
          <p:cNvPr id="22532" name="Text Box 11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Two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85938"/>
            <a:ext cx="8071048" cy="459539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1. Restructure the existing code, keeping the </a:t>
            </a:r>
            <a:r>
              <a:rPr lang="en-US" i="1" smtClean="0">
                <a:solidFill>
                  <a:schemeClr val="tx2"/>
                </a:solidFill>
              </a:rPr>
              <a:t>same functionality</a:t>
            </a:r>
            <a:r>
              <a:rPr lang="en-US" smtClean="0"/>
              <a:t>, with very simple new classes/methods.</a:t>
            </a:r>
          </a:p>
          <a:p>
            <a:pPr lvl="1">
              <a:defRPr/>
            </a:pPr>
            <a:r>
              <a:rPr lang="en-US" smtClean="0"/>
              <a:t>debug and test them</a:t>
            </a:r>
          </a:p>
          <a:p>
            <a:pPr marL="0" indent="0">
              <a:buNone/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2. Add </a:t>
            </a:r>
            <a:r>
              <a:rPr lang="en-US" i="1" smtClean="0">
                <a:solidFill>
                  <a:schemeClr val="tx2"/>
                </a:solidFill>
              </a:rPr>
              <a:t>new functionality</a:t>
            </a:r>
            <a:r>
              <a:rPr lang="en-US" smtClean="0"/>
              <a:t> to the new classes/methods created in step 1.</a:t>
            </a:r>
          </a:p>
          <a:p>
            <a:pPr lvl="1">
              <a:defRPr/>
            </a:pPr>
            <a:r>
              <a:rPr lang="en-US" smtClean="0"/>
              <a:t>debug and test again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3.5.  Code Size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mtClean="0">
                <a:effectLst/>
              </a:rPr>
              <a:t>Common questions:</a:t>
            </a:r>
          </a:p>
          <a:p>
            <a:pPr lvl="1"/>
            <a:r>
              <a:rPr lang="en-GB" smtClean="0">
                <a:effectLst/>
              </a:rPr>
              <a:t>how big should a class be?</a:t>
            </a:r>
          </a:p>
          <a:p>
            <a:pPr lvl="1"/>
            <a:r>
              <a:rPr lang="en-GB" smtClean="0">
                <a:effectLst/>
              </a:rPr>
              <a:t>how big should a method be?</a:t>
            </a:r>
          </a:p>
          <a:p>
            <a:pPr>
              <a:buFont typeface="Monotype Sorts" pitchFamily="2" charset="2"/>
              <a:buNone/>
            </a:pPr>
            <a:endParaRPr lang="en-GB" smtClean="0">
              <a:effectLst/>
            </a:endParaRPr>
          </a:p>
          <a:p>
            <a:r>
              <a:rPr lang="en-GB"/>
              <a:t>A method is probably too long if it does more then one </a:t>
            </a:r>
            <a:r>
              <a:rPr lang="en-GB" smtClean="0"/>
              <a:t>task (e.g. </a:t>
            </a:r>
            <a:r>
              <a:rPr lang="en-GB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Plane.land_and_take_off()</a:t>
            </a:r>
            <a:r>
              <a:rPr lang="en-GB" smtClean="0"/>
              <a:t>)</a:t>
            </a:r>
            <a:endParaRPr lang="en-GB"/>
          </a:p>
          <a:p>
            <a:endParaRPr lang="en-GB"/>
          </a:p>
          <a:p>
            <a:r>
              <a:rPr lang="en-GB"/>
              <a:t>A class is probably too complex if it represents more than one </a:t>
            </a:r>
            <a:r>
              <a:rPr lang="en-GB" smtClean="0"/>
              <a:t>thing (e.g. </a:t>
            </a:r>
            <a:r>
              <a:rPr lang="en-GB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Luggage_and_Passenger</a:t>
            </a:r>
            <a:r>
              <a:rPr lang="en-GB" smtClean="0"/>
              <a:t> class)</a:t>
            </a:r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98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1.  Why Class Design?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916832"/>
            <a:ext cx="8246690" cy="3983906"/>
          </a:xfrm>
        </p:spPr>
        <p:txBody>
          <a:bodyPr/>
          <a:lstStyle/>
          <a:p>
            <a:r>
              <a:rPr lang="en-US" smtClean="0">
                <a:effectLst/>
              </a:rPr>
              <a:t>Getting code to work isn't enough.</a:t>
            </a:r>
          </a:p>
          <a:p>
            <a:endParaRPr lang="en-US"/>
          </a:p>
          <a:p>
            <a:r>
              <a:rPr lang="en-US" smtClean="0">
                <a:effectLst/>
              </a:rPr>
              <a:t>The code must also be </a:t>
            </a:r>
            <a:r>
              <a:rPr lang="en-US" b="1" smtClean="0">
                <a:solidFill>
                  <a:srgbClr val="00B050"/>
                </a:solidFill>
                <a:effectLst/>
              </a:rPr>
              <a:t>beautiful</a:t>
            </a:r>
            <a:r>
              <a:rPr lang="en-US" smtClean="0">
                <a:effectLst/>
              </a:rPr>
              <a:t>.</a:t>
            </a:r>
          </a:p>
          <a:p>
            <a:pPr lvl="1"/>
            <a:endParaRPr lang="en-US" smtClean="0">
              <a:effectLst/>
            </a:endParaRPr>
          </a:p>
          <a:p>
            <a:r>
              <a:rPr lang="en-US" smtClean="0">
                <a:effectLst/>
              </a:rPr>
              <a:t>Benefits of good design:</a:t>
            </a:r>
          </a:p>
          <a:p>
            <a:pPr lvl="1"/>
            <a:r>
              <a:rPr lang="en-US" smtClean="0">
                <a:effectLst/>
              </a:rPr>
              <a:t>simplifies debugging, modification, maintenance</a:t>
            </a:r>
          </a:p>
          <a:p>
            <a:pPr lvl="1"/>
            <a:r>
              <a:rPr lang="en-US" smtClean="0">
                <a:effectLst/>
              </a:rPr>
              <a:t>makes the code easier to reuse in other projects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3.6.  Thinking Ahead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When designing a class, think what changes are likely in the future</a:t>
            </a:r>
          </a:p>
          <a:p>
            <a:pPr lvl="1"/>
            <a:r>
              <a:rPr lang="en-GB" smtClean="0">
                <a:effectLst/>
              </a:rPr>
              <a:t>aim to make those changes easier</a:t>
            </a:r>
          </a:p>
          <a:p>
            <a:endParaRPr lang="en-GB" smtClean="0">
              <a:effectLst/>
            </a:endParaRPr>
          </a:p>
          <a:p>
            <a:r>
              <a:rPr lang="en-GB" smtClean="0">
                <a:effectLst/>
              </a:rPr>
              <a:t>Example:</a:t>
            </a:r>
          </a:p>
          <a:p>
            <a:pPr lvl="1"/>
            <a:r>
              <a:rPr lang="en-GB" smtClean="0">
                <a:effectLst/>
              </a:rPr>
              <a:t>if the user interface is going to change (e.g. text-based → GUI) then make sure all the I/O is carried out </a:t>
            </a:r>
            <a:r>
              <a:rPr lang="en-GB" smtClean="0"/>
              <a:t>in </a:t>
            </a:r>
            <a:r>
              <a:rPr lang="en-GB" smtClean="0">
                <a:effectLst/>
              </a:rPr>
              <a:t>one class</a:t>
            </a:r>
          </a:p>
          <a:p>
            <a:endParaRPr lang="en-GB" smtClean="0">
              <a:effectLst/>
            </a:endParaRPr>
          </a:p>
          <a:p>
            <a:endParaRPr lang="en-GB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4.  Code Duplication in Zuul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2171700"/>
            <a:ext cx="7500938" cy="4114800"/>
          </a:xfrm>
        </p:spPr>
        <p:txBody>
          <a:bodyPr/>
          <a:lstStyle/>
          <a:p>
            <a:r>
              <a:rPr lang="en-GB" smtClean="0">
                <a:effectLst/>
              </a:rPr>
              <a:t>Code duplication (</a:t>
            </a:r>
            <a:r>
              <a:rPr lang="en-GB" b="1" smtClean="0">
                <a:solidFill>
                  <a:srgbClr val="FF0000"/>
                </a:solidFill>
                <a:effectLst/>
              </a:rPr>
              <a:t>BAD</a:t>
            </a:r>
            <a:r>
              <a:rPr lang="en-GB" smtClean="0">
                <a:effectLst/>
              </a:rPr>
              <a:t>) means that a single design change requires code changes in many places</a:t>
            </a:r>
          </a:p>
          <a:p>
            <a:pPr lvl="1"/>
            <a:r>
              <a:rPr lang="en-GB" smtClean="0">
                <a:effectLst/>
              </a:rPr>
              <a:t>makes maintenance harder</a:t>
            </a:r>
          </a:p>
          <a:p>
            <a:pPr lvl="1"/>
            <a:r>
              <a:rPr lang="en-GB" smtClean="0"/>
              <a:t>this is a form of tight coupling</a:t>
            </a:r>
            <a:endParaRPr lang="en-GB" smtClean="0">
              <a:effectLst/>
            </a:endParaRPr>
          </a:p>
          <a:p>
            <a:pPr lvl="2"/>
            <a:endParaRPr lang="en-GB" smtClean="0">
              <a:effectLst/>
            </a:endParaRPr>
          </a:p>
          <a:p>
            <a:pPr lvl="1"/>
            <a:r>
              <a:rPr lang="en-GB" smtClean="0">
                <a:effectLst/>
              </a:rPr>
              <a:t>e.g. printWelcome() and goDirection() in Room</a:t>
            </a:r>
          </a:p>
        </p:txBody>
      </p:sp>
      <p:sp>
        <p:nvSpPr>
          <p:cNvPr id="26628" name="Text Box 11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838200" y="836712"/>
            <a:ext cx="7772400" cy="5430738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private void printWelcome()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System.out.println();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System.out.println("Welcome to the World of Zuul!");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System.out.println("Type 'help' if you need help.");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System.out.println();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System.out.println("You are " + currRoom.description);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System.out.print("Exits: ");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if (currRoom.northExit != null)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System.out.print("north ");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if (currRoom.eastExit != null)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System.out.print("east ");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if (currRoom.southExit != null)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System.out.print("south ");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if (currRoom.westExit != null)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System.out.print("west ");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System.out.println();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}  // end of printWelcome()</a:t>
            </a:r>
          </a:p>
        </p:txBody>
      </p:sp>
      <p:sp>
        <p:nvSpPr>
          <p:cNvPr id="27651" name="Text Box 11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838200" y="980728"/>
            <a:ext cx="7772400" cy="5256583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private void goDirection(Command command) 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     :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System.out.println("You are " + currRoom.getInfo());</a:t>
            </a:r>
          </a:p>
          <a:p>
            <a:pPr>
              <a:buFont typeface="Monotype Sorts" pitchFamily="2" charset="2"/>
              <a:buNone/>
            </a:pPr>
            <a:endParaRPr lang="en-US" sz="16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System.out.print("Exits: ");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if (currRoom.northExit != null)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  System.out.print("north ");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if (currRoom.eastExit != null)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  System.out.print("east ");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if (currRoom.southExit != null)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  System.out.print("south ");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if (currRoom.westExit != null)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  System.out.print("west ");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System.out.println();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Font typeface="Monotype Sorts" pitchFamily="2" charset="2"/>
              <a:buNone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}  // end of goDirection()</a:t>
            </a:r>
          </a:p>
        </p:txBody>
      </p:sp>
      <p:sp>
        <p:nvSpPr>
          <p:cNvPr id="28675" name="Right Brace 2"/>
          <p:cNvSpPr>
            <a:spLocks/>
          </p:cNvSpPr>
          <p:nvPr/>
        </p:nvSpPr>
        <p:spPr bwMode="auto">
          <a:xfrm>
            <a:off x="5929313" y="2492896"/>
            <a:ext cx="928687" cy="2928367"/>
          </a:xfrm>
          <a:prstGeom prst="rightBrace">
            <a:avLst>
              <a:gd name="adj1" fmla="val 8331"/>
              <a:gd name="adj2" fmla="val 50000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28676" name="TextBox 3"/>
          <p:cNvSpPr txBox="1">
            <a:spLocks noChangeArrowheads="1"/>
          </p:cNvSpPr>
          <p:nvPr/>
        </p:nvSpPr>
        <p:spPr bwMode="auto">
          <a:xfrm>
            <a:off x="6858000" y="3492450"/>
            <a:ext cx="11557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looks</a:t>
            </a:r>
          </a:p>
          <a:p>
            <a:r>
              <a:rPr lang="en-US"/>
              <a:t>familiar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5.  Poor RDD in Zuul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The Room class has poor RDD (</a:t>
            </a:r>
            <a:r>
              <a:rPr lang="en-US" b="1" smtClean="0">
                <a:solidFill>
                  <a:srgbClr val="FF0000"/>
                </a:solidFill>
              </a:rPr>
              <a:t>BAD</a:t>
            </a:r>
            <a:r>
              <a:rPr lang="en-US" smtClean="0"/>
              <a:t>): it uses </a:t>
            </a: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2000" smtClean="0"/>
              <a:t> </a:t>
            </a:r>
            <a:r>
              <a:rPr lang="en-US" smtClean="0"/>
              <a:t>fields</a:t>
            </a:r>
          </a:p>
          <a:p>
            <a:pPr lvl="1">
              <a:buFontTx/>
              <a:buNone/>
              <a:defRPr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String description;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Room northExit, southExit,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			eastExit, westExit;</a:t>
            </a:r>
          </a:p>
          <a:p>
            <a:pPr lvl="1"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The Room implementation is exposed.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Instead, use </a:t>
            </a: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2000" smtClean="0"/>
              <a:t> </a:t>
            </a:r>
            <a:r>
              <a:rPr lang="en-US" smtClean="0"/>
              <a:t>fields and get methods</a:t>
            </a:r>
          </a:p>
          <a:p>
            <a:pPr lvl="1">
              <a:defRPr/>
            </a:pPr>
            <a:r>
              <a:rPr lang="en-US" smtClean="0"/>
              <a:t>e.g. getExit()</a:t>
            </a:r>
          </a:p>
        </p:txBody>
      </p:sp>
      <p:sp>
        <p:nvSpPr>
          <p:cNvPr id="29700" name="Text Box 11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43063"/>
            <a:ext cx="8090098" cy="4429125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Only Room should manage the room desciption, but since it's a </a:t>
            </a: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2000" smtClean="0"/>
              <a:t> </a:t>
            </a:r>
            <a:r>
              <a:rPr lang="en-US" smtClean="0"/>
              <a:t>field, ZuulGame can use it directly:</a:t>
            </a:r>
          </a:p>
          <a:p>
            <a:pPr lvl="1">
              <a:defRPr/>
            </a:pPr>
            <a:r>
              <a:rPr lang="en-US" smtClean="0"/>
              <a:t>in ZuulGame.printWelcome():</a:t>
            </a:r>
          </a:p>
          <a:p>
            <a:pPr lvl="2">
              <a:buFont typeface="Monotype Sorts" pitchFamily="2" charset="2"/>
              <a:buNone/>
              <a:defRPr/>
            </a:pPr>
            <a:r>
              <a:rPr lang="en-US" smtClean="0"/>
              <a:t> 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System.out.println("You are " +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currRoom.description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2">
              <a:buFont typeface="Arial" pitchFamily="34" charset="0"/>
              <a:buChar char="•"/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Make the description field </a:t>
            </a: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mtClean="0"/>
              <a:t>, and add a get method (getInfo()).</a:t>
            </a:r>
          </a:p>
          <a:p>
            <a:pPr lvl="1">
              <a:defRPr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effectLst/>
              </a:rPr>
              <a:t>6.  Ease of Modification of Zuul?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19736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If adding a new, simple task to the design means a lot of extra coding, then it's an indication that the original design is probably </a:t>
            </a:r>
            <a:r>
              <a:rPr lang="en-US" b="1" smtClean="0">
                <a:solidFill>
                  <a:srgbClr val="FF0000"/>
                </a:solidFill>
              </a:rPr>
              <a:t>bad</a:t>
            </a:r>
            <a:r>
              <a:rPr lang="en-US" smtClean="0"/>
              <a:t>.</a:t>
            </a:r>
          </a:p>
          <a:p>
            <a:pPr>
              <a:buFont typeface="Arial" pitchFamily="34" charset="0"/>
              <a:buChar char="•"/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e.g. how easy is it to add "up" and "down" to the "go" command?</a:t>
            </a:r>
            <a:endParaRPr lang="en-US"/>
          </a:p>
        </p:txBody>
      </p:sp>
      <p:sp>
        <p:nvSpPr>
          <p:cNvPr id="31748" name="Text Box 11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This requires changes in:</a:t>
            </a:r>
          </a:p>
          <a:p>
            <a:pPr lvl="1">
              <a:defRPr/>
            </a:pPr>
            <a:r>
              <a:rPr lang="en-US" smtClean="0"/>
              <a:t>Room		setExits()</a:t>
            </a:r>
          </a:p>
          <a:p>
            <a:pPr lvl="1">
              <a:defRPr/>
            </a:pPr>
            <a:r>
              <a:rPr lang="en-US" smtClean="0"/>
              <a:t>ZuulGame	createRooms()</a:t>
            </a:r>
            <a:br>
              <a:rPr lang="en-US" smtClean="0"/>
            </a:br>
            <a:r>
              <a:rPr lang="en-US" smtClean="0"/>
              <a:t>			printWelcome()</a:t>
            </a:r>
            <a:br>
              <a:rPr lang="en-US" smtClean="0"/>
            </a:br>
            <a:r>
              <a:rPr lang="en-US" smtClean="0"/>
              <a:t>			goDirection()</a:t>
            </a:r>
            <a:br>
              <a:rPr lang="en-US" smtClean="0"/>
            </a:br>
            <a:endParaRPr lang="en-US" smtClean="0"/>
          </a:p>
          <a:p>
            <a:pPr lvl="1">
              <a:defRPr/>
            </a:pPr>
            <a:r>
              <a:rPr lang="en-US" smtClean="0"/>
              <a:t>room exits are manipulated in too many places: </a:t>
            </a:r>
            <a:r>
              <a:rPr lang="en-US" b="1" smtClean="0">
                <a:solidFill>
                  <a:srgbClr val="FF0000"/>
                </a:solidFill>
              </a:rPr>
              <a:t>BAD</a:t>
            </a:r>
            <a:r>
              <a:rPr lang="en-US" smtClean="0"/>
              <a:t>	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Why Limit the Exits?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The Room design limits the exits to be "north", "south", "east" and "west". Why?  Probably </a:t>
            </a:r>
            <a:r>
              <a:rPr lang="en-US" b="1" smtClean="0">
                <a:solidFill>
                  <a:srgbClr val="FF0000"/>
                </a:solidFill>
              </a:rPr>
              <a:t>BAD</a:t>
            </a:r>
            <a:r>
              <a:rPr lang="en-US" smtClean="0"/>
              <a:t>.</a:t>
            </a:r>
          </a:p>
          <a:p>
            <a:pPr>
              <a:buFont typeface="Arial" pitchFamily="34" charset="0"/>
              <a:buChar char="•"/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The Room class should allow any number of exits, in any direction:</a:t>
            </a:r>
          </a:p>
          <a:p>
            <a:pPr lvl="1">
              <a:defRPr/>
            </a:pPr>
            <a:r>
              <a:rPr lang="en-US" smtClean="0"/>
              <a:t>use a HashMap to map a direction name (e.g. "up") to an adjacent Room object</a:t>
            </a:r>
            <a:endParaRPr lang="en-US"/>
          </a:p>
        </p:txBody>
      </p:sp>
      <p:sp>
        <p:nvSpPr>
          <p:cNvPr id="33796" name="Text Box 11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838200" y="1214438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private HashMap&lt;String, Room&gt; adjRooms; 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// maps directions to adjacent rooms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// in the Room constructor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adjRooms = new HashMap&lt;String, Room&gt;();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  // no adjacent rooms initially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public void setAdjacentRoom(String dir,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                 Room neighbour) 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{  adjRooms.put(dir, neighbour);  }  </a:t>
            </a:r>
          </a:p>
        </p:txBody>
      </p:sp>
      <p:sp>
        <p:nvSpPr>
          <p:cNvPr id="34819" name="Text Box 11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  World of Zuul</a:t>
            </a:r>
            <a:endParaRPr lang="en-US" smtClean="0">
              <a:effectLst/>
            </a:endParaRPr>
          </a:p>
        </p:txBody>
      </p:sp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1571625"/>
            <a:ext cx="6643687" cy="509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5727700" y="714375"/>
            <a:ext cx="27733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My input follows the</a:t>
            </a:r>
            <a:br>
              <a:rPr lang="en-US"/>
            </a:br>
            <a:r>
              <a:rPr lang="en-US"/>
              <a:t>"&gt;&gt;" zuul prompts.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8688"/>
            <a:ext cx="7772400" cy="533876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The limit of four directions in Room is visible outside the class because of Room.setExits() used by ZuulGame: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</a:t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Room outside = new Room("outside the main entrance");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Room theatre = new Room("in a lecture theatre");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Room pub = new Room("in the campus pub");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Room lab = new Room("in a computing lab");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Room office = new Room("in the admin office");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  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// link the room exits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outside.</a:t>
            </a:r>
            <a:r>
              <a:rPr lang="en-US" sz="16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setExits</a:t>
            </a: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(null, theatre, lab, pub);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theatre.setExits(null, null, null, outside);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pub.setExits(null, outside, null, null);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lab.setExits(outside, office, null, null);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office.setExits(null, null, null, lab);</a:t>
            </a:r>
            <a:endParaRPr lang="en-US" sz="160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5843" name="Text Box 11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Rounded Rectangle 1"/>
          <p:cNvSpPr/>
          <p:nvPr/>
        </p:nvSpPr>
        <p:spPr>
          <a:xfrm>
            <a:off x="3779912" y="4437112"/>
            <a:ext cx="3384376" cy="36004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472100" y="3946997"/>
            <a:ext cx="281397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800" smtClean="0">
                <a:effectLst/>
              </a:rPr>
              <a:t>4 arguments means 4 exits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813" y="528638"/>
            <a:ext cx="7772400" cy="5757862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Recode the interface</a:t>
            </a:r>
          </a:p>
          <a:p>
            <a:pPr lvl="1">
              <a:defRPr/>
            </a:pPr>
            <a:r>
              <a:rPr lang="en-US" smtClean="0"/>
              <a:t>change setExits() to setAdjacentRoom(), which sets one exit, and then call it as many times as needed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</a:t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Room outside = new Room("outside the main entrance");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Room theatre = new Room("in a lecture theatre");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Room pub = new Room("in the campus pub");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Room lab = new Room("in a computing lab");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Room office = new Room("in the admin office");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  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// link adjacent rooms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outside.</a:t>
            </a:r>
            <a:r>
              <a:rPr lang="en-US" sz="16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setAdjacentRoom</a:t>
            </a: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("east", theatre);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outside.setAdjacentRoom("south", lab);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outside.setAdjacentRoom("west", pub);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theatre.setAdjacentRoom("west", outside);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pub.setAdjacentRoom("east", outside);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lab.setAdjacentRoom("north", outside);</a:t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          :</a:t>
            </a:r>
            <a:endParaRPr lang="en-US" sz="160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7092280" y="4149080"/>
            <a:ext cx="360040" cy="7920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448372" y="3734113"/>
            <a:ext cx="1324722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800" smtClean="0">
                <a:effectLst/>
              </a:rPr>
              <a:t>multiple</a:t>
            </a:r>
          </a:p>
          <a:p>
            <a:r>
              <a:rPr lang="en-US" sz="1800" smtClean="0"/>
              <a:t>calls means</a:t>
            </a:r>
          </a:p>
          <a:p>
            <a:r>
              <a:rPr lang="en-US" sz="1800" smtClean="0">
                <a:effectLst/>
              </a:rPr>
              <a:t>multiple</a:t>
            </a:r>
          </a:p>
          <a:p>
            <a:r>
              <a:rPr lang="en-US" sz="1800" smtClean="0"/>
              <a:t>exits</a:t>
            </a:r>
            <a:endParaRPr lang="en-US" sz="1800" smtClean="0">
              <a:effectLst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/>
              <a:t>7.  Implicit Coupling in Zuul</a:t>
            </a:r>
            <a:endParaRPr lang="en-US" sz="4800" smtClean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916832"/>
            <a:ext cx="7772400" cy="3945036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The current commands:</a:t>
            </a:r>
          </a:p>
          <a:p>
            <a:pPr lvl="1">
              <a:defRPr/>
            </a:pPr>
            <a:r>
              <a:rPr lang="en-US" smtClean="0"/>
              <a:t>go, help, quit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Add "look" to examine a room without going into it.</a:t>
            </a:r>
          </a:p>
          <a:p>
            <a:pPr>
              <a:buFont typeface="Arial" pitchFamily="34" charset="0"/>
              <a:buChar char="•"/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Requires changes to:</a:t>
            </a:r>
          </a:p>
          <a:p>
            <a:pPr lvl="1">
              <a:defRPr/>
            </a:pPr>
            <a:r>
              <a:rPr lang="en-US" smtClean="0"/>
              <a:t>CommandWords</a:t>
            </a:r>
          </a:p>
          <a:p>
            <a:pPr lvl="1">
              <a:defRPr/>
            </a:pPr>
            <a:r>
              <a:rPr lang="en-US" smtClean="0"/>
              <a:t>ZuulGame: modify processCommand() and add a look() method</a:t>
            </a:r>
          </a:p>
        </p:txBody>
      </p:sp>
      <p:sp>
        <p:nvSpPr>
          <p:cNvPr id="38916" name="Text Box 11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in processCommand():</a:t>
            </a:r>
          </a:p>
          <a:p>
            <a:pPr>
              <a:buFont typeface="Arial" pitchFamily="34" charset="0"/>
              <a:buChar char="•"/>
              <a:defRPr/>
            </a:pPr>
            <a:endParaRPr lang="en-US" sz="160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String cmdWord = cmd.getFirstWord();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if (cmdWord.equals("help"))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printHelp();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else if (cmdWord.equals("go"))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goDirection(cmd);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else if (cmdWord.equals("quit"))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  isFinished = tryQuit(cmd);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else if (cmdWord.equals("look"))</a:t>
            </a:r>
            <a:br>
              <a:rPr lang="en-US" sz="16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    look();</a:t>
            </a:r>
          </a:p>
          <a:p>
            <a:pPr lvl="1">
              <a:buFontTx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  // else ignore any other words</a:t>
            </a:r>
            <a:endParaRPr lang="en-US" sz="160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9939" name="Text Box 11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0728"/>
            <a:ext cx="7772400" cy="51845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What about the output of "help":</a:t>
            </a:r>
          </a:p>
          <a:p>
            <a:pPr>
              <a:buFont typeface="Arial" pitchFamily="34" charset="0"/>
              <a:buChar char="•"/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endParaRPr lang="en-US"/>
          </a:p>
          <a:p>
            <a:pPr marL="0" indent="0">
              <a:buNone/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The "help" command is implicitly coupled to CommandWords, which means that "help" should use it to list the commands.</a:t>
            </a:r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5" y="1700808"/>
            <a:ext cx="5357813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4" name="Text Box 11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82907"/>
            <a:ext cx="8429625" cy="4114800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Current version of printHelp():</a:t>
            </a:r>
          </a:p>
          <a:p>
            <a:pPr lvl="1">
              <a:buFontTx/>
              <a:buNone/>
              <a:defRPr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void printHelp() </a:t>
            </a:r>
          </a:p>
          <a:p>
            <a:pPr lvl="1">
              <a:buFontTx/>
              <a:buNone/>
              <a:defRPr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lvl="1">
              <a:buFontTx/>
              <a:buNone/>
              <a:defRPr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System.out.println("Please wander around at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                    the university.");</a:t>
            </a:r>
          </a:p>
          <a:p>
            <a:pPr lvl="1">
              <a:buFontTx/>
              <a:buNone/>
              <a:defRPr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System.out.println();</a:t>
            </a:r>
          </a:p>
          <a:p>
            <a:pPr lvl="1">
              <a:buFontTx/>
              <a:buNone/>
              <a:defRPr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System.out.println("Your command words are:");</a:t>
            </a:r>
          </a:p>
          <a:p>
            <a:pPr lvl="1">
              <a:buFontTx/>
              <a:buNone/>
              <a:defRPr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System.out.println("   go  quit  help");</a:t>
            </a:r>
          </a:p>
          <a:p>
            <a:pPr lvl="1">
              <a:buFontTx/>
              <a:buNone/>
              <a:defRPr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</a:t>
            </a:r>
            <a:endParaRPr lang="en-US" sz="200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1987" name="TextBox 3"/>
          <p:cNvSpPr txBox="1">
            <a:spLocks noChangeArrowheads="1"/>
          </p:cNvSpPr>
          <p:nvPr/>
        </p:nvSpPr>
        <p:spPr bwMode="auto">
          <a:xfrm>
            <a:off x="4956174" y="4978399"/>
            <a:ext cx="2606675" cy="830263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implicit coupling to</a:t>
            </a:r>
          </a:p>
          <a:p>
            <a:r>
              <a:rPr lang="en-US"/>
              <a:t>CommandWords</a:t>
            </a:r>
          </a:p>
        </p:txBody>
      </p:sp>
      <p:cxnSp>
        <p:nvCxnSpPr>
          <p:cNvPr id="41988" name="Straight Arrow Connector 5"/>
          <p:cNvCxnSpPr>
            <a:cxnSpLocks noChangeShapeType="1"/>
            <a:stCxn id="41987" idx="0"/>
          </p:cNvCxnSpPr>
          <p:nvPr/>
        </p:nvCxnSpPr>
        <p:spPr bwMode="auto">
          <a:xfrm rot="16200000" flipV="1">
            <a:off x="5822155" y="4541043"/>
            <a:ext cx="642937" cy="231775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8. Code Size in Zuul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916832"/>
            <a:ext cx="7772400" cy="4114800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How should items be added to the rooms?</a:t>
            </a:r>
          </a:p>
          <a:p>
            <a:pPr lvl="1">
              <a:defRPr/>
            </a:pPr>
            <a:r>
              <a:rPr lang="en-US" smtClean="0"/>
              <a:t>an item has a description and weight</a:t>
            </a:r>
          </a:p>
          <a:p>
            <a:pPr lvl="1"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r>
              <a:rPr lang="en-US" b="1" smtClean="0">
                <a:solidFill>
                  <a:srgbClr val="FF0000"/>
                </a:solidFill>
              </a:rPr>
              <a:t>Bad</a:t>
            </a:r>
            <a:r>
              <a:rPr lang="en-US" smtClean="0"/>
              <a:t> approach:</a:t>
            </a:r>
          </a:p>
          <a:p>
            <a:pPr lvl="1">
              <a:defRPr/>
            </a:pPr>
            <a:r>
              <a:rPr lang="en-US" smtClean="0"/>
              <a:t>add description and weight fields to Room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b="1" smtClean="0">
                <a:solidFill>
                  <a:srgbClr val="00B050"/>
                </a:solidFill>
              </a:rPr>
              <a:t>Good</a:t>
            </a:r>
            <a:r>
              <a:rPr lang="en-US" smtClean="0"/>
              <a:t> approach:</a:t>
            </a:r>
          </a:p>
          <a:p>
            <a:pPr lvl="1">
              <a:defRPr/>
            </a:pPr>
            <a:r>
              <a:rPr lang="en-US" smtClean="0"/>
              <a:t>create an Item class, and add a "collection of Items" field to Room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9.  Refactoring in Zuul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38" y="1981200"/>
            <a:ext cx="7967662" cy="4114800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How can multiple players be added to the game?</a:t>
            </a:r>
          </a:p>
          <a:p>
            <a:pPr lvl="1">
              <a:defRPr/>
            </a:pPr>
            <a:r>
              <a:rPr lang="en-US" smtClean="0"/>
              <a:t>currently there is one player represented by the current room he/she is occupying</a:t>
            </a:r>
          </a:p>
          <a:p>
            <a:pPr lvl="1">
              <a:defRPr/>
            </a:pPr>
            <a:r>
              <a:rPr lang="en-US" smtClean="0"/>
              <a:t>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private Room currRoom;  // in ZuulGame</a:t>
            </a:r>
          </a:p>
          <a:p>
            <a:pPr lvl="1"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Based on RDD, players should be represented by objects of a new Player class.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Refactoring: Steps 1 and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35480"/>
            <a:ext cx="8229600" cy="4389120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1. Move </a:t>
            </a:r>
            <a:r>
              <a:rPr lang="en-US" sz="2800" smtClean="0"/>
              <a:t>currRoom</a:t>
            </a:r>
            <a:r>
              <a:rPr lang="en-US" sz="3600" smtClean="0"/>
              <a:t> </a:t>
            </a:r>
            <a:r>
              <a:rPr lang="en-US" smtClean="0"/>
              <a:t>to a new Player class. Test ZuulGame with one Player object.</a:t>
            </a:r>
          </a:p>
          <a:p>
            <a:pPr>
              <a:buFont typeface="Arial" pitchFamily="34" charset="0"/>
              <a:buChar char="•"/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2. Add the extra player fields to Player (e.g. items, strength). Test ZuulGame with one, two, several Player objects.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10. </a:t>
            </a:r>
            <a:r>
              <a:rPr lang="en-US"/>
              <a:t>Self-study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Part 16 of these slides (16. Coding Style) gives some simple hints about good coding style, which you should use when coding the project.</a:t>
            </a:r>
          </a:p>
          <a:p>
            <a:endParaRPr lang="en-US"/>
          </a:p>
          <a:p>
            <a:r>
              <a:rPr lang="en-US" smtClean="0"/>
              <a:t>I will not go through Part 16 in class; you should read it yourself.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69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Zuul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The user can move between a series of rooms, get help, and quit</a:t>
            </a:r>
          </a:p>
          <a:p>
            <a:pPr lvl="1"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A real adventure game would allow multiple users, include hidden treasure, secret passwords, death traps, and more.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Zuul Map</a:t>
            </a:r>
          </a:p>
        </p:txBody>
      </p:sp>
      <p:grpSp>
        <p:nvGrpSpPr>
          <p:cNvPr id="9219" name="Group 9"/>
          <p:cNvGrpSpPr>
            <a:grpSpLocks/>
          </p:cNvGrpSpPr>
          <p:nvPr/>
        </p:nvGrpSpPr>
        <p:grpSpPr bwMode="auto">
          <a:xfrm>
            <a:off x="3214688" y="2643188"/>
            <a:ext cx="1285875" cy="714375"/>
            <a:chOff x="3214678" y="2285992"/>
            <a:chExt cx="1285884" cy="714380"/>
          </a:xfrm>
        </p:grpSpPr>
        <p:sp>
          <p:nvSpPr>
            <p:cNvPr id="4" name="Rectangle 3"/>
            <p:cNvSpPr/>
            <p:nvPr/>
          </p:nvSpPr>
          <p:spPr bwMode="auto">
            <a:xfrm>
              <a:off x="3286115" y="2357429"/>
              <a:ext cx="1143008" cy="571504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en-US">
                  <a:solidFill>
                    <a:schemeClr val="bg1"/>
                  </a:solidFill>
                </a:rPr>
                <a:t>outside</a:t>
              </a:r>
            </a:p>
          </p:txBody>
        </p:sp>
        <p:sp>
          <p:nvSpPr>
            <p:cNvPr id="9257" name="Rectangle 5"/>
            <p:cNvSpPr>
              <a:spLocks noChangeArrowheads="1"/>
            </p:cNvSpPr>
            <p:nvPr/>
          </p:nvSpPr>
          <p:spPr bwMode="auto">
            <a:xfrm>
              <a:off x="4429124" y="2500306"/>
              <a:ext cx="71438" cy="285752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  <p:sp>
          <p:nvSpPr>
            <p:cNvPr id="9258" name="Rectangle 6"/>
            <p:cNvSpPr>
              <a:spLocks noChangeArrowheads="1"/>
            </p:cNvSpPr>
            <p:nvPr/>
          </p:nvSpPr>
          <p:spPr bwMode="auto">
            <a:xfrm>
              <a:off x="3214678" y="2500306"/>
              <a:ext cx="71438" cy="285752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  <p:sp>
          <p:nvSpPr>
            <p:cNvPr id="9259" name="Rectangle 7"/>
            <p:cNvSpPr>
              <a:spLocks noChangeArrowheads="1"/>
            </p:cNvSpPr>
            <p:nvPr/>
          </p:nvSpPr>
          <p:spPr bwMode="auto">
            <a:xfrm>
              <a:off x="3714744" y="2285992"/>
              <a:ext cx="204790" cy="61914"/>
            </a:xfrm>
            <a:prstGeom prst="rect">
              <a:avLst/>
            </a:prstGeom>
            <a:solidFill>
              <a:schemeClr val="tx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  <p:sp>
          <p:nvSpPr>
            <p:cNvPr id="9260" name="Rectangle 8"/>
            <p:cNvSpPr>
              <a:spLocks noChangeArrowheads="1"/>
            </p:cNvSpPr>
            <p:nvPr/>
          </p:nvSpPr>
          <p:spPr bwMode="auto">
            <a:xfrm>
              <a:off x="3714744" y="2938458"/>
              <a:ext cx="204790" cy="61914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9220" name="Group 10"/>
          <p:cNvGrpSpPr>
            <a:grpSpLocks/>
          </p:cNvGrpSpPr>
          <p:nvPr/>
        </p:nvGrpSpPr>
        <p:grpSpPr bwMode="auto">
          <a:xfrm>
            <a:off x="5000625" y="2643188"/>
            <a:ext cx="1285875" cy="714375"/>
            <a:chOff x="3214678" y="2285992"/>
            <a:chExt cx="1285884" cy="71438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3286117" y="2357429"/>
              <a:ext cx="1143008" cy="571504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en-US">
                  <a:solidFill>
                    <a:schemeClr val="bg1"/>
                  </a:solidFill>
                </a:rPr>
                <a:t>theatre</a:t>
              </a:r>
            </a:p>
          </p:txBody>
        </p:sp>
        <p:sp>
          <p:nvSpPr>
            <p:cNvPr id="9252" name="Rectangle 12"/>
            <p:cNvSpPr>
              <a:spLocks noChangeArrowheads="1"/>
            </p:cNvSpPr>
            <p:nvPr/>
          </p:nvSpPr>
          <p:spPr bwMode="auto">
            <a:xfrm>
              <a:off x="4429124" y="2500306"/>
              <a:ext cx="71438" cy="285752"/>
            </a:xfrm>
            <a:prstGeom prst="rect">
              <a:avLst/>
            </a:prstGeom>
            <a:solidFill>
              <a:schemeClr val="tx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  <p:sp>
          <p:nvSpPr>
            <p:cNvPr id="9253" name="Rectangle 13"/>
            <p:cNvSpPr>
              <a:spLocks noChangeArrowheads="1"/>
            </p:cNvSpPr>
            <p:nvPr/>
          </p:nvSpPr>
          <p:spPr bwMode="auto">
            <a:xfrm>
              <a:off x="3214678" y="2500306"/>
              <a:ext cx="71438" cy="285752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  <p:sp>
          <p:nvSpPr>
            <p:cNvPr id="9254" name="Rectangle 14"/>
            <p:cNvSpPr>
              <a:spLocks noChangeArrowheads="1"/>
            </p:cNvSpPr>
            <p:nvPr/>
          </p:nvSpPr>
          <p:spPr bwMode="auto">
            <a:xfrm>
              <a:off x="3714744" y="2285992"/>
              <a:ext cx="204790" cy="61914"/>
            </a:xfrm>
            <a:prstGeom prst="rect">
              <a:avLst/>
            </a:prstGeom>
            <a:solidFill>
              <a:schemeClr val="tx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  <p:sp>
          <p:nvSpPr>
            <p:cNvPr id="9255" name="Rectangle 15"/>
            <p:cNvSpPr>
              <a:spLocks noChangeArrowheads="1"/>
            </p:cNvSpPr>
            <p:nvPr/>
          </p:nvSpPr>
          <p:spPr bwMode="auto">
            <a:xfrm>
              <a:off x="3714744" y="2938458"/>
              <a:ext cx="204790" cy="61914"/>
            </a:xfrm>
            <a:prstGeom prst="rect">
              <a:avLst/>
            </a:prstGeom>
            <a:solidFill>
              <a:schemeClr val="tx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9221" name="Group 16"/>
          <p:cNvGrpSpPr>
            <a:grpSpLocks/>
          </p:cNvGrpSpPr>
          <p:nvPr/>
        </p:nvGrpSpPr>
        <p:grpSpPr bwMode="auto">
          <a:xfrm>
            <a:off x="1428750" y="2643188"/>
            <a:ext cx="1285875" cy="714375"/>
            <a:chOff x="3214678" y="2285992"/>
            <a:chExt cx="1285884" cy="714380"/>
          </a:xfrm>
        </p:grpSpPr>
        <p:sp>
          <p:nvSpPr>
            <p:cNvPr id="18" name="Rectangle 17"/>
            <p:cNvSpPr/>
            <p:nvPr/>
          </p:nvSpPr>
          <p:spPr bwMode="auto">
            <a:xfrm>
              <a:off x="3286117" y="2357429"/>
              <a:ext cx="1143008" cy="571504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en-US">
                  <a:solidFill>
                    <a:schemeClr val="bg1"/>
                  </a:solidFill>
                </a:rPr>
                <a:t>pub</a:t>
              </a:r>
            </a:p>
          </p:txBody>
        </p:sp>
        <p:sp>
          <p:nvSpPr>
            <p:cNvPr id="9247" name="Rectangle 18"/>
            <p:cNvSpPr>
              <a:spLocks noChangeArrowheads="1"/>
            </p:cNvSpPr>
            <p:nvPr/>
          </p:nvSpPr>
          <p:spPr bwMode="auto">
            <a:xfrm>
              <a:off x="4429124" y="2500306"/>
              <a:ext cx="71438" cy="285752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  <p:sp>
          <p:nvSpPr>
            <p:cNvPr id="9248" name="Rectangle 19"/>
            <p:cNvSpPr>
              <a:spLocks noChangeArrowheads="1"/>
            </p:cNvSpPr>
            <p:nvPr/>
          </p:nvSpPr>
          <p:spPr bwMode="auto">
            <a:xfrm>
              <a:off x="3214678" y="2500306"/>
              <a:ext cx="71438" cy="285752"/>
            </a:xfrm>
            <a:prstGeom prst="rect">
              <a:avLst/>
            </a:prstGeom>
            <a:solidFill>
              <a:schemeClr val="tx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  <p:sp>
          <p:nvSpPr>
            <p:cNvPr id="9249" name="Rectangle 20"/>
            <p:cNvSpPr>
              <a:spLocks noChangeArrowheads="1"/>
            </p:cNvSpPr>
            <p:nvPr/>
          </p:nvSpPr>
          <p:spPr bwMode="auto">
            <a:xfrm>
              <a:off x="3714744" y="2285992"/>
              <a:ext cx="204790" cy="61914"/>
            </a:xfrm>
            <a:prstGeom prst="rect">
              <a:avLst/>
            </a:prstGeom>
            <a:solidFill>
              <a:schemeClr val="tx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  <p:sp>
          <p:nvSpPr>
            <p:cNvPr id="9250" name="Rectangle 21"/>
            <p:cNvSpPr>
              <a:spLocks noChangeArrowheads="1"/>
            </p:cNvSpPr>
            <p:nvPr/>
          </p:nvSpPr>
          <p:spPr bwMode="auto">
            <a:xfrm>
              <a:off x="3714744" y="2938458"/>
              <a:ext cx="204790" cy="61914"/>
            </a:xfrm>
            <a:prstGeom prst="rect">
              <a:avLst/>
            </a:prstGeom>
            <a:solidFill>
              <a:schemeClr val="tx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9222" name="Group 22"/>
          <p:cNvGrpSpPr>
            <a:grpSpLocks/>
          </p:cNvGrpSpPr>
          <p:nvPr/>
        </p:nvGrpSpPr>
        <p:grpSpPr bwMode="auto">
          <a:xfrm>
            <a:off x="3214688" y="3857625"/>
            <a:ext cx="1285875" cy="714375"/>
            <a:chOff x="3214678" y="2285992"/>
            <a:chExt cx="1285884" cy="714380"/>
          </a:xfrm>
        </p:grpSpPr>
        <p:sp>
          <p:nvSpPr>
            <p:cNvPr id="24" name="Rectangle 23"/>
            <p:cNvSpPr/>
            <p:nvPr/>
          </p:nvSpPr>
          <p:spPr bwMode="auto">
            <a:xfrm>
              <a:off x="3286115" y="2357431"/>
              <a:ext cx="1143008" cy="571504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en-US">
                  <a:solidFill>
                    <a:schemeClr val="bg1"/>
                  </a:solidFill>
                </a:rPr>
                <a:t>lab</a:t>
              </a:r>
            </a:p>
          </p:txBody>
        </p:sp>
        <p:sp>
          <p:nvSpPr>
            <p:cNvPr id="9242" name="Rectangle 24"/>
            <p:cNvSpPr>
              <a:spLocks noChangeArrowheads="1"/>
            </p:cNvSpPr>
            <p:nvPr/>
          </p:nvSpPr>
          <p:spPr bwMode="auto">
            <a:xfrm>
              <a:off x="4429124" y="2500306"/>
              <a:ext cx="71438" cy="285752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  <p:sp>
          <p:nvSpPr>
            <p:cNvPr id="9243" name="Rectangle 25"/>
            <p:cNvSpPr>
              <a:spLocks noChangeArrowheads="1"/>
            </p:cNvSpPr>
            <p:nvPr/>
          </p:nvSpPr>
          <p:spPr bwMode="auto">
            <a:xfrm>
              <a:off x="3214678" y="2500306"/>
              <a:ext cx="71438" cy="285752"/>
            </a:xfrm>
            <a:prstGeom prst="rect">
              <a:avLst/>
            </a:prstGeom>
            <a:solidFill>
              <a:schemeClr val="tx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  <p:sp>
          <p:nvSpPr>
            <p:cNvPr id="9244" name="Rectangle 26"/>
            <p:cNvSpPr>
              <a:spLocks noChangeArrowheads="1"/>
            </p:cNvSpPr>
            <p:nvPr/>
          </p:nvSpPr>
          <p:spPr bwMode="auto">
            <a:xfrm>
              <a:off x="3714744" y="2285992"/>
              <a:ext cx="204790" cy="61914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  <p:sp>
          <p:nvSpPr>
            <p:cNvPr id="9245" name="Rectangle 27"/>
            <p:cNvSpPr>
              <a:spLocks noChangeArrowheads="1"/>
            </p:cNvSpPr>
            <p:nvPr/>
          </p:nvSpPr>
          <p:spPr bwMode="auto">
            <a:xfrm>
              <a:off x="3714744" y="2938458"/>
              <a:ext cx="204790" cy="61914"/>
            </a:xfrm>
            <a:prstGeom prst="rect">
              <a:avLst/>
            </a:prstGeom>
            <a:solidFill>
              <a:schemeClr val="tx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</p:grpSp>
      <p:grpSp>
        <p:nvGrpSpPr>
          <p:cNvPr id="9223" name="Group 28"/>
          <p:cNvGrpSpPr>
            <a:grpSpLocks/>
          </p:cNvGrpSpPr>
          <p:nvPr/>
        </p:nvGrpSpPr>
        <p:grpSpPr bwMode="auto">
          <a:xfrm>
            <a:off x="5000625" y="3857625"/>
            <a:ext cx="1285875" cy="714375"/>
            <a:chOff x="3214678" y="2285992"/>
            <a:chExt cx="1285884" cy="714380"/>
          </a:xfrm>
        </p:grpSpPr>
        <p:sp>
          <p:nvSpPr>
            <p:cNvPr id="30" name="Rectangle 29"/>
            <p:cNvSpPr/>
            <p:nvPr/>
          </p:nvSpPr>
          <p:spPr bwMode="auto">
            <a:xfrm>
              <a:off x="3286117" y="2357431"/>
              <a:ext cx="1143008" cy="571504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en-US">
                  <a:solidFill>
                    <a:schemeClr val="bg1"/>
                  </a:solidFill>
                </a:rPr>
                <a:t>office</a:t>
              </a:r>
            </a:p>
          </p:txBody>
        </p:sp>
        <p:sp>
          <p:nvSpPr>
            <p:cNvPr id="9237" name="Rectangle 30"/>
            <p:cNvSpPr>
              <a:spLocks noChangeArrowheads="1"/>
            </p:cNvSpPr>
            <p:nvPr/>
          </p:nvSpPr>
          <p:spPr bwMode="auto">
            <a:xfrm>
              <a:off x="4429124" y="2500306"/>
              <a:ext cx="71438" cy="285752"/>
            </a:xfrm>
            <a:prstGeom prst="rect">
              <a:avLst/>
            </a:prstGeom>
            <a:solidFill>
              <a:schemeClr val="tx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  <p:sp>
          <p:nvSpPr>
            <p:cNvPr id="9238" name="Rectangle 31"/>
            <p:cNvSpPr>
              <a:spLocks noChangeArrowheads="1"/>
            </p:cNvSpPr>
            <p:nvPr/>
          </p:nvSpPr>
          <p:spPr bwMode="auto">
            <a:xfrm>
              <a:off x="3214678" y="2500306"/>
              <a:ext cx="71438" cy="285752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  <p:sp>
          <p:nvSpPr>
            <p:cNvPr id="9239" name="Rectangle 32"/>
            <p:cNvSpPr>
              <a:spLocks noChangeArrowheads="1"/>
            </p:cNvSpPr>
            <p:nvPr/>
          </p:nvSpPr>
          <p:spPr bwMode="auto">
            <a:xfrm>
              <a:off x="3714744" y="2285992"/>
              <a:ext cx="204790" cy="61914"/>
            </a:xfrm>
            <a:prstGeom prst="rect">
              <a:avLst/>
            </a:prstGeom>
            <a:solidFill>
              <a:schemeClr val="tx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  <p:sp>
          <p:nvSpPr>
            <p:cNvPr id="9240" name="Rectangle 33"/>
            <p:cNvSpPr>
              <a:spLocks noChangeArrowheads="1"/>
            </p:cNvSpPr>
            <p:nvPr/>
          </p:nvSpPr>
          <p:spPr bwMode="auto">
            <a:xfrm>
              <a:off x="3714744" y="2938458"/>
              <a:ext cx="204790" cy="61914"/>
            </a:xfrm>
            <a:prstGeom prst="rect">
              <a:avLst/>
            </a:prstGeom>
            <a:solidFill>
              <a:schemeClr val="tx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h-TH"/>
            </a:p>
          </p:txBody>
        </p:sp>
      </p:grpSp>
      <p:cxnSp>
        <p:nvCxnSpPr>
          <p:cNvPr id="9224" name="Straight Arrow Connector 35"/>
          <p:cNvCxnSpPr>
            <a:cxnSpLocks noChangeShapeType="1"/>
          </p:cNvCxnSpPr>
          <p:nvPr/>
        </p:nvCxnSpPr>
        <p:spPr bwMode="auto">
          <a:xfrm>
            <a:off x="4500563" y="3000375"/>
            <a:ext cx="500062" cy="1588"/>
          </a:xfrm>
          <a:prstGeom prst="straightConnector1">
            <a:avLst/>
          </a:prstGeom>
          <a:noFill/>
          <a:ln w="3175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5" name="Straight Arrow Connector 36"/>
          <p:cNvCxnSpPr>
            <a:cxnSpLocks noChangeShapeType="1"/>
          </p:cNvCxnSpPr>
          <p:nvPr/>
        </p:nvCxnSpPr>
        <p:spPr bwMode="auto">
          <a:xfrm>
            <a:off x="2714625" y="3000375"/>
            <a:ext cx="500063" cy="1588"/>
          </a:xfrm>
          <a:prstGeom prst="straightConnector1">
            <a:avLst/>
          </a:prstGeom>
          <a:noFill/>
          <a:ln w="3175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6" name="Straight Arrow Connector 38"/>
          <p:cNvCxnSpPr>
            <a:cxnSpLocks noChangeShapeType="1"/>
          </p:cNvCxnSpPr>
          <p:nvPr/>
        </p:nvCxnSpPr>
        <p:spPr bwMode="auto">
          <a:xfrm rot="5400000">
            <a:off x="3566319" y="3607594"/>
            <a:ext cx="501650" cy="1588"/>
          </a:xfrm>
          <a:prstGeom prst="straightConnector1">
            <a:avLst/>
          </a:prstGeom>
          <a:noFill/>
          <a:ln w="3175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7" name="Straight Arrow Connector 39"/>
          <p:cNvCxnSpPr>
            <a:cxnSpLocks noChangeShapeType="1"/>
          </p:cNvCxnSpPr>
          <p:nvPr/>
        </p:nvCxnSpPr>
        <p:spPr bwMode="auto">
          <a:xfrm>
            <a:off x="4500563" y="4213225"/>
            <a:ext cx="500062" cy="1588"/>
          </a:xfrm>
          <a:prstGeom prst="straightConnector1">
            <a:avLst/>
          </a:prstGeom>
          <a:noFill/>
          <a:ln w="3175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8" name="TextBox 40"/>
          <p:cNvSpPr txBox="1">
            <a:spLocks noChangeArrowheads="1"/>
          </p:cNvSpPr>
          <p:nvPr/>
        </p:nvSpPr>
        <p:spPr bwMode="auto">
          <a:xfrm>
            <a:off x="4929188" y="1428750"/>
            <a:ext cx="1071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rooms</a:t>
            </a:r>
          </a:p>
        </p:txBody>
      </p:sp>
      <p:cxnSp>
        <p:nvCxnSpPr>
          <p:cNvPr id="9229" name="Straight Connector 42"/>
          <p:cNvCxnSpPr>
            <a:cxnSpLocks noChangeShapeType="1"/>
          </p:cNvCxnSpPr>
          <p:nvPr/>
        </p:nvCxnSpPr>
        <p:spPr bwMode="auto">
          <a:xfrm rot="10800000" flipV="1">
            <a:off x="4357688" y="1928813"/>
            <a:ext cx="714375" cy="64293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0" name="Straight Connector 43"/>
          <p:cNvCxnSpPr>
            <a:cxnSpLocks noChangeShapeType="1"/>
          </p:cNvCxnSpPr>
          <p:nvPr/>
        </p:nvCxnSpPr>
        <p:spPr bwMode="auto">
          <a:xfrm rot="16200000" flipH="1">
            <a:off x="5107782" y="2178844"/>
            <a:ext cx="571500" cy="7143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1" name="TextBox 45"/>
          <p:cNvSpPr txBox="1">
            <a:spLocks noChangeArrowheads="1"/>
          </p:cNvSpPr>
          <p:nvPr/>
        </p:nvSpPr>
        <p:spPr bwMode="auto">
          <a:xfrm>
            <a:off x="1785938" y="3571875"/>
            <a:ext cx="10715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exits/</a:t>
            </a:r>
          </a:p>
          <a:p>
            <a:r>
              <a:rPr lang="en-US"/>
              <a:t>doors</a:t>
            </a:r>
          </a:p>
        </p:txBody>
      </p:sp>
      <p:cxnSp>
        <p:nvCxnSpPr>
          <p:cNvPr id="9232" name="Straight Connector 46"/>
          <p:cNvCxnSpPr>
            <a:cxnSpLocks noChangeShapeType="1"/>
          </p:cNvCxnSpPr>
          <p:nvPr/>
        </p:nvCxnSpPr>
        <p:spPr bwMode="auto">
          <a:xfrm rot="5400000">
            <a:off x="2393157" y="3250406"/>
            <a:ext cx="500062" cy="42862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3" name="Straight Connector 48"/>
          <p:cNvCxnSpPr>
            <a:cxnSpLocks noChangeShapeType="1"/>
          </p:cNvCxnSpPr>
          <p:nvPr/>
        </p:nvCxnSpPr>
        <p:spPr bwMode="auto">
          <a:xfrm rot="10800000" flipV="1">
            <a:off x="2571750" y="3571875"/>
            <a:ext cx="928688" cy="42862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4" name="TextBox 42"/>
          <p:cNvSpPr txBox="1">
            <a:spLocks noChangeArrowheads="1"/>
          </p:cNvSpPr>
          <p:nvPr/>
        </p:nvSpPr>
        <p:spPr bwMode="auto">
          <a:xfrm>
            <a:off x="5657449" y="4929188"/>
            <a:ext cx="2746375" cy="830262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The user starts in the</a:t>
            </a:r>
          </a:p>
          <a:p>
            <a:r>
              <a:rPr lang="en-US"/>
              <a:t>"outside" room.</a:t>
            </a:r>
          </a:p>
        </p:txBody>
      </p:sp>
      <p:sp>
        <p:nvSpPr>
          <p:cNvPr id="9235" name="TextBox 43"/>
          <p:cNvSpPr txBox="1">
            <a:spLocks noChangeArrowheads="1"/>
          </p:cNvSpPr>
          <p:nvPr/>
        </p:nvSpPr>
        <p:spPr bwMode="auto">
          <a:xfrm>
            <a:off x="766763" y="5313363"/>
            <a:ext cx="3733800" cy="830262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The exits are to the </a:t>
            </a:r>
          </a:p>
          <a:p>
            <a:r>
              <a:rPr lang="en-US"/>
              <a:t>North, South, East, and West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Zuul Class Diagrams</a:t>
            </a: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571625"/>
            <a:ext cx="7808912" cy="464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 bwMode="auto">
          <a:xfrm>
            <a:off x="5357813" y="2571750"/>
            <a:ext cx="1928812" cy="11430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6357938" y="1000125"/>
            <a:ext cx="1985962" cy="120015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I can see some</a:t>
            </a:r>
          </a:p>
          <a:p>
            <a:r>
              <a:rPr lang="en-US"/>
              <a:t>problems</a:t>
            </a:r>
          </a:p>
          <a:p>
            <a:r>
              <a:rPr lang="en-US"/>
              <a:t>already!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Class Descriptions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14500"/>
            <a:ext cx="7772400" cy="4500563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ZuulGame</a:t>
            </a:r>
          </a:p>
          <a:p>
            <a:pPr lvl="1">
              <a:defRPr/>
            </a:pPr>
            <a:r>
              <a:rPr lang="en-US" smtClean="0"/>
              <a:t> creates the rooms, the parser, and starts the game. It evaluates and executes the commands that the parser returns.</a:t>
            </a:r>
          </a:p>
          <a:p>
            <a:pPr lvl="1"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Parser</a:t>
            </a:r>
          </a:p>
          <a:p>
            <a:pPr lvl="1">
              <a:defRPr/>
            </a:pPr>
            <a:r>
              <a:rPr lang="en-US" smtClean="0"/>
              <a:t>repeatedly reads a line from the terminal and interprets it as a two word command which it returns as a Command object</a:t>
            </a:r>
            <a:endParaRPr lang="en-US"/>
          </a:p>
        </p:txBody>
      </p:sp>
      <p:sp>
        <p:nvSpPr>
          <p:cNvPr id="11268" name="Text Box 11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8750"/>
            <a:ext cx="7772400" cy="4667250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CommandWords</a:t>
            </a:r>
          </a:p>
          <a:p>
            <a:pPr lvl="1">
              <a:defRPr/>
            </a:pPr>
            <a:r>
              <a:rPr lang="en-US" smtClean="0"/>
              <a:t>holds an array of all the command words in the game, which is used to recognise commands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US" smtClean="0"/>
              <a:t>"go", "quit", "help"</a:t>
            </a:r>
          </a:p>
          <a:p>
            <a:pPr lvl="1">
              <a:defRPr/>
            </a:pPr>
            <a:endParaRPr lang="en-US" smtClean="0"/>
          </a:p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Room</a:t>
            </a:r>
          </a:p>
          <a:p>
            <a:pPr lvl="1">
              <a:defRPr/>
            </a:pPr>
            <a:r>
              <a:rPr lang="en-US" smtClean="0"/>
              <a:t>represents a room in the game, connected to other rooms via exits.  The exits are labelled "north", "east", "south", and "west".</a:t>
            </a:r>
          </a:p>
        </p:txBody>
      </p:sp>
      <p:sp>
        <p:nvSpPr>
          <p:cNvPr id="12291" name="Text Box 11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Command</a:t>
            </a:r>
          </a:p>
          <a:p>
            <a:pPr lvl="1">
              <a:defRPr/>
            </a:pPr>
            <a:r>
              <a:rPr lang="en-US" smtClean="0"/>
              <a:t>holds information about a user command, consisting of at most two strings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US" smtClean="0"/>
              <a:t>e.g.  "go" and "south"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mtClean="0">
            <a:effectLst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00. prelims</Template>
  <TotalTime>2293</TotalTime>
  <Words>1571</Words>
  <Application>Microsoft Office PowerPoint</Application>
  <PresentationFormat>On-screen Show (4:3)</PresentationFormat>
  <Paragraphs>343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8" baseType="lpstr">
      <vt:lpstr>Arial</vt:lpstr>
      <vt:lpstr>Browallia New</vt:lpstr>
      <vt:lpstr>Calibri</vt:lpstr>
      <vt:lpstr>Constantia</vt:lpstr>
      <vt:lpstr>Courier New</vt:lpstr>
      <vt:lpstr>Monotype Sorts</vt:lpstr>
      <vt:lpstr>Times New Roman</vt:lpstr>
      <vt:lpstr>Wingdings 2</vt:lpstr>
      <vt:lpstr>Flow</vt:lpstr>
      <vt:lpstr>PowerPoint Presentation</vt:lpstr>
      <vt:lpstr>1.  Why Class Design?</vt:lpstr>
      <vt:lpstr>2.  World of Zuul</vt:lpstr>
      <vt:lpstr>Zuul Features</vt:lpstr>
      <vt:lpstr>Zuul Map</vt:lpstr>
      <vt:lpstr>Zuul Class Diagrams</vt:lpstr>
      <vt:lpstr>Class Descriptions</vt:lpstr>
      <vt:lpstr>PowerPoint Presentation</vt:lpstr>
      <vt:lpstr>PowerPoint Presentation</vt:lpstr>
      <vt:lpstr>3.  Code Design Concepts</vt:lpstr>
      <vt:lpstr>3.1.  Coupling</vt:lpstr>
      <vt:lpstr>Loose Coupling</vt:lpstr>
      <vt:lpstr>Implicit Coupling</vt:lpstr>
      <vt:lpstr>3.2.  Cohesion</vt:lpstr>
      <vt:lpstr>PowerPoint Presentation</vt:lpstr>
      <vt:lpstr>3.3.  Responsibility-driven Design (RDD)</vt:lpstr>
      <vt:lpstr>3.4.  Refactoring</vt:lpstr>
      <vt:lpstr>Two Steps</vt:lpstr>
      <vt:lpstr>3.5.  Code Size</vt:lpstr>
      <vt:lpstr>3.6.  Thinking Ahead</vt:lpstr>
      <vt:lpstr>4.  Code Duplication in Zuul</vt:lpstr>
      <vt:lpstr>PowerPoint Presentation</vt:lpstr>
      <vt:lpstr>PowerPoint Presentation</vt:lpstr>
      <vt:lpstr>5.  Poor RDD in Zuul</vt:lpstr>
      <vt:lpstr>PowerPoint Presentation</vt:lpstr>
      <vt:lpstr>6.  Ease of Modification of Zuul?</vt:lpstr>
      <vt:lpstr>PowerPoint Presentation</vt:lpstr>
      <vt:lpstr>Why Limit the Exits?</vt:lpstr>
      <vt:lpstr>PowerPoint Presentation</vt:lpstr>
      <vt:lpstr>PowerPoint Presentation</vt:lpstr>
      <vt:lpstr>PowerPoint Presentation</vt:lpstr>
      <vt:lpstr>7.  Implicit Coupling in Zuul</vt:lpstr>
      <vt:lpstr>PowerPoint Presentation</vt:lpstr>
      <vt:lpstr>PowerPoint Presentation</vt:lpstr>
      <vt:lpstr>PowerPoint Presentation</vt:lpstr>
      <vt:lpstr>8. Code Size in Zuul</vt:lpstr>
      <vt:lpstr>9.  Refactoring in Zuul</vt:lpstr>
      <vt:lpstr>Refactoring: Steps 1 and 2</vt:lpstr>
      <vt:lpstr>10. Self-study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CPT (Java) and OOP</dc:title>
  <dc:creator>Ad</dc:creator>
  <cp:lastModifiedBy>Dell</cp:lastModifiedBy>
  <cp:revision>279</cp:revision>
  <cp:lastPrinted>2003-09-01T07:42:30Z</cp:lastPrinted>
  <dcterms:created xsi:type="dcterms:W3CDTF">2009-04-22T19:24:48Z</dcterms:created>
  <dcterms:modified xsi:type="dcterms:W3CDTF">2019-07-11T13:57:40Z</dcterms:modified>
</cp:coreProperties>
</file>