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0"/>
  </p:notesMasterIdLst>
  <p:handoutMasterIdLst>
    <p:handoutMasterId r:id="rId51"/>
  </p:handoutMasterIdLst>
  <p:sldIdLst>
    <p:sldId id="302" r:id="rId2"/>
    <p:sldId id="311" r:id="rId3"/>
    <p:sldId id="312" r:id="rId4"/>
    <p:sldId id="325" r:id="rId5"/>
    <p:sldId id="313" r:id="rId6"/>
    <p:sldId id="314" r:id="rId7"/>
    <p:sldId id="315" r:id="rId8"/>
    <p:sldId id="316" r:id="rId9"/>
    <p:sldId id="362" r:id="rId10"/>
    <p:sldId id="317" r:id="rId11"/>
    <p:sldId id="357" r:id="rId12"/>
    <p:sldId id="356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261" r:id="rId24"/>
    <p:sldId id="304" r:id="rId25"/>
    <p:sldId id="305" r:id="rId26"/>
    <p:sldId id="303" r:id="rId27"/>
    <p:sldId id="263" r:id="rId28"/>
    <p:sldId id="308" r:id="rId29"/>
    <p:sldId id="327" r:id="rId30"/>
    <p:sldId id="328" r:id="rId31"/>
    <p:sldId id="352" r:id="rId32"/>
    <p:sldId id="340" r:id="rId33"/>
    <p:sldId id="341" r:id="rId34"/>
    <p:sldId id="342" r:id="rId35"/>
    <p:sldId id="346" r:id="rId36"/>
    <p:sldId id="347" r:id="rId37"/>
    <p:sldId id="359" r:id="rId38"/>
    <p:sldId id="348" r:id="rId39"/>
    <p:sldId id="358" r:id="rId40"/>
    <p:sldId id="269" r:id="rId41"/>
    <p:sldId id="353" r:id="rId42"/>
    <p:sldId id="360" r:id="rId43"/>
    <p:sldId id="343" r:id="rId44"/>
    <p:sldId id="344" r:id="rId45"/>
    <p:sldId id="345" r:id="rId46"/>
    <p:sldId id="349" r:id="rId47"/>
    <p:sldId id="350" r:id="rId48"/>
    <p:sldId id="361" r:id="rId49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807"/>
    <a:srgbClr val="C01012"/>
    <a:srgbClr val="007643"/>
    <a:srgbClr val="DC4A1A"/>
    <a:srgbClr val="F37A20"/>
    <a:srgbClr val="FED601"/>
    <a:srgbClr val="CD2626"/>
    <a:srgbClr val="F47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9" autoAdjust="0"/>
    <p:restoredTop sz="86377" autoAdjust="0"/>
  </p:normalViewPr>
  <p:slideViewPr>
    <p:cSldViewPr>
      <p:cViewPr varScale="1">
        <p:scale>
          <a:sx n="76" d="100"/>
          <a:sy n="76" d="100"/>
        </p:scale>
        <p:origin x="12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56"/>
    </p:cViewPr>
  </p:sorterViewPr>
  <p:notesViewPr>
    <p:cSldViewPr>
      <p:cViewPr>
        <p:scale>
          <a:sx n="100" d="100"/>
          <a:sy n="100" d="100"/>
        </p:scale>
        <p:origin x="-1110" y="-7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50387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GB"/>
              <a:t>241-211 OOP (Java): Libraries/6</a:t>
            </a:r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35588" y="9431338"/>
            <a:ext cx="13335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035E2F8-7DC8-4BDA-BC51-B2A07DEF8D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289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GB"/>
              <a:t>Objects First with Java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GB"/>
              <a:t>© David J. Barnes and Michael Kölling</a:t>
            </a:r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81BE18-FF28-426F-96AA-C49D5C6C5D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2279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Objects First with Java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David J. Barnes and Michael Kölling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1BE18-FF28-426F-96AA-C49D5C6C5D25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5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3783" y="3861048"/>
            <a:ext cx="6934200" cy="19526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en-US" smtClean="0">
                <a:effectLst/>
              </a:rPr>
              <a:t>utilize some useful Java </a:t>
            </a:r>
            <a:r>
              <a:rPr lang="en-US" smtClean="0">
                <a:effectLst/>
              </a:rPr>
              <a:t>libraries (classes)</a:t>
            </a:r>
            <a:endParaRPr lang="en-US" smtClean="0">
              <a:effectLst/>
            </a:endParaRPr>
          </a:p>
          <a:p>
            <a:pPr lvl="2"/>
            <a:r>
              <a:rPr lang="en-US" smtClean="0">
                <a:effectLst/>
              </a:rPr>
              <a:t>e.g. String, Scanner, HashMap, and Random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2643188"/>
            <a:ext cx="4768850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6. Using Libraries</a:t>
            </a:r>
            <a:endParaRPr lang="th-TH" sz="360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426083" y="476672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3849" y="1340768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02832" y="5611217"/>
            <a:ext cx="3877985" cy="76944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Top Tip: google for </a:t>
            </a:r>
            <a:br>
              <a:rPr lang="en-US" smtClean="0">
                <a:effectLst/>
              </a:rPr>
            </a:br>
            <a:r>
              <a:rPr lang="en-US" sz="2000" b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&lt;class name&gt; API Java 12</a:t>
            </a:r>
            <a:endParaRPr lang="en-US" sz="2000" b="1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Other String Methods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81200"/>
            <a:ext cx="8077200" cy="4114800"/>
          </a:xfrm>
        </p:spPr>
        <p:txBody>
          <a:bodyPr/>
          <a:lstStyle/>
          <a:p>
            <a:r>
              <a:rPr lang="th-TH" smtClean="0">
                <a:effectLst/>
              </a:rPr>
              <a:t>The</a:t>
            </a:r>
            <a:r>
              <a:rPr lang="en-US" smtClean="0">
                <a:effectLst/>
                <a:cs typeface="Angsana New" pitchFamily="18" charset="-34"/>
              </a:rPr>
              <a:t>re </a:t>
            </a:r>
            <a:r>
              <a:rPr lang="th-TH" smtClean="0">
                <a:effectLst/>
              </a:rPr>
              <a:t>are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many more</a:t>
            </a:r>
            <a:r>
              <a:rPr lang="th-TH" smtClean="0">
                <a:effectLst/>
              </a:rPr>
              <a:t> </a:t>
            </a:r>
            <a:r>
              <a:rPr lang="th-TH" sz="2800" smtClean="0">
                <a:effectLst/>
                <a:latin typeface="Courier New" pitchFamily="49" charset="0"/>
              </a:rPr>
              <a:t>String</a:t>
            </a:r>
            <a:r>
              <a:rPr lang="th-TH" smtClean="0">
                <a:effectLst/>
              </a:rPr>
              <a:t> methods!</a:t>
            </a:r>
          </a:p>
          <a:p>
            <a:pPr lvl="1"/>
            <a:r>
              <a:rPr lang="th-TH" smtClean="0">
                <a:effectLst/>
              </a:rPr>
              <a:t>e.g. </a:t>
            </a:r>
            <a:r>
              <a:rPr lang="th-TH" sz="2400" smtClean="0">
                <a:effectLst/>
                <a:latin typeface="Courier New" pitchFamily="49" charset="0"/>
              </a:rPr>
              <a:t>s.length</a:t>
            </a:r>
            <a:r>
              <a:rPr lang="en-US" sz="2400" smtClean="0">
                <a:effectLst/>
                <a:latin typeface="Courier New" pitchFamily="49" charset="0"/>
              </a:rPr>
              <a:t>()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Look at the Java documentation for the </a:t>
            </a:r>
            <a:r>
              <a:rPr lang="th-TH" sz="2400" smtClean="0">
                <a:effectLst/>
                <a:latin typeface="Courier New" pitchFamily="49" charset="0"/>
              </a:rPr>
              <a:t>String</a:t>
            </a:r>
            <a:r>
              <a:rPr lang="th-TH" smtClean="0">
                <a:effectLst/>
              </a:rPr>
              <a:t> class</a:t>
            </a:r>
            <a:r>
              <a:rPr lang="en-US" smtClean="0">
                <a:effectLst/>
              </a:rPr>
              <a:t>.</a:t>
            </a:r>
          </a:p>
          <a:p>
            <a:pPr lvl="1"/>
            <a:r>
              <a:rPr lang="en-US"/>
              <a:t>Google for "String API Java 12"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7650435" cy="6097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28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Strings and Arrays</a:t>
            </a:r>
            <a:endParaRPr lang="en-US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String[] msgs = new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String[4];</a:t>
            </a: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msgs[0] = "hello";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msgs[1] = new String("hi");</a:t>
            </a:r>
          </a:p>
          <a:p>
            <a:pPr marL="0" indent="0">
              <a:buFont typeface="Arial" charset="0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String t = msgs[1];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t.toLowerCase();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msgs[1].toLowerCase();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t = msgs[1].toLowerCase();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7269" y="2332568"/>
            <a:ext cx="1736309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000"/>
              <a:t>What is built?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93056" y="3929985"/>
            <a:ext cx="214052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000"/>
              <a:t>What is changed?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Objects Diagram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99594" y="3285580"/>
            <a:ext cx="3197393" cy="7921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563194" y="3285580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355356" y="3285580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148064" y="3285580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43608" y="2708920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msgs</a:t>
            </a:r>
            <a:endParaRPr lang="th-TH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2483768" y="4390479"/>
            <a:ext cx="1619368" cy="46098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751004" y="4431776"/>
            <a:ext cx="14605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7E4F"/>
                </a:solidFill>
              </a:rPr>
              <a:t>"hello"</a:t>
            </a:r>
            <a:endParaRPr lang="th-TH">
              <a:solidFill>
                <a:srgbClr val="007E4F"/>
              </a:solidFill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>
            <a:off x="3058196" y="3717380"/>
            <a:ext cx="215900" cy="719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59632" y="3166120"/>
            <a:ext cx="432048" cy="406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5" idx="3"/>
          </p:cNvCxnSpPr>
          <p:nvPr/>
        </p:nvCxnSpPr>
        <p:spPr>
          <a:xfrm>
            <a:off x="1691680" y="3369568"/>
            <a:ext cx="432048" cy="20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06126" y="2492896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Array </a:t>
            </a:r>
            <a:r>
              <a:rPr lang="en-US" smtClean="0">
                <a:effectLst/>
              </a:rPr>
              <a:t>Object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09273" y="49429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String</a:t>
            </a:r>
          </a:p>
          <a:p>
            <a:r>
              <a:rPr lang="en-US" sz="1800" smtClean="0"/>
              <a:t>objects</a:t>
            </a:r>
            <a:endParaRPr lang="en-US" sz="1800" smtClean="0">
              <a:effectLst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62117" y="29334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9912" y="292494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06126" y="292494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086616" y="2907844"/>
            <a:ext cx="5328592" cy="289741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13566" y="292494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3</a:t>
            </a:r>
            <a:endParaRPr lang="en-US" smtClean="0">
              <a:effectLst/>
            </a:endParaRPr>
          </a:p>
        </p:txBody>
      </p:sp>
      <p:sp>
        <p:nvSpPr>
          <p:cNvPr id="24" name="Oval 15"/>
          <p:cNvSpPr>
            <a:spLocks noChangeArrowheads="1"/>
          </p:cNvSpPr>
          <p:nvPr/>
        </p:nvSpPr>
        <p:spPr bwMode="auto">
          <a:xfrm>
            <a:off x="3608640" y="4961381"/>
            <a:ext cx="1619368" cy="46098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4073463" y="4976898"/>
            <a:ext cx="14605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7E4F"/>
                </a:solidFill>
              </a:rPr>
              <a:t>"hi"</a:t>
            </a:r>
            <a:endParaRPr lang="th-TH">
              <a:solidFill>
                <a:srgbClr val="007E4F"/>
              </a:solidFill>
            </a:endParaRPr>
          </a:p>
        </p:txBody>
      </p:sp>
      <p:sp>
        <p:nvSpPr>
          <p:cNvPr id="26" name="Line 17"/>
          <p:cNvSpPr>
            <a:spLocks noChangeShapeType="1"/>
          </p:cNvSpPr>
          <p:nvPr/>
        </p:nvSpPr>
        <p:spPr bwMode="auto">
          <a:xfrm>
            <a:off x="4002008" y="3738754"/>
            <a:ext cx="396960" cy="12686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704306" y="4018352"/>
            <a:ext cx="432048" cy="406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flipH="1">
            <a:off x="5189488" y="4221800"/>
            <a:ext cx="2514818" cy="937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8164304" y="3968048"/>
            <a:ext cx="269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t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6941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  </a:t>
            </a:r>
            <a:r>
              <a:rPr lang="en-US" smtClean="0">
                <a:effectLst/>
              </a:rPr>
              <a:t>Reading </a:t>
            </a:r>
            <a:r>
              <a:rPr lang="th-TH" smtClean="0">
                <a:effectLst/>
              </a:rPr>
              <a:t>Input </a:t>
            </a:r>
            <a:r>
              <a:rPr lang="en-US" smtClean="0">
                <a:effectLst/>
              </a:rPr>
              <a:t>with Scanner</a:t>
            </a:r>
            <a:endParaRPr lang="th-TH" smtClean="0">
              <a:effectLst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679950"/>
          </a:xfrm>
        </p:spPr>
        <p:txBody>
          <a:bodyPr>
            <a:normAutofit/>
          </a:bodyPr>
          <a:lstStyle/>
          <a:p>
            <a:r>
              <a:rPr lang="th-TH" sz="2800" smtClean="0">
                <a:effectLst/>
              </a:rPr>
              <a:t>The </a:t>
            </a:r>
            <a:r>
              <a:rPr lang="th-TH" sz="2000" smtClean="0">
                <a:effectLst/>
                <a:latin typeface="Courier New" pitchFamily="49" charset="0"/>
              </a:rPr>
              <a:t>Scanner</a:t>
            </a:r>
            <a:r>
              <a:rPr lang="th-TH" sz="2400" smtClean="0">
                <a:effectLst/>
              </a:rPr>
              <a:t> </a:t>
            </a:r>
            <a:r>
              <a:rPr lang="th-TH" sz="2800" smtClean="0">
                <a:effectLst/>
              </a:rPr>
              <a:t>class reads </a:t>
            </a:r>
            <a:r>
              <a:rPr lang="th-TH" sz="2800" i="1" smtClean="0">
                <a:solidFill>
                  <a:schemeClr val="tx2"/>
                </a:solidFill>
                <a:effectLst/>
              </a:rPr>
              <a:t>tokens</a:t>
            </a:r>
            <a:r>
              <a:rPr lang="th-TH" sz="2800" smtClean="0">
                <a:effectLst/>
              </a:rPr>
              <a:t> </a:t>
            </a:r>
            <a:r>
              <a:rPr lang="en-US" sz="2800" smtClean="0">
                <a:effectLst/>
              </a:rPr>
              <a:t>(words) </a:t>
            </a:r>
            <a:r>
              <a:rPr lang="th-TH" sz="2800" smtClean="0">
                <a:effectLst/>
              </a:rPr>
              <a:t>from an input </a:t>
            </a:r>
            <a:r>
              <a:rPr lang="en-US" sz="2800" smtClean="0">
                <a:effectLst/>
              </a:rPr>
              <a:t>stream</a:t>
            </a:r>
            <a:r>
              <a:rPr lang="th-TH" sz="2800" smtClean="0">
                <a:effectLst/>
              </a:rPr>
              <a:t>. </a:t>
            </a:r>
          </a:p>
          <a:p>
            <a:endParaRPr lang="th-TH" sz="2800" smtClean="0">
              <a:effectLst/>
            </a:endParaRPr>
          </a:p>
          <a:p>
            <a:r>
              <a:rPr lang="th-TH" sz="2800" smtClean="0">
                <a:effectLst/>
              </a:rPr>
              <a:t>The input is broken into tokens based on </a:t>
            </a:r>
            <a:r>
              <a:rPr lang="th-TH" sz="2800" smtClean="0">
                <a:effectLst/>
              </a:rPr>
              <a:t>spaces</a:t>
            </a:r>
            <a:endParaRPr lang="th-TH" sz="2800" i="1" smtClean="0">
              <a:solidFill>
                <a:schemeClr val="accent1"/>
              </a:solidFill>
              <a:effectLst/>
            </a:endParaRPr>
          </a:p>
          <a:p>
            <a:pPr lvl="1"/>
            <a:r>
              <a:rPr lang="th-TH" smtClean="0">
                <a:effectLst/>
              </a:rPr>
              <a:t>the </a:t>
            </a:r>
            <a:r>
              <a:rPr lang="en-US" smtClean="0">
                <a:effectLst/>
              </a:rPr>
              <a:t>token separator </a:t>
            </a:r>
            <a:r>
              <a:rPr lang="th-TH" smtClean="0">
                <a:effectLst/>
              </a:rPr>
              <a:t>can be changed</a:t>
            </a:r>
          </a:p>
          <a:p>
            <a:endParaRPr lang="th-TH" sz="2800" smtClean="0">
              <a:effectLst/>
            </a:endParaRPr>
          </a:p>
          <a:p>
            <a:r>
              <a:rPr lang="th-TH" sz="2800" smtClean="0">
                <a:effectLst/>
              </a:rPr>
              <a:t>The tokens </a:t>
            </a:r>
            <a:r>
              <a:rPr lang="en-US" sz="2800" smtClean="0">
                <a:effectLst/>
              </a:rPr>
              <a:t>are usual read in as</a:t>
            </a:r>
            <a:r>
              <a:rPr lang="th-TH" sz="2800" smtClean="0">
                <a:effectLst/>
              </a:rPr>
              <a:t> Strings</a:t>
            </a:r>
            <a:r>
              <a:rPr lang="en-US" sz="2800" smtClean="0">
                <a:effectLst/>
              </a:rPr>
              <a:t> or</a:t>
            </a:r>
            <a:r>
              <a:rPr lang="th-TH" sz="2800" smtClean="0">
                <a:effectLst/>
              </a:rPr>
              <a:t> </a:t>
            </a:r>
            <a:r>
              <a:rPr lang="en-US" sz="2800" smtClean="0">
                <a:effectLst/>
                <a:cs typeface="Angsana New" pitchFamily="18" charset="-34"/>
              </a:rPr>
              <a:t>primitive</a:t>
            </a:r>
            <a:r>
              <a:rPr lang="th-TH" sz="2800" smtClean="0">
                <a:effectLst/>
              </a:rPr>
              <a:t> types (e.g. int, float, char, double, boolean</a:t>
            </a:r>
            <a:r>
              <a:rPr lang="th-TH" sz="2800" smtClean="0">
                <a:effectLst/>
              </a:rPr>
              <a:t>). </a:t>
            </a:r>
            <a:endParaRPr lang="th-TH" sz="2800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50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419100"/>
            <a:ext cx="7562850" cy="1104900"/>
          </a:xfrm>
        </p:spPr>
        <p:txBody>
          <a:bodyPr/>
          <a:lstStyle/>
          <a:p>
            <a:r>
              <a:rPr lang="th-TH" sz="4000" smtClean="0">
                <a:effectLst/>
              </a:rPr>
              <a:t>Read an </a:t>
            </a:r>
            <a:r>
              <a:rPr lang="en-US" sz="4000" smtClean="0">
                <a:effectLst/>
              </a:rPr>
              <a:t>I</a:t>
            </a:r>
            <a:r>
              <a:rPr lang="th-TH" sz="4000" smtClean="0">
                <a:effectLst/>
              </a:rPr>
              <a:t>nteger from the </a:t>
            </a:r>
            <a:r>
              <a:rPr lang="en-US" sz="4000" smtClean="0">
                <a:effectLst/>
              </a:rPr>
              <a:t>K</a:t>
            </a:r>
            <a:r>
              <a:rPr lang="th-TH" sz="4000" smtClean="0">
                <a:effectLst/>
              </a:rPr>
              <a:t>eyboard</a:t>
            </a:r>
            <a:endParaRPr lang="th-TH" smtClean="0">
              <a:effectLst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35480"/>
            <a:ext cx="8229600" cy="4389120"/>
          </a:xfrm>
        </p:spPr>
        <p:txBody>
          <a:bodyPr/>
          <a:lstStyle/>
          <a:p>
            <a:r>
              <a:rPr lang="th-TH" sz="1800" smtClean="0">
                <a:effectLst/>
                <a:latin typeface="Courier New" pitchFamily="49" charset="0"/>
              </a:rPr>
              <a:t>Scanner sc = new Scanner(System.in);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int i = sc.nextInt();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sc.close();</a:t>
            </a:r>
          </a:p>
          <a:p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You specify the input token type by calling methods like </a:t>
            </a:r>
            <a:r>
              <a:rPr lang="th-TH" sz="2000" smtClean="0">
                <a:effectLst/>
                <a:latin typeface="Courier New" pitchFamily="49" charset="0"/>
              </a:rPr>
              <a:t>nextInt()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nextDouble()</a:t>
            </a:r>
            <a:r>
              <a:rPr lang="th-TH" smtClean="0">
                <a:effectLst/>
              </a:rPr>
              <a:t>, etc. </a:t>
            </a:r>
          </a:p>
          <a:p>
            <a:endParaRPr lang="th-TH" smtClean="0">
              <a:effectLst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300913" y="63865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8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2.1. </a:t>
            </a:r>
            <a:r>
              <a:rPr lang="th-TH" smtClean="0">
                <a:effectLst/>
              </a:rPr>
              <a:t>ConsoleAdd.java</a:t>
            </a:r>
            <a:endParaRPr lang="th-TH" smtClean="0">
              <a:effectLst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14064" y="1844824"/>
            <a:ext cx="8534400" cy="4392488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import java.util.Scanner;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ConsoleAdd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static void main(String[] args)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Scanner s = new Scanner( System.in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System.out.print("Enter first integer: ")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int x = s.nextInt();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System.out.print("Enter second integer: ")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int y = s.nextInt();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s.close();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System.out.println("Adding gives: " + (x+y)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 // end of ConsoleAdd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3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Usage</a:t>
            </a:r>
          </a:p>
        </p:txBody>
      </p:sp>
      <p:pic>
        <p:nvPicPr>
          <p:cNvPr id="3072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00213"/>
            <a:ext cx="6985000" cy="437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0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2.2. </a:t>
            </a:r>
            <a:r>
              <a:rPr lang="th-TH" smtClean="0">
                <a:effectLst/>
              </a:rPr>
              <a:t>Read </a:t>
            </a:r>
            <a:r>
              <a:rPr lang="th-TH" smtClean="0">
                <a:effectLst/>
              </a:rPr>
              <a:t>floats from a </a:t>
            </a:r>
            <a:r>
              <a:rPr lang="en-US" smtClean="0">
                <a:effectLst/>
                <a:cs typeface="Angsana New" pitchFamily="18" charset="-34"/>
              </a:rPr>
              <a:t>F</a:t>
            </a:r>
            <a:r>
              <a:rPr lang="th-TH" smtClean="0">
                <a:effectLst/>
              </a:rPr>
              <a:t>ile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46809" y="1571624"/>
            <a:ext cx="8163791" cy="488171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Scanner sc =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new Scanner(new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File</a:t>
            </a:r>
            <a:r>
              <a:rPr lang="th-TH" sz="2000" smtClean="0">
                <a:effectLst/>
                <a:latin typeface="Courier New" pitchFamily="49" charset="0"/>
              </a:rPr>
              <a:t>("floats.txt"));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while (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sc.hasNextFloat()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float f = sc.nextFloat();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sc.close();</a:t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400" smtClean="0">
              <a:effectLst/>
              <a:latin typeface="Courier New" pitchFamily="49" charset="0"/>
            </a:endParaRPr>
          </a:p>
          <a:p>
            <a:r>
              <a:rPr lang="th-TH" sz="2000" smtClean="0">
                <a:effectLst/>
                <a:latin typeface="Courier New" pitchFamily="49" charset="0"/>
              </a:rPr>
              <a:t>Scanner</a:t>
            </a:r>
            <a:r>
              <a:rPr lang="th-TH" sz="2400" smtClean="0">
                <a:effectLst/>
              </a:rPr>
              <a:t> </a:t>
            </a:r>
            <a:r>
              <a:rPr lang="th-TH" sz="2800" smtClean="0">
                <a:effectLst/>
              </a:rPr>
              <a:t>supports many </a:t>
            </a:r>
            <a:r>
              <a:rPr lang="th-TH" sz="2000" smtClean="0">
                <a:effectLst/>
                <a:latin typeface="Courier New" pitchFamily="49" charset="0"/>
              </a:rPr>
              <a:t>nextXXX()</a:t>
            </a:r>
            <a:r>
              <a:rPr lang="th-TH" sz="2800" smtClean="0">
                <a:effectLst/>
              </a:rPr>
              <a:t> and  </a:t>
            </a:r>
            <a:r>
              <a:rPr lang="th-TH" sz="2000" smtClean="0">
                <a:effectLst/>
                <a:latin typeface="Courier New" pitchFamily="49" charset="0"/>
              </a:rPr>
              <a:t>hasNextXXX()</a:t>
            </a:r>
            <a:r>
              <a:rPr lang="th-TH" sz="2800" smtClean="0">
                <a:effectLst/>
              </a:rPr>
              <a:t> methods </a:t>
            </a:r>
          </a:p>
          <a:p>
            <a:pPr lvl="1"/>
            <a:r>
              <a:rPr lang="th-TH" sz="2400" smtClean="0">
                <a:effectLst/>
              </a:rPr>
              <a:t>e.g. nextBoolean() and hasNextBoolean() </a:t>
            </a:r>
          </a:p>
          <a:p>
            <a:endParaRPr lang="th-TH" sz="2400" smtClean="0">
              <a:effectLst/>
              <a:latin typeface="Courier New" pitchFamily="49" charset="0"/>
            </a:endParaRPr>
          </a:p>
          <a:p>
            <a:r>
              <a:rPr lang="th-TH" sz="2000" smtClean="0">
                <a:effectLst/>
                <a:latin typeface="Courier New" pitchFamily="49" charset="0"/>
              </a:rPr>
              <a:t>hasNextXXX()</a:t>
            </a:r>
            <a:r>
              <a:rPr lang="th-TH" sz="2800" smtClean="0">
                <a:effectLst/>
              </a:rPr>
              <a:t> returns true if </a:t>
            </a:r>
            <a:r>
              <a:rPr lang="th-TH" sz="2000" smtClean="0">
                <a:effectLst/>
                <a:latin typeface="Courier New" pitchFamily="49" charset="0"/>
              </a:rPr>
              <a:t>nextXXX()</a:t>
            </a:r>
            <a:r>
              <a:rPr lang="th-TH" sz="2800" smtClean="0">
                <a:effectLst/>
              </a:rPr>
              <a:t> would succeed.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8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FloatsAdd.java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935480"/>
            <a:ext cx="8229600" cy="4389120"/>
          </a:xfrm>
        </p:spPr>
        <p:txBody>
          <a:bodyPr/>
          <a:lstStyle/>
          <a:p>
            <a:r>
              <a:rPr lang="th-TH" sz="2000" smtClean="0">
                <a:effectLst/>
                <a:latin typeface="Courier New" pitchFamily="49" charset="0"/>
              </a:rPr>
              <a:t>import java.io.*;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import java.util.Scanner;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FloatsAdd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static void main(String[] args)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float num;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float total = </a:t>
            </a:r>
            <a:r>
              <a:rPr lang="en-US" sz="2000" smtClean="0">
                <a:effectLst/>
                <a:latin typeface="Courier New" pitchFamily="49" charset="0"/>
              </a:rPr>
              <a:t>0.0</a:t>
            </a:r>
            <a:r>
              <a:rPr lang="th-TH" sz="2000" smtClean="0">
                <a:effectLst/>
                <a:latin typeface="Courier New" pitchFamily="49" charset="0"/>
              </a:rPr>
              <a:t>f;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System.out.println("Openning " + args[</a:t>
            </a:r>
            <a:r>
              <a:rPr lang="en-US" sz="2000" smtClean="0">
                <a:effectLst/>
                <a:latin typeface="Courier New" pitchFamily="49" charset="0"/>
              </a:rPr>
              <a:t>0]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   :</a:t>
            </a:r>
            <a:endParaRPr lang="th-TH" sz="24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5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 </a:t>
            </a:r>
            <a:r>
              <a:rPr lang="th-TH" smtClean="0">
                <a:effectLst/>
              </a:rPr>
              <a:t>Creating a String Object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0240"/>
            <a:ext cx="8229600" cy="3092976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String color </a:t>
            </a:r>
            <a:r>
              <a:rPr lang="en-US" sz="2000" smtClean="0">
                <a:effectLst/>
                <a:latin typeface="Courier New" pitchFamily="49" charset="0"/>
              </a:rPr>
              <a:t>=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"</a:t>
            </a:r>
            <a:r>
              <a:rPr lang="th-TH" sz="2000" smtClean="0">
                <a:effectLst/>
                <a:latin typeface="Courier New" pitchFamily="49" charset="0"/>
              </a:rPr>
              <a:t>blue";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String s</a:t>
            </a:r>
            <a:r>
              <a:rPr lang="en-US" sz="2000" smtClean="0">
                <a:effectLst/>
                <a:latin typeface="Courier New" pitchFamily="49" charset="0"/>
              </a:rPr>
              <a:t>1 =</a:t>
            </a:r>
            <a:r>
              <a:rPr lang="th-TH" sz="2000" smtClean="0">
                <a:effectLst/>
                <a:latin typeface="Courier New" pitchFamily="49" charset="0"/>
              </a:rPr>
              <a:t> new String(</a:t>
            </a:r>
            <a:r>
              <a:rPr lang="en-US" sz="2000" smtClean="0">
                <a:effectLst/>
                <a:latin typeface="Courier New" pitchFamily="49" charset="0"/>
              </a:rPr>
              <a:t>"</a:t>
            </a:r>
            <a:r>
              <a:rPr lang="th-TH" sz="2000" smtClean="0">
                <a:effectLst/>
                <a:latin typeface="Courier New" pitchFamily="49" charset="0"/>
              </a:rPr>
              <a:t>hello </a:t>
            </a:r>
            <a:r>
              <a:rPr lang="en-US" sz="2000" smtClean="0">
                <a:effectLst/>
                <a:latin typeface="Courier New" pitchFamily="49" charset="0"/>
              </a:rPr>
              <a:t>"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char chs[] = {‘a’, ‘n’, ‘d’, ‘y’};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String s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= new String(chs);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String s3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=</a:t>
            </a:r>
            <a:r>
              <a:rPr lang="th-TH" sz="2000" smtClean="0">
                <a:effectLst/>
                <a:latin typeface="Courier New" pitchFamily="49" charset="0"/>
              </a:rPr>
              <a:t> 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+</a:t>
            </a:r>
            <a:r>
              <a:rPr lang="th-TH" sz="2000" smtClean="0">
                <a:effectLst/>
                <a:latin typeface="Courier New" pitchFamily="49" charset="0"/>
              </a:rPr>
              <a:t> s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+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"</a:t>
            </a:r>
            <a:r>
              <a:rPr lang="th-TH" sz="2000" smtClean="0">
                <a:effectLst/>
                <a:latin typeface="Courier New" pitchFamily="49" charset="0"/>
              </a:rPr>
              <a:t> davison</a:t>
            </a:r>
            <a:r>
              <a:rPr lang="en-US" sz="2000" smtClean="0">
                <a:effectLst/>
                <a:latin typeface="Courier New" pitchFamily="49" charset="0"/>
              </a:rPr>
              <a:t>"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// + is string </a:t>
            </a:r>
            <a:r>
              <a:rPr lang="th-TH" sz="2000" i="1" smtClean="0">
                <a:solidFill>
                  <a:schemeClr val="tx2"/>
                </a:solidFill>
                <a:effectLst/>
                <a:latin typeface="Courier New" pitchFamily="49" charset="0"/>
              </a:rPr>
              <a:t>concatenation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6057900" y="1640160"/>
            <a:ext cx="2587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Four different ways</a:t>
            </a:r>
          </a:p>
          <a:p>
            <a:r>
              <a:rPr lang="th-TH"/>
              <a:t>(there are more).</a:t>
            </a:r>
          </a:p>
        </p:txBody>
      </p:sp>
      <p:sp>
        <p:nvSpPr>
          <p:cNvPr id="5125" name="Oval 9"/>
          <p:cNvSpPr>
            <a:spLocks noChangeArrowheads="1"/>
          </p:cNvSpPr>
          <p:nvPr/>
        </p:nvSpPr>
        <p:spPr bwMode="auto">
          <a:xfrm>
            <a:off x="179512" y="2189584"/>
            <a:ext cx="457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>
                <a:solidFill>
                  <a:srgbClr val="000000"/>
                </a:solidFill>
              </a:rPr>
              <a:t>1</a:t>
            </a:r>
            <a:endParaRPr lang="th-TH"/>
          </a:p>
        </p:txBody>
      </p:sp>
      <p:sp>
        <p:nvSpPr>
          <p:cNvPr id="5126" name="Oval 10"/>
          <p:cNvSpPr>
            <a:spLocks noChangeArrowheads="1"/>
          </p:cNvSpPr>
          <p:nvPr/>
        </p:nvSpPr>
        <p:spPr bwMode="auto">
          <a:xfrm>
            <a:off x="179512" y="2832521"/>
            <a:ext cx="457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>
                <a:solidFill>
                  <a:srgbClr val="000000"/>
                </a:solidFill>
              </a:rPr>
              <a:t>2</a:t>
            </a:r>
            <a:endParaRPr lang="th-TH"/>
          </a:p>
        </p:txBody>
      </p:sp>
      <p:sp>
        <p:nvSpPr>
          <p:cNvPr id="5127" name="Oval 11"/>
          <p:cNvSpPr>
            <a:spLocks noChangeArrowheads="1"/>
          </p:cNvSpPr>
          <p:nvPr/>
        </p:nvSpPr>
        <p:spPr bwMode="auto">
          <a:xfrm>
            <a:off x="179512" y="3618334"/>
            <a:ext cx="457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>
                <a:solidFill>
                  <a:srgbClr val="000000"/>
                </a:solidFill>
              </a:rPr>
              <a:t>3</a:t>
            </a:r>
            <a:endParaRPr lang="th-TH"/>
          </a:p>
        </p:txBody>
      </p:sp>
      <p:sp>
        <p:nvSpPr>
          <p:cNvPr id="5128" name="Oval 12"/>
          <p:cNvSpPr>
            <a:spLocks noChangeArrowheads="1"/>
          </p:cNvSpPr>
          <p:nvPr/>
        </p:nvSpPr>
        <p:spPr bwMode="auto">
          <a:xfrm>
            <a:off x="179512" y="4404146"/>
            <a:ext cx="457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>
                <a:solidFill>
                  <a:srgbClr val="000000"/>
                </a:solidFill>
              </a:rPr>
              <a:t>4</a:t>
            </a:r>
            <a:endParaRPr lang="th-TH"/>
          </a:p>
        </p:txBody>
      </p:sp>
      <p:sp>
        <p:nvSpPr>
          <p:cNvPr id="9" name="Oval 8"/>
          <p:cNvSpPr/>
          <p:nvPr/>
        </p:nvSpPr>
        <p:spPr bwMode="auto">
          <a:xfrm>
            <a:off x="7429500" y="2845073"/>
            <a:ext cx="1606550" cy="64293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accent4">
                    <a:lumMod val="10000"/>
                  </a:schemeClr>
                </a:solidFill>
              </a:rPr>
              <a:t>"hello "</a:t>
            </a: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6429375" y="3059385"/>
            <a:ext cx="500063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1" name="TextBox 11"/>
          <p:cNvSpPr txBox="1">
            <a:spLocks noChangeArrowheads="1"/>
          </p:cNvSpPr>
          <p:nvPr/>
        </p:nvSpPr>
        <p:spPr bwMode="auto">
          <a:xfrm>
            <a:off x="6429375" y="263076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s1</a:t>
            </a:r>
          </a:p>
        </p:txBody>
      </p:sp>
      <p:cxnSp>
        <p:nvCxnSpPr>
          <p:cNvPr id="5132" name="Straight Arrow Connector 13"/>
          <p:cNvCxnSpPr>
            <a:cxnSpLocks noChangeShapeType="1"/>
            <a:endCxn id="9" idx="2"/>
          </p:cNvCxnSpPr>
          <p:nvPr/>
        </p:nvCxnSpPr>
        <p:spPr bwMode="auto">
          <a:xfrm flipV="1">
            <a:off x="6643688" y="3167335"/>
            <a:ext cx="785812" cy="36513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47800"/>
            <a:ext cx="8534400" cy="4789512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    try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Scanner sc = new Scanner( new File(args[</a:t>
            </a:r>
            <a:r>
              <a:rPr lang="en-US" sz="2000" smtClean="0">
                <a:effectLst/>
                <a:latin typeface="Courier New" pitchFamily="49" charset="0"/>
              </a:rPr>
              <a:t>0]</a:t>
            </a:r>
            <a:r>
              <a:rPr lang="th-TH" sz="2000" smtClean="0">
                <a:effectLst/>
                <a:latin typeface="Courier New" pitchFamily="49" charset="0"/>
              </a:rPr>
              <a:t>)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while ( sc.hasNextFloat() 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num = sc.nextFloat();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System.out.println(num);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total += num;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sc.close();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catch(FileNotFoundException 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{ System.out.println("Error: " + args[</a:t>
            </a:r>
            <a:r>
              <a:rPr lang="en-US" sz="2000" smtClean="0">
                <a:effectLst/>
                <a:latin typeface="Courier New" pitchFamily="49" charset="0"/>
              </a:rPr>
              <a:t>0]</a:t>
            </a:r>
            <a:r>
              <a:rPr lang="th-TH" sz="2000" smtClean="0">
                <a:effectLst/>
                <a:latin typeface="Courier New" pitchFamily="49" charset="0"/>
              </a:rPr>
              <a:t>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                         " not found");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System.out.println("Floats total = " + total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 // end of FloatsAdd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7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floats.txt Input File</a:t>
            </a:r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4343400" cy="22050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1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Usage</a:t>
            </a:r>
          </a:p>
        </p:txBody>
      </p:sp>
      <p:pic>
        <p:nvPicPr>
          <p:cNvPr id="358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03413"/>
            <a:ext cx="7200900" cy="347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  </a:t>
            </a:r>
            <a:r>
              <a:rPr lang="en-GB" smtClean="0">
                <a:effectLst/>
              </a:rPr>
              <a:t>A Technical Support System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A technical support system</a:t>
            </a:r>
          </a:p>
          <a:p>
            <a:pPr lvl="1"/>
            <a:r>
              <a:rPr lang="en-US" smtClean="0">
                <a:effectLst/>
              </a:rPr>
              <a:t>users can describe their software problems and get advice instantly</a:t>
            </a:r>
            <a:r>
              <a:rPr lang="en-US" smtClean="0">
                <a:effectLst/>
              </a:rPr>
              <a:t>!</a:t>
            </a:r>
          </a:p>
          <a:p>
            <a:pPr lvl="1"/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It read input from the user a line at a time, and generates 'suitable' responses</a:t>
            </a:r>
            <a:r>
              <a:rPr lang="en-US" smtClean="0">
                <a:effectLst/>
              </a:rPr>
              <a:t>.</a:t>
            </a:r>
            <a:endParaRPr lang="en-GB" i="1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Execution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39900"/>
            <a:ext cx="8564562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5643563" y="642938"/>
            <a:ext cx="3035300" cy="8302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I type input</a:t>
            </a:r>
            <a:endParaRPr lang="en-US"/>
          </a:p>
          <a:p>
            <a:r>
              <a:rPr lang="en-US"/>
              <a:t>after the "&gt;&gt;" prompts.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91425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What Classes and </a:t>
            </a:r>
            <a:r>
              <a:rPr lang="en-US" smtClean="0">
                <a:effectLst/>
              </a:rPr>
              <a:t>Methods?</a:t>
            </a:r>
            <a:endParaRPr lang="en-US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0188"/>
            <a:ext cx="7772400" cy="41148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Classes:</a:t>
            </a:r>
          </a:p>
          <a:p>
            <a:pPr lvl="1">
              <a:defRPr/>
            </a:pPr>
            <a:r>
              <a:rPr lang="en-US" smtClean="0"/>
              <a:t>a top-level class: </a:t>
            </a:r>
            <a:r>
              <a:rPr lang="en-US" smtClean="0">
                <a:solidFill>
                  <a:schemeClr val="tx2"/>
                </a:solidFill>
              </a:rPr>
              <a:t>SupportSystem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mtClean="0"/>
              <a:t>it will execute a input-response loop</a:t>
            </a:r>
          </a:p>
          <a:p>
            <a:pPr lvl="1">
              <a:defRPr/>
            </a:pPr>
            <a:r>
              <a:rPr lang="en-US" smtClean="0"/>
              <a:t>a class for obtaining input: </a:t>
            </a:r>
            <a:r>
              <a:rPr lang="en-US" smtClean="0">
                <a:solidFill>
                  <a:schemeClr val="tx2"/>
                </a:solidFill>
              </a:rPr>
              <a:t>InputReader</a:t>
            </a:r>
          </a:p>
          <a:p>
            <a:pPr lvl="1">
              <a:defRPr/>
            </a:pPr>
            <a:r>
              <a:rPr lang="en-US" smtClean="0"/>
              <a:t> a class for generating responses: </a:t>
            </a:r>
            <a:r>
              <a:rPr lang="en-US" smtClean="0">
                <a:solidFill>
                  <a:schemeClr val="tx2"/>
                </a:solidFill>
              </a:rPr>
              <a:t>Responder</a:t>
            </a:r>
            <a:endParaRPr lang="en-US" smtClean="0"/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929188"/>
            <a:ext cx="1582738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ounded Rectangle 5"/>
          <p:cNvSpPr>
            <a:spLocks noChangeArrowheads="1"/>
          </p:cNvSpPr>
          <p:nvPr/>
        </p:nvSpPr>
        <p:spPr bwMode="auto">
          <a:xfrm>
            <a:off x="4786313" y="4857750"/>
            <a:ext cx="785812" cy="35718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800"/>
              <a:t>Input</a:t>
            </a:r>
            <a:endParaRPr lang="en-US"/>
          </a:p>
        </p:txBody>
      </p:sp>
      <p:sp>
        <p:nvSpPr>
          <p:cNvPr id="17414" name="Rounded Rectangle 7"/>
          <p:cNvSpPr>
            <a:spLocks noChangeArrowheads="1"/>
          </p:cNvSpPr>
          <p:nvPr/>
        </p:nvSpPr>
        <p:spPr bwMode="auto">
          <a:xfrm>
            <a:off x="4572000" y="5429250"/>
            <a:ext cx="1214438" cy="35718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800"/>
              <a:t>Processing</a:t>
            </a:r>
            <a:endParaRPr lang="en-US"/>
          </a:p>
        </p:txBody>
      </p:sp>
      <p:sp>
        <p:nvSpPr>
          <p:cNvPr id="17415" name="Rounded Rectangle 8"/>
          <p:cNvSpPr>
            <a:spLocks noChangeArrowheads="1"/>
          </p:cNvSpPr>
          <p:nvPr/>
        </p:nvSpPr>
        <p:spPr bwMode="auto">
          <a:xfrm>
            <a:off x="4608513" y="6072188"/>
            <a:ext cx="1143000" cy="35718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800"/>
              <a:t>Response</a:t>
            </a:r>
            <a:endParaRPr lang="en-US"/>
          </a:p>
        </p:txBody>
      </p:sp>
      <p:cxnSp>
        <p:nvCxnSpPr>
          <p:cNvPr id="17416" name="Straight Arrow Connector 10"/>
          <p:cNvCxnSpPr>
            <a:cxnSpLocks noChangeShapeType="1"/>
            <a:stCxn id="17413" idx="2"/>
            <a:endCxn id="17414" idx="0"/>
          </p:cNvCxnSpPr>
          <p:nvPr/>
        </p:nvCxnSpPr>
        <p:spPr bwMode="auto">
          <a:xfrm rot="5400000">
            <a:off x="5072062" y="5322888"/>
            <a:ext cx="214313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7" name="Straight Arrow Connector 12"/>
          <p:cNvCxnSpPr>
            <a:cxnSpLocks noChangeShapeType="1"/>
            <a:stCxn id="17414" idx="2"/>
            <a:endCxn id="17415" idx="0"/>
          </p:cNvCxnSpPr>
          <p:nvPr/>
        </p:nvCxnSpPr>
        <p:spPr bwMode="auto">
          <a:xfrm rot="5400000">
            <a:off x="5036344" y="5930106"/>
            <a:ext cx="285750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8" name="Shape 17"/>
          <p:cNvCxnSpPr>
            <a:cxnSpLocks noChangeShapeType="1"/>
          </p:cNvCxnSpPr>
          <p:nvPr/>
        </p:nvCxnSpPr>
        <p:spPr bwMode="auto">
          <a:xfrm rot="5400000" flipH="1">
            <a:off x="4304506" y="5625307"/>
            <a:ext cx="1571625" cy="36512"/>
          </a:xfrm>
          <a:prstGeom prst="bentConnector5">
            <a:avLst>
              <a:gd name="adj1" fmla="val -14546"/>
              <a:gd name="adj2" fmla="val -3125463"/>
              <a:gd name="adj3" fmla="val 114546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9" name="Right Arrow 21"/>
          <p:cNvSpPr>
            <a:spLocks noChangeArrowheads="1"/>
          </p:cNvSpPr>
          <p:nvPr/>
        </p:nvSpPr>
        <p:spPr bwMode="auto">
          <a:xfrm>
            <a:off x="3071813" y="5000625"/>
            <a:ext cx="1571625" cy="214313"/>
          </a:xfrm>
          <a:prstGeom prst="rightArrow">
            <a:avLst>
              <a:gd name="adj1" fmla="val 50000"/>
              <a:gd name="adj2" fmla="val 50009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17420" name="Left Arrow 22"/>
          <p:cNvSpPr>
            <a:spLocks noChangeArrowheads="1"/>
          </p:cNvSpPr>
          <p:nvPr/>
        </p:nvSpPr>
        <p:spPr bwMode="auto">
          <a:xfrm>
            <a:off x="3000375" y="6072188"/>
            <a:ext cx="1428750" cy="28575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17421" name="Right Brace 23"/>
          <p:cNvSpPr>
            <a:spLocks/>
          </p:cNvSpPr>
          <p:nvPr/>
        </p:nvSpPr>
        <p:spPr bwMode="auto">
          <a:xfrm>
            <a:off x="6357938" y="5500688"/>
            <a:ext cx="571500" cy="1000125"/>
          </a:xfrm>
          <a:prstGeom prst="rightBrace">
            <a:avLst>
              <a:gd name="adj1" fmla="val 8337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h-TH"/>
          </a:p>
        </p:txBody>
      </p:sp>
      <p:cxnSp>
        <p:nvCxnSpPr>
          <p:cNvPr id="17422" name="Straight Connector 25"/>
          <p:cNvCxnSpPr>
            <a:cxnSpLocks noChangeShapeType="1"/>
          </p:cNvCxnSpPr>
          <p:nvPr/>
        </p:nvCxnSpPr>
        <p:spPr bwMode="auto">
          <a:xfrm>
            <a:off x="5929313" y="5072063"/>
            <a:ext cx="5715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3" name="TextBox 26"/>
          <p:cNvSpPr txBox="1">
            <a:spLocks noChangeArrowheads="1"/>
          </p:cNvSpPr>
          <p:nvPr/>
        </p:nvSpPr>
        <p:spPr bwMode="auto">
          <a:xfrm>
            <a:off x="6500813" y="4857750"/>
            <a:ext cx="1450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InputReader</a:t>
            </a:r>
          </a:p>
        </p:txBody>
      </p:sp>
      <p:sp>
        <p:nvSpPr>
          <p:cNvPr id="17424" name="TextBox 27"/>
          <p:cNvSpPr txBox="1">
            <a:spLocks noChangeArrowheads="1"/>
          </p:cNvSpPr>
          <p:nvPr/>
        </p:nvSpPr>
        <p:spPr bwMode="auto">
          <a:xfrm>
            <a:off x="6929438" y="5786438"/>
            <a:ext cx="1281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Responder</a:t>
            </a:r>
          </a:p>
        </p:txBody>
      </p:sp>
      <p:sp>
        <p:nvSpPr>
          <p:cNvPr id="17425" name="Rectangle 28"/>
          <p:cNvSpPr>
            <a:spLocks noChangeArrowheads="1"/>
          </p:cNvSpPr>
          <p:nvPr/>
        </p:nvSpPr>
        <p:spPr bwMode="auto">
          <a:xfrm>
            <a:off x="4429125" y="4429125"/>
            <a:ext cx="3887788" cy="236061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7426" name="TextBox 29"/>
          <p:cNvSpPr txBox="1">
            <a:spLocks noChangeArrowheads="1"/>
          </p:cNvSpPr>
          <p:nvPr/>
        </p:nvSpPr>
        <p:spPr bwMode="auto">
          <a:xfrm>
            <a:off x="6653213" y="4071938"/>
            <a:ext cx="174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SupportSystem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500188" y="2214563"/>
            <a:ext cx="6672262" cy="3419475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SupportSystem Class Diagrams</a:t>
            </a:r>
          </a:p>
        </p:txBody>
      </p:sp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357438"/>
            <a:ext cx="6313488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smtClean="0">
                <a:effectLst/>
              </a:rPr>
              <a:t>SupportSystem Processing Loop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85813" y="1743075"/>
            <a:ext cx="7534275" cy="454342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printWelcome();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String line, response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boolean finished = false;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while (!finished)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line =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inputReader.getInput(</a:t>
            </a:r>
            <a:r>
              <a:rPr lang="en-GB" sz="2000" smtClean="0">
                <a:solidFill>
                  <a:schemeClr val="tx2"/>
                </a:solidFill>
                <a:effectLst/>
                <a:latin typeface="Courier New" pitchFamily="49" charset="0"/>
              </a:rPr>
              <a:t>)</a:t>
            </a:r>
            <a:r>
              <a:rPr lang="en-GB" sz="2000" smtClean="0">
                <a:effectLst/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if (</a:t>
            </a:r>
            <a:r>
              <a:rPr lang="en-GB" sz="2000" b="1" smtClean="0">
                <a:effectLst/>
                <a:latin typeface="Courier New" pitchFamily="49" charset="0"/>
              </a:rPr>
              <a:t>line.startsWith</a:t>
            </a:r>
            <a:r>
              <a:rPr lang="en-GB" sz="2000" smtClean="0">
                <a:effectLst/>
                <a:latin typeface="Courier New" pitchFamily="49" charset="0"/>
              </a:rPr>
              <a:t>("bye"))  // time to stop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finished = true;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else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response =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responder.genResponse</a:t>
            </a:r>
            <a:r>
              <a:rPr lang="en-GB" sz="2000" smtClean="0">
                <a:effectLst/>
                <a:latin typeface="Courier New" pitchFamily="49" charset="0"/>
              </a:rPr>
              <a:t>(line)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 response 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ffectLst/>
                <a:latin typeface="Courier New" pitchFamily="49" charset="0"/>
              </a:rPr>
              <a:t>printGoodbye();</a:t>
            </a:r>
            <a:endParaRPr lang="en-GB" sz="2000" i="1" smtClean="0">
              <a:effectLst/>
            </a:endParaRPr>
          </a:p>
        </p:txBody>
      </p:sp>
      <p:sp>
        <p:nvSpPr>
          <p:cNvPr id="21508" name="Rounded Rectangle 3"/>
          <p:cNvSpPr>
            <a:spLocks noChangeArrowheads="1"/>
          </p:cNvSpPr>
          <p:nvPr/>
        </p:nvSpPr>
        <p:spPr bwMode="auto">
          <a:xfrm>
            <a:off x="5643563" y="1500188"/>
            <a:ext cx="785812" cy="35718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800"/>
              <a:t>Input</a:t>
            </a:r>
            <a:endParaRPr lang="en-US"/>
          </a:p>
        </p:txBody>
      </p:sp>
      <p:sp>
        <p:nvSpPr>
          <p:cNvPr id="21509" name="Rounded Rectangle 5"/>
          <p:cNvSpPr>
            <a:spLocks noChangeArrowheads="1"/>
          </p:cNvSpPr>
          <p:nvPr/>
        </p:nvSpPr>
        <p:spPr bwMode="auto">
          <a:xfrm>
            <a:off x="5357813" y="2071688"/>
            <a:ext cx="1428750" cy="1000125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800"/>
              <a:t>Processing</a:t>
            </a:r>
          </a:p>
          <a:p>
            <a:pPr algn="ctr"/>
            <a:r>
              <a:rPr lang="en-US" sz="1800"/>
              <a:t>and Response</a:t>
            </a:r>
            <a:endParaRPr lang="en-US"/>
          </a:p>
        </p:txBody>
      </p:sp>
      <p:cxnSp>
        <p:nvCxnSpPr>
          <p:cNvPr id="21510" name="Shape 8"/>
          <p:cNvCxnSpPr>
            <a:cxnSpLocks noChangeShapeType="1"/>
          </p:cNvCxnSpPr>
          <p:nvPr/>
        </p:nvCxnSpPr>
        <p:spPr bwMode="auto">
          <a:xfrm rot="5400000" flipH="1">
            <a:off x="5161756" y="2267745"/>
            <a:ext cx="1571625" cy="36512"/>
          </a:xfrm>
          <a:prstGeom prst="bentConnector5">
            <a:avLst>
              <a:gd name="adj1" fmla="val -14546"/>
              <a:gd name="adj2" fmla="val -3125463"/>
              <a:gd name="adj3" fmla="val 114546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1" name="Right Brace 9"/>
          <p:cNvSpPr>
            <a:spLocks/>
          </p:cNvSpPr>
          <p:nvPr/>
        </p:nvSpPr>
        <p:spPr bwMode="auto">
          <a:xfrm>
            <a:off x="7215188" y="2143125"/>
            <a:ext cx="571500" cy="1000125"/>
          </a:xfrm>
          <a:prstGeom prst="rightBrace">
            <a:avLst>
              <a:gd name="adj1" fmla="val 8337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h-TH"/>
          </a:p>
        </p:txBody>
      </p:sp>
      <p:cxnSp>
        <p:nvCxnSpPr>
          <p:cNvPr id="21512" name="Straight Connector 10"/>
          <p:cNvCxnSpPr>
            <a:cxnSpLocks noChangeShapeType="1"/>
          </p:cNvCxnSpPr>
          <p:nvPr/>
        </p:nvCxnSpPr>
        <p:spPr bwMode="auto">
          <a:xfrm>
            <a:off x="6786563" y="1714500"/>
            <a:ext cx="5715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3" name="TextBox 11"/>
          <p:cNvSpPr txBox="1">
            <a:spLocks noChangeArrowheads="1"/>
          </p:cNvSpPr>
          <p:nvPr/>
        </p:nvSpPr>
        <p:spPr bwMode="auto">
          <a:xfrm>
            <a:off x="7358063" y="1500188"/>
            <a:ext cx="1450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InputReader</a:t>
            </a:r>
          </a:p>
        </p:txBody>
      </p:sp>
      <p:sp>
        <p:nvSpPr>
          <p:cNvPr id="21514" name="TextBox 12"/>
          <p:cNvSpPr txBox="1">
            <a:spLocks noChangeArrowheads="1"/>
          </p:cNvSpPr>
          <p:nvPr/>
        </p:nvSpPr>
        <p:spPr bwMode="auto">
          <a:xfrm>
            <a:off x="7786688" y="2428875"/>
            <a:ext cx="1281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Responder</a:t>
            </a:r>
          </a:p>
        </p:txBody>
      </p:sp>
      <p:cxnSp>
        <p:nvCxnSpPr>
          <p:cNvPr id="21515" name="Straight Arrow Connector 26"/>
          <p:cNvCxnSpPr>
            <a:cxnSpLocks noChangeShapeType="1"/>
            <a:stCxn id="21508" idx="2"/>
            <a:endCxn id="21509" idx="0"/>
          </p:cNvCxnSpPr>
          <p:nvPr/>
        </p:nvCxnSpPr>
        <p:spPr bwMode="auto">
          <a:xfrm rot="16200000" flipH="1">
            <a:off x="5947569" y="1947069"/>
            <a:ext cx="214313" cy="3492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916832"/>
            <a:ext cx="8401050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Part of the String API Doc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71475" y="3717032"/>
            <a:ext cx="8401050" cy="3600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  </a:t>
            </a:r>
            <a:r>
              <a:rPr lang="en-US" smtClean="0">
                <a:effectLst/>
              </a:rPr>
              <a:t>The InputReader Class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import java.util.*;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InputReader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0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reader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InputReader()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reader = new Scanner( System.in );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6389688" y="4005263"/>
            <a:ext cx="2143125" cy="8223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Java's name for </a:t>
            </a:r>
          </a:p>
          <a:p>
            <a:r>
              <a:rPr lang="en-US"/>
              <a:t>stdin / cin</a:t>
            </a:r>
            <a:endParaRPr lang="en-GB"/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 flipH="1">
            <a:off x="5724525" y="4581525"/>
            <a:ext cx="647700" cy="79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7300913" y="63865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Testing Strings for Equality</a:t>
            </a:r>
            <a:endParaRPr lang="th-TH" smtClean="0">
              <a:effectLst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28788"/>
            <a:ext cx="8001000" cy="4700587"/>
          </a:xfrm>
        </p:spPr>
        <p:txBody>
          <a:bodyPr/>
          <a:lstStyle/>
          <a:p>
            <a:r>
              <a:rPr lang="th-TH" sz="2000" smtClean="0">
                <a:effectLst/>
                <a:latin typeface="Courier New" pitchFamily="49" charset="0"/>
              </a:rPr>
              <a:t>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.equals(s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endParaRPr lang="th-TH" sz="2400" smtClean="0">
              <a:effectLst/>
            </a:endParaRPr>
          </a:p>
          <a:p>
            <a:pPr lvl="1"/>
            <a:r>
              <a:rPr lang="th-TH" i="1" smtClean="0">
                <a:solidFill>
                  <a:schemeClr val="accent1"/>
                </a:solidFill>
                <a:effectLst/>
              </a:rPr>
              <a:t>lexicographical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  <a:cs typeface="Angsana New" pitchFamily="18" charset="-34"/>
              </a:rPr>
              <a:t>(dictionary) </a:t>
            </a:r>
            <a:r>
              <a:rPr lang="th-TH" smtClean="0">
                <a:effectLst/>
              </a:rPr>
              <a:t>comparison</a:t>
            </a:r>
          </a:p>
          <a:p>
            <a:pPr lvl="1"/>
            <a:r>
              <a:rPr lang="th-TH" smtClean="0">
                <a:effectLst/>
              </a:rPr>
              <a:t>returns true if </a:t>
            </a:r>
            <a:r>
              <a:rPr lang="th-TH" sz="2400" smtClean="0">
                <a:effectLst/>
                <a:latin typeface="Courier New" pitchFamily="49" charset="0"/>
              </a:rPr>
              <a:t>s1</a:t>
            </a:r>
            <a:r>
              <a:rPr lang="th-TH" smtClean="0">
                <a:effectLst/>
              </a:rPr>
              <a:t> and </a:t>
            </a:r>
            <a:r>
              <a:rPr lang="th-TH" sz="2400" smtClean="0">
                <a:effectLst/>
                <a:latin typeface="Courier New" pitchFamily="49" charset="0"/>
              </a:rPr>
              <a:t>s2</a:t>
            </a:r>
            <a:r>
              <a:rPr lang="th-TH" smtClean="0">
                <a:effectLst/>
              </a:rPr>
              <a:t> contain the same </a:t>
            </a:r>
            <a:r>
              <a:rPr lang="th-TH" i="1" smtClean="0">
                <a:effectLst/>
              </a:rPr>
              <a:t>text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000" smtClean="0">
                <a:effectLst/>
                <a:latin typeface="Courier New" pitchFamily="49" charset="0"/>
              </a:rPr>
              <a:t>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==</a:t>
            </a:r>
            <a:r>
              <a:rPr lang="th-TH" sz="2000" smtClean="0">
                <a:effectLst/>
                <a:latin typeface="Courier New" pitchFamily="49" charset="0"/>
              </a:rPr>
              <a:t> s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endParaRPr lang="th-TH" sz="2400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true if </a:t>
            </a:r>
            <a:r>
              <a:rPr lang="th-TH" sz="2400" smtClean="0">
                <a:effectLst/>
                <a:latin typeface="Courier New" pitchFamily="49" charset="0"/>
              </a:rPr>
              <a:t>s1</a:t>
            </a:r>
            <a:r>
              <a:rPr lang="th-TH" smtClean="0">
                <a:effectLst/>
              </a:rPr>
              <a:t> and </a:t>
            </a:r>
            <a:r>
              <a:rPr lang="th-TH" sz="2400" smtClean="0">
                <a:effectLst/>
                <a:latin typeface="Courier New" pitchFamily="49" charset="0"/>
              </a:rPr>
              <a:t>s2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refer</a:t>
            </a:r>
            <a:r>
              <a:rPr lang="en-US" smtClean="0">
                <a:effectLst/>
              </a:rPr>
              <a:t>ence</a:t>
            </a:r>
            <a:r>
              <a:rPr lang="th-TH" smtClean="0">
                <a:effectLst/>
              </a:rPr>
              <a:t> the </a:t>
            </a:r>
            <a:r>
              <a:rPr lang="th-TH" smtClean="0">
                <a:effectLst/>
              </a:rPr>
              <a:t>same </a:t>
            </a:r>
            <a:r>
              <a:rPr lang="th-TH" i="1" smtClean="0">
                <a:effectLst/>
              </a:rPr>
              <a:t>object</a:t>
            </a:r>
            <a:endParaRPr lang="en-US" i="1" smtClean="0">
              <a:effectLst/>
            </a:endParaRPr>
          </a:p>
          <a:p>
            <a:pPr lvl="1"/>
            <a:endParaRPr lang="en-US" i="1" smtClean="0">
              <a:effectLst/>
            </a:endParaRPr>
          </a:p>
          <a:p>
            <a:r>
              <a:rPr lang="en-AU" smtClean="0">
                <a:effectLst/>
              </a:rPr>
              <a:t>Strings should always be compared with</a:t>
            </a:r>
            <a:r>
              <a:rPr lang="en-AU" b="1" smtClean="0">
                <a:effectLst/>
              </a:rPr>
              <a:t> </a:t>
            </a:r>
            <a:r>
              <a:rPr lang="en-AU" sz="2000" smtClean="0">
                <a:effectLst/>
                <a:latin typeface="Courier New" pitchFamily="49" charset="0"/>
              </a:rPr>
              <a:t>equals</a:t>
            </a:r>
            <a:r>
              <a:rPr lang="en-AU" sz="2000" smtClean="0">
                <a:effectLst/>
                <a:latin typeface="Courier New" pitchFamily="49" charset="0"/>
              </a:rPr>
              <a:t>()</a:t>
            </a:r>
            <a:endParaRPr lang="en-AU" smtClean="0">
              <a:effectLst/>
              <a:latin typeface="Courier New" pitchFamily="49" charset="0"/>
            </a:endParaRPr>
          </a:p>
          <a:p>
            <a:endParaRPr lang="th-TH" i="1" smtClean="0">
              <a:effectLst/>
            </a:endParaRPr>
          </a:p>
        </p:txBody>
      </p:sp>
      <p:sp>
        <p:nvSpPr>
          <p:cNvPr id="6148" name="Text Box 19"/>
          <p:cNvSpPr txBox="1">
            <a:spLocks noChangeArrowheads="1"/>
          </p:cNvSpPr>
          <p:nvPr/>
        </p:nvSpPr>
        <p:spPr bwMode="auto">
          <a:xfrm>
            <a:off x="68421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String getInput()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Read a line of text from standard input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System.out.print("&gt;&gt; "); // print prompt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String inputLine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reader.nextLine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inputLine.trim().toLowerCase();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// trim spaces, and make lowercase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getInput()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  // end of InputReader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Combining String Ops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	String s1 = "    ANDREW   ";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s1 = s1.trim();           // "ANDREW"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s1 = s1.toLowerCase();    // "andrew"</a:t>
            </a:r>
          </a:p>
          <a:p>
            <a:r>
              <a:rPr lang="en-US" smtClean="0">
                <a:effectLst/>
              </a:rPr>
              <a:t>or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	String s1 = "    ANDREW   ";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s1 = s1.trim().toLowerCase();    // "andrew"</a:t>
            </a:r>
          </a:p>
          <a:p>
            <a:endParaRPr lang="en-US" smtClean="0">
              <a:effectLst/>
            </a:endParaRPr>
          </a:p>
          <a:p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smtClean="0">
                <a:effectLst/>
              </a:rPr>
              <a:t>5.  </a:t>
            </a:r>
            <a:r>
              <a:rPr lang="en-US" sz="4800" smtClean="0">
                <a:effectLst/>
              </a:rPr>
              <a:t>The </a:t>
            </a:r>
            <a:r>
              <a:rPr lang="en-US" sz="4800" smtClean="0">
                <a:effectLst/>
              </a:rPr>
              <a:t>Responder Class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An input line is passed to the responder and, based on the words in the line, the responder generates a String response.</a:t>
            </a:r>
          </a:p>
          <a:p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If none of the words are recognized, then a default response is chosen at random.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7300913" y="63865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540543" y="1285875"/>
            <a:ext cx="371475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"I have a Windows problem"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571500" y="2500313"/>
            <a:ext cx="57150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"I"</a:t>
            </a: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1214438" y="2500313"/>
            <a:ext cx="1071562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"have"</a:t>
            </a:r>
          </a:p>
        </p:txBody>
      </p:sp>
      <p:sp>
        <p:nvSpPr>
          <p:cNvPr id="38917" name="Rectangle 6"/>
          <p:cNvSpPr>
            <a:spLocks noChangeArrowheads="1"/>
          </p:cNvSpPr>
          <p:nvPr/>
        </p:nvSpPr>
        <p:spPr bwMode="auto">
          <a:xfrm>
            <a:off x="2357438" y="2500313"/>
            <a:ext cx="57150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"a"</a:t>
            </a:r>
          </a:p>
        </p:txBody>
      </p:sp>
      <p:sp>
        <p:nvSpPr>
          <p:cNvPr id="38918" name="Rectangle 7"/>
          <p:cNvSpPr>
            <a:spLocks noChangeArrowheads="1"/>
          </p:cNvSpPr>
          <p:nvPr/>
        </p:nvSpPr>
        <p:spPr bwMode="auto">
          <a:xfrm>
            <a:off x="4683918" y="2500313"/>
            <a:ext cx="1571625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"problem"</a:t>
            </a:r>
          </a:p>
        </p:txBody>
      </p:sp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3429000" y="3857625"/>
            <a:ext cx="114300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"crash"</a:t>
            </a:r>
          </a:p>
        </p:txBody>
      </p:sp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3429000" y="4429125"/>
            <a:ext cx="114300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"slow"</a:t>
            </a:r>
          </a:p>
        </p:txBody>
      </p:sp>
      <p:sp>
        <p:nvSpPr>
          <p:cNvPr id="38921" name="Rectangle 10"/>
          <p:cNvSpPr>
            <a:spLocks noChangeArrowheads="1"/>
          </p:cNvSpPr>
          <p:nvPr/>
        </p:nvSpPr>
        <p:spPr bwMode="auto">
          <a:xfrm>
            <a:off x="3429000" y="5072063"/>
            <a:ext cx="1647825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"Windows"</a:t>
            </a:r>
          </a:p>
        </p:txBody>
      </p:sp>
      <p:sp>
        <p:nvSpPr>
          <p:cNvPr id="38922" name="Rectangle 12"/>
          <p:cNvSpPr>
            <a:spLocks noChangeArrowheads="1"/>
          </p:cNvSpPr>
          <p:nvPr/>
        </p:nvSpPr>
        <p:spPr bwMode="auto">
          <a:xfrm>
            <a:off x="5214938" y="3857625"/>
            <a:ext cx="2714625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"Please reboot...."</a:t>
            </a:r>
          </a:p>
        </p:txBody>
      </p:sp>
      <p:sp>
        <p:nvSpPr>
          <p:cNvPr id="38923" name="Rectangle 13"/>
          <p:cNvSpPr>
            <a:spLocks noChangeArrowheads="1"/>
          </p:cNvSpPr>
          <p:nvPr/>
        </p:nvSpPr>
        <p:spPr bwMode="auto">
          <a:xfrm>
            <a:off x="5214938" y="4429125"/>
            <a:ext cx="314325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"Get more memory..."</a:t>
            </a:r>
          </a:p>
        </p:txBody>
      </p:sp>
      <p:sp>
        <p:nvSpPr>
          <p:cNvPr id="38924" name="Rectangle 14"/>
          <p:cNvSpPr>
            <a:spLocks noChangeArrowheads="1"/>
          </p:cNvSpPr>
          <p:nvPr/>
        </p:nvSpPr>
        <p:spPr bwMode="auto">
          <a:xfrm>
            <a:off x="5214938" y="5072063"/>
            <a:ext cx="2643187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"Switch to Linux"</a:t>
            </a:r>
          </a:p>
        </p:txBody>
      </p:sp>
      <p:sp>
        <p:nvSpPr>
          <p:cNvPr id="38925" name="Rectangle 16"/>
          <p:cNvSpPr>
            <a:spLocks noChangeArrowheads="1"/>
          </p:cNvSpPr>
          <p:nvPr/>
        </p:nvSpPr>
        <p:spPr bwMode="auto">
          <a:xfrm>
            <a:off x="2969418" y="2500313"/>
            <a:ext cx="1643063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"Windows""</a:t>
            </a:r>
          </a:p>
        </p:txBody>
      </p:sp>
      <p:sp>
        <p:nvSpPr>
          <p:cNvPr id="38926" name="TextBox 17"/>
          <p:cNvSpPr txBox="1">
            <a:spLocks noChangeArrowheads="1"/>
          </p:cNvSpPr>
          <p:nvPr/>
        </p:nvSpPr>
        <p:spPr bwMode="auto">
          <a:xfrm>
            <a:off x="4000500" y="5500688"/>
            <a:ext cx="269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:</a:t>
            </a:r>
          </a:p>
          <a:p>
            <a:r>
              <a:rPr lang="en-US"/>
              <a:t>:</a:t>
            </a:r>
          </a:p>
        </p:txBody>
      </p:sp>
      <p:sp>
        <p:nvSpPr>
          <p:cNvPr id="38927" name="TextBox 18"/>
          <p:cNvSpPr txBox="1">
            <a:spLocks noChangeArrowheads="1"/>
          </p:cNvSpPr>
          <p:nvPr/>
        </p:nvSpPr>
        <p:spPr bwMode="auto">
          <a:xfrm>
            <a:off x="6088063" y="5500688"/>
            <a:ext cx="269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:</a:t>
            </a:r>
          </a:p>
          <a:p>
            <a:r>
              <a:rPr lang="en-US"/>
              <a:t>:</a:t>
            </a:r>
          </a:p>
        </p:txBody>
      </p:sp>
      <p:sp>
        <p:nvSpPr>
          <p:cNvPr id="38928" name="Rectangle 19"/>
          <p:cNvSpPr>
            <a:spLocks noChangeArrowheads="1"/>
          </p:cNvSpPr>
          <p:nvPr/>
        </p:nvSpPr>
        <p:spPr bwMode="auto">
          <a:xfrm>
            <a:off x="3214688" y="3643313"/>
            <a:ext cx="5429250" cy="300037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29" name="TextBox 28"/>
          <p:cNvSpPr txBox="1">
            <a:spLocks noChangeArrowheads="1"/>
          </p:cNvSpPr>
          <p:nvPr/>
        </p:nvSpPr>
        <p:spPr bwMode="auto">
          <a:xfrm>
            <a:off x="214313" y="3071813"/>
            <a:ext cx="17494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check each </a:t>
            </a:r>
          </a:p>
          <a:p>
            <a:r>
              <a:rPr lang="en-US"/>
              <a:t>word against</a:t>
            </a:r>
          </a:p>
          <a:p>
            <a:r>
              <a:rPr lang="en-US"/>
              <a:t>the keys in</a:t>
            </a:r>
          </a:p>
          <a:p>
            <a:r>
              <a:rPr lang="en-US"/>
              <a:t>a map</a:t>
            </a:r>
          </a:p>
        </p:txBody>
      </p:sp>
      <p:cxnSp>
        <p:nvCxnSpPr>
          <p:cNvPr id="38930" name="Straight Connector 30"/>
          <p:cNvCxnSpPr>
            <a:cxnSpLocks noChangeShapeType="1"/>
          </p:cNvCxnSpPr>
          <p:nvPr/>
        </p:nvCxnSpPr>
        <p:spPr bwMode="auto">
          <a:xfrm>
            <a:off x="3214688" y="4357688"/>
            <a:ext cx="542925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1" name="Straight Connector 31"/>
          <p:cNvCxnSpPr>
            <a:cxnSpLocks noChangeShapeType="1"/>
          </p:cNvCxnSpPr>
          <p:nvPr/>
        </p:nvCxnSpPr>
        <p:spPr bwMode="auto">
          <a:xfrm>
            <a:off x="3214688" y="4929188"/>
            <a:ext cx="542925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2" name="Straight Connector 32"/>
          <p:cNvCxnSpPr>
            <a:cxnSpLocks noChangeShapeType="1"/>
          </p:cNvCxnSpPr>
          <p:nvPr/>
        </p:nvCxnSpPr>
        <p:spPr bwMode="auto">
          <a:xfrm>
            <a:off x="3214688" y="5570538"/>
            <a:ext cx="542925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3" name="Freeform 35"/>
          <p:cNvSpPr>
            <a:spLocks noChangeArrowheads="1"/>
          </p:cNvSpPr>
          <p:nvPr/>
        </p:nvSpPr>
        <p:spPr bwMode="auto">
          <a:xfrm>
            <a:off x="2214563" y="5003800"/>
            <a:ext cx="719137" cy="1295400"/>
          </a:xfrm>
          <a:custGeom>
            <a:avLst/>
            <a:gdLst>
              <a:gd name="T0" fmla="*/ 108009 w 986367"/>
              <a:gd name="T1" fmla="*/ 0 h 1295400"/>
              <a:gd name="T2" fmla="*/ 17615 w 986367"/>
              <a:gd name="T3" fmla="*/ 660400 h 1295400"/>
              <a:gd name="T4" fmla="*/ 2318 w 986367"/>
              <a:gd name="T5" fmla="*/ 1295400 h 1295400"/>
              <a:gd name="T6" fmla="*/ 2318 w 986367"/>
              <a:gd name="T7" fmla="*/ 1295400 h 1295400"/>
              <a:gd name="T8" fmla="*/ 0 60000 65536"/>
              <a:gd name="T9" fmla="*/ 0 60000 65536"/>
              <a:gd name="T10" fmla="*/ 0 60000 65536"/>
              <a:gd name="T11" fmla="*/ 0 60000 65536"/>
              <a:gd name="T12" fmla="*/ 0 w 986367"/>
              <a:gd name="T13" fmla="*/ 0 h 1295400"/>
              <a:gd name="T14" fmla="*/ 986367 w 986367"/>
              <a:gd name="T15" fmla="*/ 1295400 h 1295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6367" h="1295400">
                <a:moveTo>
                  <a:pt x="986367" y="0"/>
                </a:moveTo>
                <a:cubicBezTo>
                  <a:pt x="654050" y="222250"/>
                  <a:pt x="321734" y="444500"/>
                  <a:pt x="160867" y="660400"/>
                </a:cubicBezTo>
                <a:cubicBezTo>
                  <a:pt x="0" y="876300"/>
                  <a:pt x="21167" y="1295400"/>
                  <a:pt x="21167" y="1295400"/>
                </a:cubicBez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Freeform 38"/>
          <p:cNvSpPr>
            <a:spLocks noChangeArrowheads="1"/>
          </p:cNvSpPr>
          <p:nvPr/>
        </p:nvSpPr>
        <p:spPr bwMode="auto">
          <a:xfrm>
            <a:off x="1879600" y="3143250"/>
            <a:ext cx="1041400" cy="1289050"/>
          </a:xfrm>
          <a:custGeom>
            <a:avLst/>
            <a:gdLst>
              <a:gd name="T0" fmla="*/ 0 w 1041400"/>
              <a:gd name="T1" fmla="*/ 0 h 901700"/>
              <a:gd name="T2" fmla="*/ 317500 w 1041400"/>
              <a:gd name="T3" fmla="*/ 8678530 h 901700"/>
              <a:gd name="T4" fmla="*/ 1041400 w 1041400"/>
              <a:gd name="T5" fmla="*/ 11003139 h 901700"/>
              <a:gd name="T6" fmla="*/ 0 60000 65536"/>
              <a:gd name="T7" fmla="*/ 0 60000 65536"/>
              <a:gd name="T8" fmla="*/ 0 60000 65536"/>
              <a:gd name="T9" fmla="*/ 0 w 1041400"/>
              <a:gd name="T10" fmla="*/ 0 h 901700"/>
              <a:gd name="T11" fmla="*/ 1041400 w 1041400"/>
              <a:gd name="T12" fmla="*/ 901700 h 9017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1400" h="901700">
                <a:moveTo>
                  <a:pt x="0" y="0"/>
                </a:moveTo>
                <a:cubicBezTo>
                  <a:pt x="71966" y="280458"/>
                  <a:pt x="143933" y="560917"/>
                  <a:pt x="317500" y="711200"/>
                </a:cubicBezTo>
                <a:cubicBezTo>
                  <a:pt x="491067" y="861483"/>
                  <a:pt x="766233" y="881591"/>
                  <a:pt x="1041400" y="901700"/>
                </a:cubicBez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TextBox 39"/>
          <p:cNvSpPr txBox="1">
            <a:spLocks noChangeArrowheads="1"/>
          </p:cNvSpPr>
          <p:nvPr/>
        </p:nvSpPr>
        <p:spPr bwMode="auto">
          <a:xfrm>
            <a:off x="571500" y="5000625"/>
            <a:ext cx="19923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get a matching</a:t>
            </a:r>
          </a:p>
          <a:p>
            <a:r>
              <a:rPr lang="en-US"/>
              <a:t>value for the</a:t>
            </a:r>
          </a:p>
          <a:p>
            <a:r>
              <a:rPr lang="en-US"/>
              <a:t>response</a:t>
            </a:r>
          </a:p>
        </p:txBody>
      </p:sp>
      <p:cxnSp>
        <p:nvCxnSpPr>
          <p:cNvPr id="38936" name="Straight Arrow Connector 41"/>
          <p:cNvCxnSpPr>
            <a:cxnSpLocks noChangeShapeType="1"/>
          </p:cNvCxnSpPr>
          <p:nvPr/>
        </p:nvCxnSpPr>
        <p:spPr bwMode="auto">
          <a:xfrm rot="5400000">
            <a:off x="1535906" y="2107407"/>
            <a:ext cx="500063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7" name="TextBox 43"/>
          <p:cNvSpPr txBox="1">
            <a:spLocks noChangeArrowheads="1"/>
          </p:cNvSpPr>
          <p:nvPr/>
        </p:nvSpPr>
        <p:spPr bwMode="auto">
          <a:xfrm>
            <a:off x="1785938" y="1824038"/>
            <a:ext cx="207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split into words</a:t>
            </a:r>
          </a:p>
        </p:txBody>
      </p:sp>
      <p:sp>
        <p:nvSpPr>
          <p:cNvPr id="38938" name="TextBox 44"/>
          <p:cNvSpPr txBox="1">
            <a:spLocks noChangeArrowheads="1"/>
          </p:cNvSpPr>
          <p:nvPr/>
        </p:nvSpPr>
        <p:spPr bwMode="auto">
          <a:xfrm>
            <a:off x="3500438" y="3143250"/>
            <a:ext cx="62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key</a:t>
            </a:r>
          </a:p>
        </p:txBody>
      </p:sp>
      <p:sp>
        <p:nvSpPr>
          <p:cNvPr id="38939" name="TextBox 45"/>
          <p:cNvSpPr txBox="1">
            <a:spLocks noChangeArrowheads="1"/>
          </p:cNvSpPr>
          <p:nvPr/>
        </p:nvSpPr>
        <p:spPr bwMode="auto">
          <a:xfrm>
            <a:off x="6015038" y="3143250"/>
            <a:ext cx="849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value</a:t>
            </a:r>
          </a:p>
        </p:txBody>
      </p:sp>
      <p:cxnSp>
        <p:nvCxnSpPr>
          <p:cNvPr id="38940" name="Straight Connector 47"/>
          <p:cNvCxnSpPr>
            <a:cxnSpLocks noChangeShapeType="1"/>
          </p:cNvCxnSpPr>
          <p:nvPr/>
        </p:nvCxnSpPr>
        <p:spPr bwMode="auto">
          <a:xfrm rot="5400000">
            <a:off x="3644106" y="5144294"/>
            <a:ext cx="300037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1" name="TextBox 48"/>
          <p:cNvSpPr txBox="1">
            <a:spLocks noChangeArrowheads="1"/>
          </p:cNvSpPr>
          <p:nvPr/>
        </p:nvSpPr>
        <p:spPr bwMode="auto">
          <a:xfrm>
            <a:off x="7597775" y="2443163"/>
            <a:ext cx="1260475" cy="1200150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map</a:t>
            </a:r>
          </a:p>
          <a:p>
            <a:r>
              <a:rPr lang="en-US"/>
              <a:t>data</a:t>
            </a:r>
          </a:p>
          <a:p>
            <a:r>
              <a:rPr lang="en-US"/>
              <a:t>structure</a:t>
            </a:r>
          </a:p>
        </p:txBody>
      </p:sp>
      <p:sp>
        <p:nvSpPr>
          <p:cNvPr id="38942" name="TextBox 43"/>
          <p:cNvSpPr txBox="1">
            <a:spLocks noChangeArrowheads="1"/>
          </p:cNvSpPr>
          <p:nvPr/>
        </p:nvSpPr>
        <p:spPr bwMode="auto">
          <a:xfrm>
            <a:off x="2001838" y="765175"/>
            <a:ext cx="1789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input line</a:t>
            </a:r>
          </a:p>
        </p:txBody>
      </p:sp>
      <p:sp>
        <p:nvSpPr>
          <p:cNvPr id="38943" name="Rectangle 4"/>
          <p:cNvSpPr>
            <a:spLocks noChangeArrowheads="1"/>
          </p:cNvSpPr>
          <p:nvPr/>
        </p:nvSpPr>
        <p:spPr bwMode="auto">
          <a:xfrm>
            <a:off x="7300913" y="63865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4500563" y="1998663"/>
            <a:ext cx="3286125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"Please tell me more."</a:t>
            </a: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4500563" y="2570163"/>
            <a:ext cx="3671887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"We don't support that OS."</a:t>
            </a: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4500563" y="3213100"/>
            <a:ext cx="3571875" cy="430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"Upgrade your software."</a:t>
            </a:r>
          </a:p>
        </p:txBody>
      </p:sp>
      <p:sp>
        <p:nvSpPr>
          <p:cNvPr id="39941" name="TextBox 6"/>
          <p:cNvSpPr txBox="1">
            <a:spLocks noChangeArrowheads="1"/>
          </p:cNvSpPr>
          <p:nvPr/>
        </p:nvSpPr>
        <p:spPr bwMode="auto">
          <a:xfrm>
            <a:off x="5375275" y="3643313"/>
            <a:ext cx="269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:</a:t>
            </a:r>
          </a:p>
          <a:p>
            <a:r>
              <a:rPr lang="en-US"/>
              <a:t>:</a:t>
            </a: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4357688" y="1785938"/>
            <a:ext cx="3929062" cy="328612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43" name="TextBox 9"/>
          <p:cNvSpPr txBox="1">
            <a:spLocks noChangeArrowheads="1"/>
          </p:cNvSpPr>
          <p:nvPr/>
        </p:nvSpPr>
        <p:spPr bwMode="auto">
          <a:xfrm>
            <a:off x="6500813" y="1252538"/>
            <a:ext cx="1730375" cy="461962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an ArrayList</a:t>
            </a:r>
          </a:p>
        </p:txBody>
      </p:sp>
      <p:sp>
        <p:nvSpPr>
          <p:cNvPr id="39944" name="TextBox 10"/>
          <p:cNvSpPr txBox="1">
            <a:spLocks noChangeArrowheads="1"/>
          </p:cNvSpPr>
          <p:nvPr/>
        </p:nvSpPr>
        <p:spPr bwMode="auto">
          <a:xfrm>
            <a:off x="4000500" y="1966913"/>
            <a:ext cx="338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0</a:t>
            </a:r>
          </a:p>
        </p:txBody>
      </p:sp>
      <p:sp>
        <p:nvSpPr>
          <p:cNvPr id="39945" name="TextBox 11"/>
          <p:cNvSpPr txBox="1">
            <a:spLocks noChangeArrowheads="1"/>
          </p:cNvSpPr>
          <p:nvPr/>
        </p:nvSpPr>
        <p:spPr bwMode="auto">
          <a:xfrm>
            <a:off x="4000500" y="26098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39946" name="TextBox 12"/>
          <p:cNvSpPr txBox="1">
            <a:spLocks noChangeArrowheads="1"/>
          </p:cNvSpPr>
          <p:nvPr/>
        </p:nvSpPr>
        <p:spPr bwMode="auto">
          <a:xfrm>
            <a:off x="4000500" y="31813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2</a:t>
            </a:r>
          </a:p>
        </p:txBody>
      </p:sp>
      <p:sp>
        <p:nvSpPr>
          <p:cNvPr id="39947" name="TextBox 13"/>
          <p:cNvSpPr txBox="1">
            <a:spLocks noChangeArrowheads="1"/>
          </p:cNvSpPr>
          <p:nvPr/>
        </p:nvSpPr>
        <p:spPr bwMode="auto">
          <a:xfrm>
            <a:off x="4000500" y="3571875"/>
            <a:ext cx="269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:</a:t>
            </a:r>
          </a:p>
          <a:p>
            <a:r>
              <a:rPr lang="en-US"/>
              <a:t>:</a:t>
            </a:r>
          </a:p>
        </p:txBody>
      </p:sp>
      <p:sp>
        <p:nvSpPr>
          <p:cNvPr id="39948" name="TextBox 14"/>
          <p:cNvSpPr txBox="1">
            <a:spLocks noChangeArrowheads="1"/>
          </p:cNvSpPr>
          <p:nvPr/>
        </p:nvSpPr>
        <p:spPr bwMode="auto">
          <a:xfrm>
            <a:off x="3429000" y="4467225"/>
            <a:ext cx="919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size-1</a:t>
            </a:r>
          </a:p>
        </p:txBody>
      </p:sp>
      <p:sp>
        <p:nvSpPr>
          <p:cNvPr id="39949" name="TextBox 15"/>
          <p:cNvSpPr txBox="1">
            <a:spLocks noChangeArrowheads="1"/>
          </p:cNvSpPr>
          <p:nvPr/>
        </p:nvSpPr>
        <p:spPr bwMode="auto">
          <a:xfrm>
            <a:off x="911225" y="1500188"/>
            <a:ext cx="230346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else </a:t>
            </a:r>
            <a:r>
              <a:rPr lang="en-US" i="1">
                <a:solidFill>
                  <a:schemeClr val="tx2"/>
                </a:solidFill>
              </a:rPr>
              <a:t>randomly</a:t>
            </a:r>
          </a:p>
          <a:p>
            <a:r>
              <a:rPr lang="en-US"/>
              <a:t>select a default</a:t>
            </a:r>
          </a:p>
          <a:p>
            <a:r>
              <a:rPr lang="en-US"/>
              <a:t>response from an</a:t>
            </a:r>
          </a:p>
          <a:p>
            <a:r>
              <a:rPr lang="en-US"/>
              <a:t>ArrayList</a:t>
            </a:r>
          </a:p>
          <a:p>
            <a:endParaRPr lang="en-US"/>
          </a:p>
          <a:p>
            <a:r>
              <a:rPr lang="en-US"/>
              <a:t>use a random</a:t>
            </a:r>
          </a:p>
          <a:p>
            <a:r>
              <a:rPr lang="en-US"/>
              <a:t>number between</a:t>
            </a:r>
          </a:p>
          <a:p>
            <a:r>
              <a:rPr lang="en-US"/>
              <a:t>0 and size-1</a:t>
            </a:r>
          </a:p>
        </p:txBody>
      </p:sp>
      <p:sp>
        <p:nvSpPr>
          <p:cNvPr id="39950" name="Freeform 16"/>
          <p:cNvSpPr>
            <a:spLocks noChangeArrowheads="1"/>
          </p:cNvSpPr>
          <p:nvPr/>
        </p:nvSpPr>
        <p:spPr bwMode="auto">
          <a:xfrm>
            <a:off x="2928938" y="3562350"/>
            <a:ext cx="719137" cy="1295400"/>
          </a:xfrm>
          <a:custGeom>
            <a:avLst/>
            <a:gdLst>
              <a:gd name="T0" fmla="*/ 108009 w 986367"/>
              <a:gd name="T1" fmla="*/ 0 h 1295400"/>
              <a:gd name="T2" fmla="*/ 17615 w 986367"/>
              <a:gd name="T3" fmla="*/ 660400 h 1295400"/>
              <a:gd name="T4" fmla="*/ 2318 w 986367"/>
              <a:gd name="T5" fmla="*/ 1295400 h 1295400"/>
              <a:gd name="T6" fmla="*/ 2318 w 986367"/>
              <a:gd name="T7" fmla="*/ 1295400 h 1295400"/>
              <a:gd name="T8" fmla="*/ 0 60000 65536"/>
              <a:gd name="T9" fmla="*/ 0 60000 65536"/>
              <a:gd name="T10" fmla="*/ 0 60000 65536"/>
              <a:gd name="T11" fmla="*/ 0 60000 65536"/>
              <a:gd name="T12" fmla="*/ 0 w 986367"/>
              <a:gd name="T13" fmla="*/ 0 h 1295400"/>
              <a:gd name="T14" fmla="*/ 986367 w 986367"/>
              <a:gd name="T15" fmla="*/ 1295400 h 1295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6367" h="1295400">
                <a:moveTo>
                  <a:pt x="986367" y="0"/>
                </a:moveTo>
                <a:cubicBezTo>
                  <a:pt x="654050" y="222250"/>
                  <a:pt x="321734" y="444500"/>
                  <a:pt x="160867" y="660400"/>
                </a:cubicBezTo>
                <a:cubicBezTo>
                  <a:pt x="0" y="876300"/>
                  <a:pt x="21167" y="1295400"/>
                  <a:pt x="21167" y="1295400"/>
                </a:cubicBezTo>
              </a:path>
            </a:pathLst>
          </a:cu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6.  Maps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46809" y="1700213"/>
            <a:ext cx="8163791" cy="4327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mtClean="0">
                <a:effectLst/>
              </a:rPr>
              <a:t>Maps are </a:t>
            </a:r>
            <a:r>
              <a:rPr lang="en-GB" b="1" smtClean="0">
                <a:effectLst/>
              </a:rPr>
              <a:t>collections</a:t>
            </a:r>
            <a:r>
              <a:rPr lang="en-GB" smtClean="0">
                <a:effectLst/>
              </a:rPr>
              <a:t> that contain </a:t>
            </a:r>
            <a:r>
              <a:rPr lang="en-GB" i="1" smtClean="0">
                <a:solidFill>
                  <a:schemeClr val="tx2"/>
                </a:solidFill>
                <a:effectLst/>
              </a:rPr>
              <a:t>pairs</a:t>
            </a:r>
            <a:r>
              <a:rPr lang="en-GB" smtClean="0">
                <a:effectLst/>
              </a:rPr>
              <a:t> of objects.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effectLst/>
              </a:rPr>
              <a:t>a pair consists of a </a:t>
            </a:r>
            <a:r>
              <a:rPr lang="en-GB" i="1" smtClean="0">
                <a:effectLst/>
              </a:rPr>
              <a:t>key</a:t>
            </a:r>
            <a:r>
              <a:rPr lang="en-GB" smtClean="0">
                <a:effectLst/>
              </a:rPr>
              <a:t> and a </a:t>
            </a:r>
            <a:r>
              <a:rPr lang="en-GB" i="1" smtClean="0">
                <a:effectLst/>
              </a:rPr>
              <a:t>value</a:t>
            </a:r>
          </a:p>
          <a:p>
            <a:pPr lvl="1">
              <a:lnSpc>
                <a:spcPct val="90000"/>
              </a:lnSpc>
            </a:pPr>
            <a:endParaRPr lang="en-GB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n-GB" smtClean="0">
                <a:effectLst/>
              </a:rPr>
              <a:t>A real-world Map example: 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effectLst/>
              </a:rPr>
              <a:t>a telephone book</a:t>
            </a:r>
          </a:p>
          <a:p>
            <a:pPr lvl="1">
              <a:lnSpc>
                <a:spcPct val="90000"/>
              </a:lnSpc>
            </a:pPr>
            <a:endParaRPr lang="en-GB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n-GB" smtClean="0">
                <a:effectLst/>
              </a:rPr>
              <a:t>The programmer passes a key to the Map.get() method, and it returns the matching value (or null).</a:t>
            </a:r>
          </a:p>
        </p:txBody>
      </p:sp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5220072" y="3148643"/>
            <a:ext cx="2571750" cy="4619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name → phone no.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Using a Map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7772400" cy="685800"/>
          </a:xfrm>
        </p:spPr>
        <p:txBody>
          <a:bodyPr/>
          <a:lstStyle/>
          <a:p>
            <a:r>
              <a:rPr lang="en-GB" smtClean="0">
                <a:effectLst/>
              </a:rPr>
              <a:t>A HashMap with Strings as keys and values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1752600" y="2895600"/>
            <a:ext cx="5638800" cy="2514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2362200" y="3573463"/>
            <a:ext cx="2228850" cy="312737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"Charles Nguyen"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752600" y="2971800"/>
            <a:ext cx="56388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en-AU" sz="2000" u="sng">
                <a:latin typeface="Trebuchet MS" pitchFamily="34" charset="0"/>
              </a:rPr>
              <a:t>HashMap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4591050" y="3573463"/>
            <a:ext cx="2228850" cy="312737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"(531) 9392 4587"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2362200" y="4030663"/>
            <a:ext cx="2228850" cy="312737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"Lisa Jones"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591050" y="4030663"/>
            <a:ext cx="2228850" cy="312737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"(402) 4536 4674"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2362200" y="4479925"/>
            <a:ext cx="2228850" cy="31273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"William H. Smith"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4591050" y="4479925"/>
            <a:ext cx="2228850" cy="31273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1800">
                <a:solidFill>
                  <a:srgbClr val="000807"/>
                </a:solidFill>
                <a:latin typeface="Trebuchet MS" pitchFamily="34" charset="0"/>
              </a:rPr>
              <a:t>"(998) 5488 0123"</a:t>
            </a:r>
          </a:p>
        </p:txBody>
      </p:sp>
      <p:sp>
        <p:nvSpPr>
          <p:cNvPr id="41996" name="TextBox 11"/>
          <p:cNvSpPr txBox="1">
            <a:spLocks noChangeArrowheads="1"/>
          </p:cNvSpPr>
          <p:nvPr/>
        </p:nvSpPr>
        <p:spPr bwMode="auto">
          <a:xfrm>
            <a:off x="2932113" y="5429250"/>
            <a:ext cx="2354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 telephone book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HashMap is called "Hash" "Map" because it is implemented using hash functions internally, but that is hidden from us.</a:t>
            </a:r>
          </a:p>
          <a:p>
            <a:pPr lvl="1"/>
            <a:r>
              <a:rPr lang="en-US" smtClean="0"/>
              <a:t>think of it as a </a:t>
            </a:r>
            <a:r>
              <a:rPr lang="en-US" b="1" smtClean="0"/>
              <a:t>map</a:t>
            </a:r>
            <a:endParaRPr lang="en-US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1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Coding a Map</a:t>
            </a:r>
          </a:p>
        </p:txBody>
      </p:sp>
      <p:sp>
        <p:nvSpPr>
          <p:cNvPr id="43011" name="Rectangle 13"/>
          <p:cNvSpPr>
            <a:spLocks noGrp="1" noChangeArrowheads="1"/>
          </p:cNvSpPr>
          <p:nvPr>
            <p:ph idx="1"/>
          </p:nvPr>
        </p:nvSpPr>
        <p:spPr>
          <a:xfrm>
            <a:off x="928688" y="2224088"/>
            <a:ext cx="7467600" cy="3276600"/>
          </a:xfrm>
        </p:spPr>
        <p:txBody>
          <a:bodyPr lIns="91440" tIns="45720" rIns="91440" bIns="45720"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HashMap &lt;String, String&gt; phoneBook =</a:t>
            </a:r>
            <a:br>
              <a:rPr lang="en-GB" sz="1800" smtClean="0">
                <a:effectLst/>
                <a:latin typeface="Courier New" pitchFamily="49" charset="0"/>
              </a:rPr>
            </a:br>
            <a:r>
              <a:rPr lang="en-GB" sz="1800" smtClean="0">
                <a:effectLst/>
                <a:latin typeface="Courier New" pitchFamily="49" charset="0"/>
              </a:rPr>
              <a:t>          new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HashMap</a:t>
            </a:r>
            <a:r>
              <a:rPr lang="en-GB" sz="1800" smtClean="0">
                <a:effectLst/>
                <a:latin typeface="Courier New" pitchFamily="49" charset="0"/>
              </a:rPr>
              <a:t>&lt;String, String&gt;();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phoneBook.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put</a:t>
            </a:r>
            <a:r>
              <a:rPr lang="en-GB" sz="1800" smtClean="0">
                <a:effectLst/>
                <a:latin typeface="Courier New" pitchFamily="49" charset="0"/>
              </a:rPr>
              <a:t>("Charles Nguyen", "(531) 9392 4587");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phoneBook.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put</a:t>
            </a:r>
            <a:r>
              <a:rPr lang="en-GB" sz="1800" smtClean="0">
                <a:effectLst/>
                <a:latin typeface="Courier New" pitchFamily="49" charset="0"/>
              </a:rPr>
              <a:t>("Lisa Jones", "(402) 4536 4674");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phoneBook.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put</a:t>
            </a:r>
            <a:r>
              <a:rPr lang="en-GB" sz="1800" smtClean="0">
                <a:effectLst/>
                <a:latin typeface="Courier New" pitchFamily="49" charset="0"/>
              </a:rPr>
              <a:t>("William H. Smith", "(998) 5488 0123");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String phoneNumber = phoneBook.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get</a:t>
            </a:r>
            <a:r>
              <a:rPr lang="en-GB" sz="1800" smtClean="0">
                <a:effectLst/>
                <a:latin typeface="Courier New" pitchFamily="49" charset="0"/>
              </a:rPr>
              <a:t>("Lisa Jones");</a:t>
            </a:r>
            <a:br>
              <a:rPr lang="en-GB" sz="1800" smtClean="0">
                <a:effectLst/>
                <a:latin typeface="Courier New" pitchFamily="49" charset="0"/>
              </a:rPr>
            </a:b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1800" smtClean="0">
                <a:effectLst/>
                <a:latin typeface="Courier New" pitchFamily="49" charset="0"/>
              </a:rPr>
              <a:t>System.out.println( phoneNumber );</a:t>
            </a:r>
            <a:endParaRPr lang="en-AU" sz="1800" smtClean="0">
              <a:effectLst/>
              <a:latin typeface="Courier New" pitchFamily="49" charset="0"/>
            </a:endParaRPr>
          </a:p>
        </p:txBody>
      </p:sp>
      <p:sp>
        <p:nvSpPr>
          <p:cNvPr id="43012" name="TextBox 3"/>
          <p:cNvSpPr txBox="1">
            <a:spLocks noChangeArrowheads="1"/>
          </p:cNvSpPr>
          <p:nvPr/>
        </p:nvSpPr>
        <p:spPr bwMode="auto">
          <a:xfrm>
            <a:off x="4429125" y="5824538"/>
            <a:ext cx="3286125" cy="461962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prints:  (402) 4536 4674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1205488"/>
          </a:xfrm>
        </p:spPr>
        <p:txBody>
          <a:bodyPr/>
          <a:lstStyle/>
          <a:p>
            <a:r>
              <a:rPr lang="en-US" smtClean="0"/>
              <a:t>More on HashMap:</a:t>
            </a:r>
          </a:p>
          <a:p>
            <a:pPr lvl="1"/>
            <a:r>
              <a:rPr lang="en-US" smtClean="0"/>
              <a:t>google for "HashMap API Java 12"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98890"/>
            <a:ext cx="6727822" cy="472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9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String t1 = "foo";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String t2 = "foo";</a:t>
            </a:r>
            <a:r>
              <a:rPr lang="en-US" sz="28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8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800" smtClean="0">
              <a:effectLst/>
              <a:latin typeface="Courier New" pitchFamily="49" charset="0"/>
              <a:cs typeface="Courier New" pitchFamily="49" charset="0"/>
            </a:endParaRPr>
          </a:p>
          <a:p>
            <a:r>
              <a:rPr lang="en-US" sz="200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t1 == t2</a:t>
            </a:r>
            <a:r>
              <a:rPr lang="en-US" smtClean="0">
                <a:effectLst/>
              </a:rPr>
              <a:t> returns false since t1 and t2 are different objects</a:t>
            </a:r>
          </a:p>
          <a:p>
            <a:endParaRPr lang="en-US" smtClean="0">
              <a:effectLst/>
            </a:endParaRPr>
          </a:p>
          <a:p>
            <a:r>
              <a:rPr lang="en-US" sz="200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t1.equals(t2)</a:t>
            </a:r>
            <a:r>
              <a:rPr lang="en-US" smtClean="0">
                <a:effectLst/>
              </a:rPr>
              <a:t> returns true since t1 and t2 contain the same text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215188" y="1071563"/>
            <a:ext cx="1214437" cy="64293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accent4">
                    <a:lumMod val="10000"/>
                  </a:schemeClr>
                </a:solidFill>
              </a:rPr>
              <a:t>"foo"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143625" y="1285875"/>
            <a:ext cx="500063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6143625" y="85725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t1</a:t>
            </a:r>
          </a:p>
        </p:txBody>
      </p:sp>
      <p:cxnSp>
        <p:nvCxnSpPr>
          <p:cNvPr id="7174" name="Straight Arrow Connector 6"/>
          <p:cNvCxnSpPr>
            <a:cxnSpLocks noChangeShapeType="1"/>
            <a:endCxn id="4" idx="2"/>
          </p:cNvCxnSpPr>
          <p:nvPr/>
        </p:nvCxnSpPr>
        <p:spPr bwMode="auto">
          <a:xfrm flipV="1">
            <a:off x="6357938" y="1392238"/>
            <a:ext cx="857250" cy="36512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7"/>
          <p:cNvSpPr/>
          <p:nvPr/>
        </p:nvSpPr>
        <p:spPr bwMode="auto">
          <a:xfrm>
            <a:off x="7215188" y="2143125"/>
            <a:ext cx="1214437" cy="6429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accent4">
                    <a:lumMod val="10000"/>
                  </a:schemeClr>
                </a:solidFill>
              </a:rPr>
              <a:t>"foo"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143625" y="2357438"/>
            <a:ext cx="500063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7" name="TextBox 9"/>
          <p:cNvSpPr txBox="1">
            <a:spLocks noChangeArrowheads="1"/>
          </p:cNvSpPr>
          <p:nvPr/>
        </p:nvSpPr>
        <p:spPr bwMode="auto">
          <a:xfrm>
            <a:off x="6143625" y="1928813"/>
            <a:ext cx="423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t2</a:t>
            </a:r>
          </a:p>
        </p:txBody>
      </p:sp>
      <p:cxnSp>
        <p:nvCxnSpPr>
          <p:cNvPr id="7178" name="Straight Arrow Connector 10"/>
          <p:cNvCxnSpPr>
            <a:cxnSpLocks noChangeShapeType="1"/>
            <a:endCxn id="8" idx="2"/>
          </p:cNvCxnSpPr>
          <p:nvPr/>
        </p:nvCxnSpPr>
        <p:spPr bwMode="auto">
          <a:xfrm flipV="1">
            <a:off x="6357938" y="2463800"/>
            <a:ext cx="857250" cy="36513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7.  Making Random Numbers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649756"/>
            <a:ext cx="7772400" cy="1714500"/>
          </a:xfrm>
        </p:spPr>
        <p:txBody>
          <a:bodyPr/>
          <a:lstStyle/>
          <a:p>
            <a:r>
              <a:rPr lang="en-GB" smtClean="0">
                <a:effectLst/>
              </a:rPr>
              <a:t>The library class </a:t>
            </a:r>
            <a:r>
              <a:rPr lang="en-GB" sz="2800" smtClean="0">
                <a:effectLst/>
                <a:latin typeface="Courier New" pitchFamily="49" charset="0"/>
              </a:rPr>
              <a:t>Random</a:t>
            </a:r>
            <a:r>
              <a:rPr lang="en-GB" sz="2800" smtClean="0">
                <a:effectLst/>
              </a:rPr>
              <a:t> </a:t>
            </a:r>
            <a:r>
              <a:rPr lang="en-GB" smtClean="0">
                <a:effectLst/>
              </a:rPr>
              <a:t>can be used to generate random numbers</a:t>
            </a:r>
          </a:p>
          <a:p>
            <a:pPr lvl="1"/>
            <a:r>
              <a:rPr lang="en-GB" sz="2400" smtClean="0">
                <a:effectLst/>
              </a:rPr>
              <a:t>floats, ints, booleans, etc</a:t>
            </a:r>
            <a:endParaRPr lang="en-AU" sz="2400" smtClean="0">
              <a:effectLst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1285875" y="3348038"/>
            <a:ext cx="6858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000" tIns="190800" rIns="198000" bIns="190800"/>
          <a:lstStyle/>
          <a:p>
            <a:r>
              <a:rPr lang="en-GB" sz="2000">
                <a:latin typeface="Courier New" pitchFamily="49" charset="0"/>
                <a:cs typeface="Courier New" pitchFamily="49" charset="0"/>
              </a:rPr>
              <a:t>import java.util.Random;</a:t>
            </a:r>
            <a:endParaRPr lang="en-GB">
              <a:latin typeface="Courier New" pitchFamily="49" charset="0"/>
              <a:cs typeface="Courier New" pitchFamily="49" charset="0"/>
            </a:endParaRPr>
          </a:p>
          <a:p>
            <a:pPr>
              <a:buSzPct val="75000"/>
              <a:buFont typeface="Monotype Sorts" pitchFamily="2" charset="2"/>
              <a:buNone/>
            </a:pPr>
            <a:endParaRPr lang="en-AU" sz="2000">
              <a:latin typeface="Courier New" pitchFamily="49" charset="0"/>
              <a:cs typeface="Courier New" pitchFamily="49" charset="0"/>
            </a:endParaRPr>
          </a:p>
          <a:p>
            <a:pPr>
              <a:buSzPct val="75000"/>
              <a:buFont typeface="Monotype Sorts" pitchFamily="2" charset="2"/>
              <a:buNone/>
            </a:pPr>
            <a:r>
              <a:rPr lang="en-AU" sz="2000">
                <a:latin typeface="Courier New" pitchFamily="49" charset="0"/>
                <a:cs typeface="Courier New" pitchFamily="49" charset="0"/>
              </a:rPr>
              <a:t>Random randomGen = new Random();</a:t>
            </a:r>
            <a:br>
              <a:rPr lang="en-AU" sz="2000">
                <a:latin typeface="Courier New" pitchFamily="49" charset="0"/>
                <a:cs typeface="Courier New" pitchFamily="49" charset="0"/>
              </a:rPr>
            </a:br>
            <a:endParaRPr lang="en-AU" sz="2000">
              <a:latin typeface="Courier New" pitchFamily="49" charset="0"/>
              <a:cs typeface="Courier New" pitchFamily="49" charset="0"/>
            </a:endParaRPr>
          </a:p>
          <a:p>
            <a:pPr>
              <a:buSzPct val="75000"/>
              <a:buFont typeface="Monotype Sorts" pitchFamily="2" charset="2"/>
              <a:buNone/>
            </a:pPr>
            <a:r>
              <a:rPr lang="en-AU" sz="2000">
                <a:latin typeface="Courier New" pitchFamily="49" charset="0"/>
                <a:cs typeface="Courier New" pitchFamily="49" charset="0"/>
              </a:rPr>
              <a:t>int r1 = randomGen.nextInt();</a:t>
            </a:r>
          </a:p>
          <a:p>
            <a:pPr>
              <a:buSzPct val="75000"/>
              <a:buFont typeface="Monotype Sorts" pitchFamily="2" charset="2"/>
              <a:buNone/>
            </a:pPr>
            <a:r>
              <a:rPr lang="en-AU" sz="2000">
                <a:latin typeface="Courier New" pitchFamily="49" charset="0"/>
                <a:cs typeface="Courier New" pitchFamily="49" charset="0"/>
              </a:rPr>
              <a:t>   // a random positive integer</a:t>
            </a:r>
          </a:p>
          <a:p>
            <a:pPr>
              <a:buSzPct val="75000"/>
              <a:buFont typeface="Monotype Sorts" pitchFamily="2" charset="2"/>
              <a:buNone/>
            </a:pPr>
            <a:r>
              <a:rPr lang="en-AU" sz="200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SzPct val="75000"/>
              <a:buFont typeface="Monotype Sorts" pitchFamily="2" charset="2"/>
              <a:buNone/>
            </a:pPr>
            <a:r>
              <a:rPr lang="en-AU" sz="2000">
                <a:latin typeface="Courier New" pitchFamily="49" charset="0"/>
                <a:cs typeface="Courier New" pitchFamily="49" charset="0"/>
              </a:rPr>
              <a:t>int r2 = randomGen.nextInt(100);</a:t>
            </a:r>
            <a:br>
              <a:rPr lang="en-AU" sz="2000">
                <a:latin typeface="Courier New" pitchFamily="49" charset="0"/>
                <a:cs typeface="Courier New" pitchFamily="49" charset="0"/>
              </a:rPr>
            </a:br>
            <a:r>
              <a:rPr lang="en-AU" sz="2000">
                <a:latin typeface="Courier New" pitchFamily="49" charset="0"/>
                <a:cs typeface="Courier New" pitchFamily="49" charset="0"/>
              </a:rPr>
              <a:t>   // an integer between 0 and 99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A Random Example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28899"/>
            <a:ext cx="8569325" cy="511246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import java.util.Random;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public class ShowRandom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public static void main(String[] args)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Random randGen = new Random();</a:t>
            </a: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System.out.println("10 random ints between 0 and 100");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for (int i = 0; i &lt; 10; i++)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System.out.print(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randGen.nextInt</a:t>
            </a:r>
            <a:r>
              <a:rPr lang="en-GB" sz="1800" smtClean="0">
                <a:effectLst/>
                <a:latin typeface="Courier New" pitchFamily="49" charset="0"/>
              </a:rPr>
              <a:t>(100) + "  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System.out.println("\n5 floats between 0.0f and 1.0f");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for (int i = 0; i &lt; 5; i++)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System.out.print(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randGen.nextFloat</a:t>
            </a:r>
            <a:r>
              <a:rPr lang="en-GB" sz="1800" smtClean="0">
                <a:effectLst/>
                <a:latin typeface="Courier New" pitchFamily="49" charset="0"/>
              </a:rPr>
              <a:t>() + "  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}  // end of ShowRandom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1205488"/>
          </a:xfrm>
        </p:spPr>
        <p:txBody>
          <a:bodyPr/>
          <a:lstStyle/>
          <a:p>
            <a:r>
              <a:rPr lang="en-US" smtClean="0"/>
              <a:t>More on Random:</a:t>
            </a:r>
          </a:p>
          <a:p>
            <a:pPr lvl="1"/>
            <a:r>
              <a:rPr lang="en-US" smtClean="0"/>
              <a:t>google for "Random API Java 12"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7287915" cy="476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4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smtClean="0">
                <a:effectLst/>
              </a:rPr>
              <a:t>8.  </a:t>
            </a:r>
            <a:r>
              <a:rPr lang="en-US" smtClean="0">
                <a:effectLst/>
              </a:rPr>
              <a:t>Implementing Responder</a:t>
            </a:r>
            <a:endParaRPr lang="en-US" smtClean="0">
              <a:effectLst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85813" y="1428750"/>
            <a:ext cx="7772400" cy="51435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Responder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HashMap&lt;String, String&gt;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respMap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;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map keywords strings to responses strings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ArrayList&lt;String&gt;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defaultResps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;   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Random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ranGen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Responder()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effectLst/>
                <a:latin typeface="Courier New" pitchFamily="49" charset="0"/>
                <a:cs typeface="Courier New" pitchFamily="49" charset="0"/>
              </a:rPr>
              <a:t>initResponses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effectLst/>
                <a:latin typeface="Courier New" pitchFamily="49" charset="0"/>
                <a:cs typeface="Courier New" pitchFamily="49" charset="0"/>
              </a:rPr>
              <a:t>initDefaultResponses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ranGen = new Random();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Responder()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50238" cy="47529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void initResponses()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/* Build keywords and their associated responses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into a map. */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respMap = new HashMap&lt;String, String&gt;()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respMap.put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("crash",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"Well, it never crashes on our system");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respMap.put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("configuration",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"Tell me more about your configuration.");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: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// end of initResponses()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void initDefaultResponses()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Build a list of default responses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defaultResps = new ArrayList&lt;String&gt;();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defaultResps.add("That sounds odd.");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defaultResps.add("Please tell me more...");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: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: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initDefaultResponses()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642938" y="1500188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String genResponse(String inputLine)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Generate a response from a given input line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String[] words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inputLine.split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(" ");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// split line into words at spaces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String response = null;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for(int i=0; i &lt; words.length; i++)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response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respMap.get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 words[i] 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if (response != null)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return response;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}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: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155" name="TextBox 3"/>
          <p:cNvSpPr txBox="1">
            <a:spLocks noChangeArrowheads="1"/>
          </p:cNvSpPr>
          <p:nvPr/>
        </p:nvSpPr>
        <p:spPr bwMode="auto">
          <a:xfrm>
            <a:off x="7737475" y="2428875"/>
            <a:ext cx="1192213" cy="12001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Another</a:t>
            </a:r>
          </a:p>
          <a:p>
            <a:r>
              <a:rPr lang="en-US"/>
              <a:t>String</a:t>
            </a:r>
          </a:p>
          <a:p>
            <a:r>
              <a:rPr lang="en-US"/>
              <a:t>method</a:t>
            </a:r>
          </a:p>
        </p:txBody>
      </p:sp>
      <p:cxnSp>
        <p:nvCxnSpPr>
          <p:cNvPr id="49156" name="Straight Arrow Connector 4"/>
          <p:cNvCxnSpPr>
            <a:cxnSpLocks noChangeShapeType="1"/>
          </p:cNvCxnSpPr>
          <p:nvPr/>
        </p:nvCxnSpPr>
        <p:spPr bwMode="auto">
          <a:xfrm rot="10800000">
            <a:off x="7215188" y="2786063"/>
            <a:ext cx="500062" cy="15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/* None of the words from the input line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were recognized, so randomly select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a default responses to return. */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int i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ranGen.nextInt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 defaultResps.size()); 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//  0 to size-1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defaultResps.get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(i);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genResponse()</a:t>
            </a:r>
          </a:p>
          <a:p>
            <a:pPr>
              <a:buFont typeface="Monotype Sorts" pitchFamily="2" charset="2"/>
              <a:buNone/>
              <a:defRPr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  // end of Responder class</a:t>
            </a:r>
            <a:endParaRPr lang="en-US" sz="2000" smtClean="0">
              <a:effectLst>
                <a:outerShdw blurRad="38100" dist="38100" dir="2700000" algn="tl">
                  <a:srgbClr val="919191"/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9.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14 (Strings, ...)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14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7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Comparing Strings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1714500"/>
            <a:ext cx="7772400" cy="4114800"/>
          </a:xfrm>
        </p:spPr>
        <p:txBody>
          <a:bodyPr/>
          <a:lstStyle/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.compareTo(s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</a:p>
          <a:p>
            <a:pPr lvl="1"/>
            <a:r>
              <a:rPr lang="th-TH" smtClean="0">
                <a:effectLst/>
              </a:rPr>
              <a:t>returns </a:t>
            </a:r>
            <a:r>
              <a:rPr lang="en-US" smtClean="0">
                <a:effectLst/>
              </a:rPr>
              <a:t>0</a:t>
            </a:r>
            <a:r>
              <a:rPr lang="th-TH" smtClean="0">
                <a:effectLst/>
              </a:rPr>
              <a:t> if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and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mtClean="0">
                <a:effectLst/>
              </a:rPr>
              <a:t> are equal</a:t>
            </a:r>
          </a:p>
          <a:p>
            <a:pPr lvl="1"/>
            <a:r>
              <a:rPr lang="th-TH" smtClean="0">
                <a:effectLst/>
              </a:rPr>
              <a:t>returns &lt; </a:t>
            </a:r>
            <a:r>
              <a:rPr lang="en-US" smtClean="0">
                <a:effectLst/>
              </a:rPr>
              <a:t>0</a:t>
            </a:r>
            <a:r>
              <a:rPr lang="th-TH" smtClean="0">
                <a:effectLst/>
              </a:rPr>
              <a:t> if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&lt;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mtClean="0">
                <a:effectLst/>
              </a:rPr>
              <a:t>;   &gt; </a:t>
            </a:r>
            <a:r>
              <a:rPr lang="en-US" smtClean="0">
                <a:effectLst/>
              </a:rPr>
              <a:t>0</a:t>
            </a:r>
            <a:r>
              <a:rPr lang="th-TH" smtClean="0">
                <a:effectLst/>
              </a:rPr>
              <a:t> if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&gt;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.startsWith(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text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</a:t>
            </a:r>
            <a:r>
              <a:rPr lang="th-TH" sz="2400" smtClean="0">
                <a:effectLst/>
                <a:latin typeface="Courier New" pitchFamily="49" charset="0"/>
              </a:rPr>
              <a:t>true</a:t>
            </a:r>
            <a:r>
              <a:rPr lang="th-TH" smtClean="0">
                <a:effectLst/>
              </a:rPr>
              <a:t> if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starts with </a:t>
            </a:r>
            <a:r>
              <a:rPr lang="th-TH" sz="2400" smtClean="0">
                <a:effectLst/>
                <a:latin typeface="Courier New" pitchFamily="49" charset="0"/>
              </a:rPr>
              <a:t>“text”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.endsWith(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text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true if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ends with </a:t>
            </a:r>
            <a:r>
              <a:rPr lang="th-TH" sz="2400" smtClean="0">
                <a:effectLst/>
                <a:latin typeface="Courier New" pitchFamily="49" charset="0"/>
              </a:rPr>
              <a:t>“text”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Locating Things in Strings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534400" cy="4114800"/>
          </a:xfrm>
        </p:spPr>
        <p:txBody>
          <a:bodyPr/>
          <a:lstStyle/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.indexOf(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c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index position of </a:t>
            </a:r>
            <a:r>
              <a:rPr lang="th-TH" i="1" smtClean="0">
                <a:effectLst/>
              </a:rPr>
              <a:t>first</a:t>
            </a:r>
            <a:r>
              <a:rPr lang="th-TH" smtClean="0">
                <a:effectLst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‘c’</a:t>
            </a:r>
            <a:r>
              <a:rPr lang="th-TH" smtClean="0">
                <a:effectLst/>
              </a:rPr>
              <a:t> in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, otherwise -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.lastIndexOf(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c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index position of </a:t>
            </a:r>
            <a:r>
              <a:rPr lang="th-TH" i="1" smtClean="0">
                <a:effectLst/>
              </a:rPr>
              <a:t>last</a:t>
            </a:r>
            <a:r>
              <a:rPr lang="th-TH" smtClean="0">
                <a:effectLst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‘c’</a:t>
            </a:r>
            <a:r>
              <a:rPr lang="th-TH" smtClean="0">
                <a:effectLst/>
              </a:rPr>
              <a:t> in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, otherwise -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Both of these can also take string arguments: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.indexOf(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text</a:t>
            </a:r>
            <a:r>
              <a:rPr lang="en-US" sz="2400" smtClean="0">
                <a:effectLst/>
                <a:latin typeface="Courier New" pitchFamily="49" charset="0"/>
              </a:rPr>
              <a:t>"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329363" y="1371600"/>
            <a:ext cx="2128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for text analysis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Extracting Substrings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.substring(</a:t>
            </a:r>
            <a:r>
              <a:rPr lang="en-US" sz="2400" smtClean="0">
                <a:effectLst/>
                <a:latin typeface="Courier New" pitchFamily="49" charset="0"/>
              </a:rPr>
              <a:t>5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the substring starting at index position </a:t>
            </a: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.substring(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, </a:t>
            </a:r>
            <a:r>
              <a:rPr lang="en-US" sz="2400" smtClean="0">
                <a:effectLst/>
                <a:latin typeface="Courier New" pitchFamily="49" charset="0"/>
              </a:rPr>
              <a:t>4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substring between positions 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 and </a:t>
            </a:r>
            <a:r>
              <a:rPr lang="en-US" smtClean="0">
                <a:effectLst/>
              </a:rPr>
              <a:t>3</a:t>
            </a:r>
            <a:endParaRPr lang="th-TH" smtClean="0">
              <a:effectLst/>
            </a:endParaRPr>
          </a:p>
          <a:p>
            <a:pPr lvl="1"/>
            <a:r>
              <a:rPr lang="th-TH" i="1" smtClean="0">
                <a:solidFill>
                  <a:schemeClr val="accent1"/>
                </a:solidFill>
                <a:effectLst/>
              </a:rPr>
              <a:t>note</a:t>
            </a:r>
            <a:r>
              <a:rPr lang="th-TH" smtClean="0">
                <a:effectLst/>
              </a:rPr>
              <a:t>: second argument is end position + </a:t>
            </a:r>
            <a:r>
              <a:rPr lang="en-US" smtClean="0">
                <a:effectLst/>
              </a:rPr>
              <a:t>1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1143000"/>
          </a:xfrm>
        </p:spPr>
        <p:txBody>
          <a:bodyPr/>
          <a:lstStyle/>
          <a:p>
            <a:r>
              <a:rPr lang="th-TH" smtClean="0">
                <a:effectLst/>
              </a:rPr>
              <a:t>Changing Strings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524000"/>
            <a:ext cx="8286750" cy="4572000"/>
          </a:xfrm>
        </p:spPr>
        <p:txBody>
          <a:bodyPr/>
          <a:lstStyle/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.replace(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a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, 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d</a:t>
            </a:r>
            <a:r>
              <a:rPr lang="en-US" sz="2400" smtClean="0">
                <a:effectLst/>
                <a:latin typeface="Courier New" pitchFamily="49" charset="0"/>
              </a:rPr>
              <a:t>'</a:t>
            </a:r>
            <a:r>
              <a:rPr lang="th-TH" sz="2400" smtClean="0">
                <a:effectLst/>
                <a:latin typeface="Courier New" pitchFamily="49" charset="0"/>
              </a:rPr>
              <a:t>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 </a:t>
            </a:r>
            <a:r>
              <a:rPr lang="th-TH" b="1" i="1" smtClean="0">
                <a:solidFill>
                  <a:schemeClr val="tx2"/>
                </a:solidFill>
                <a:effectLst/>
              </a:rPr>
              <a:t>new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S</a:t>
            </a:r>
            <a:r>
              <a:rPr lang="th-TH" smtClean="0">
                <a:effectLst/>
              </a:rPr>
              <a:t>tring</a:t>
            </a:r>
            <a:r>
              <a:rPr lang="en-US" smtClean="0">
                <a:effectLst/>
              </a:rPr>
              <a:t> object</a:t>
            </a:r>
            <a:r>
              <a:rPr lang="th-TH" smtClean="0">
                <a:effectLst/>
              </a:rPr>
              <a:t>; replace every </a:t>
            </a:r>
            <a:r>
              <a:rPr lang="th-TH" sz="2400" smtClean="0">
                <a:effectLst/>
                <a:latin typeface="Courier New" pitchFamily="49" charset="0"/>
              </a:rPr>
              <a:t>‘a’</a:t>
            </a:r>
            <a:r>
              <a:rPr lang="th-TH" smtClean="0">
                <a:effectLst/>
              </a:rPr>
              <a:t> by </a:t>
            </a:r>
            <a:r>
              <a:rPr lang="th-TH" sz="2400" smtClean="0">
                <a:effectLst/>
                <a:latin typeface="Courier New" pitchFamily="49" charset="0"/>
              </a:rPr>
              <a:t>‘d’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.toLowerCase()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 </a:t>
            </a:r>
            <a:r>
              <a:rPr lang="th-TH" b="1" i="1" smtClean="0">
                <a:solidFill>
                  <a:schemeClr val="tx2"/>
                </a:solidFill>
                <a:effectLst/>
              </a:rPr>
              <a:t>new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S</a:t>
            </a:r>
            <a:r>
              <a:rPr lang="th-TH" smtClean="0">
                <a:effectLst/>
              </a:rPr>
              <a:t>tring</a:t>
            </a:r>
            <a:r>
              <a:rPr lang="en-US" smtClean="0">
                <a:effectLst/>
              </a:rPr>
              <a:t> object </a:t>
            </a:r>
            <a:r>
              <a:rPr lang="th-TH" smtClean="0">
                <a:effectLst/>
              </a:rPr>
              <a:t>where every char has been converted to lowercase</a:t>
            </a:r>
          </a:p>
          <a:p>
            <a:pPr lvl="1"/>
            <a:endParaRPr lang="th-TH" smtClean="0">
              <a:effectLst/>
            </a:endParaRPr>
          </a:p>
          <a:p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.trim()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 </a:t>
            </a:r>
            <a:r>
              <a:rPr lang="th-TH" b="1" i="1" smtClean="0">
                <a:solidFill>
                  <a:schemeClr val="tx2"/>
                </a:solidFill>
                <a:effectLst/>
              </a:rPr>
              <a:t>new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S</a:t>
            </a:r>
            <a:r>
              <a:rPr lang="th-TH" smtClean="0">
                <a:effectLst/>
              </a:rPr>
              <a:t>tring</a:t>
            </a:r>
            <a:r>
              <a:rPr lang="en-US" smtClean="0">
                <a:effectLst/>
              </a:rPr>
              <a:t> object </a:t>
            </a:r>
            <a:r>
              <a:rPr lang="th-TH" smtClean="0">
                <a:effectLst/>
              </a:rPr>
              <a:t>where any white space before or after the </a:t>
            </a:r>
            <a:r>
              <a:rPr lang="th-TH" sz="2400" smtClean="0">
                <a:effectLst/>
                <a:latin typeface="Courier New" pitchFamily="49" charset="0"/>
              </a:rPr>
              <a:t>s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mtClean="0">
                <a:effectLst/>
              </a:rPr>
              <a:t> text has been removed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7629"/>
            <a:ext cx="8229600" cy="1143000"/>
          </a:xfrm>
        </p:spPr>
        <p:txBody>
          <a:bodyPr/>
          <a:lstStyle/>
          <a:p>
            <a:r>
              <a:rPr lang="en-US" smtClean="0"/>
              <a:t>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String s = "HELLO";</a:t>
            </a: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s.toLowerCase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System.out.println(s);      // HELLO</a:t>
            </a:r>
          </a:p>
          <a:p>
            <a:pPr marL="0" indent="0">
              <a:buNone/>
            </a:pPr>
            <a:endParaRPr 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String s1 =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s.toLowerCase();</a:t>
            </a: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System.out.println(s1);     // hello</a:t>
            </a:r>
          </a:p>
          <a:p>
            <a:pPr marL="0" indent="0">
              <a:buNone/>
            </a:pPr>
            <a:endParaRPr 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= s.toLowerCase();</a:t>
            </a:r>
          </a:p>
          <a:p>
            <a:pPr marL="0" indent="0"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System.out.println(s);     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endParaRPr 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600775" y="1071563"/>
            <a:ext cx="2123728" cy="64293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chemeClr val="accent4">
                    <a:lumMod val="10000"/>
                  </a:schemeClr>
                </a:solidFill>
              </a:rPr>
              <a:t>"HELLO"</a:t>
            </a:r>
            <a:endParaRPr lang="en-US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24128" y="1285875"/>
            <a:ext cx="500063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24128" y="857250"/>
            <a:ext cx="3048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s</a:t>
            </a:r>
            <a:endParaRPr lang="en-US"/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flipV="1">
            <a:off x="5938441" y="1393032"/>
            <a:ext cx="662334" cy="3571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35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2136</TotalTime>
  <Words>1408</Words>
  <Application>Microsoft Office PowerPoint</Application>
  <PresentationFormat>On-screen Show (4:3)</PresentationFormat>
  <Paragraphs>431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0" baseType="lpstr">
      <vt:lpstr>Angsana New</vt:lpstr>
      <vt:lpstr>Arial</vt:lpstr>
      <vt:lpstr>Browallia New</vt:lpstr>
      <vt:lpstr>Calibri</vt:lpstr>
      <vt:lpstr>Constantia</vt:lpstr>
      <vt:lpstr>Cordia New</vt:lpstr>
      <vt:lpstr>Courier New</vt:lpstr>
      <vt:lpstr>Monotype Sorts</vt:lpstr>
      <vt:lpstr>Times New Roman</vt:lpstr>
      <vt:lpstr>Trebuchet MS</vt:lpstr>
      <vt:lpstr>Wingdings 2</vt:lpstr>
      <vt:lpstr>Flow</vt:lpstr>
      <vt:lpstr>PowerPoint Presentation</vt:lpstr>
      <vt:lpstr>1. Creating a String Object</vt:lpstr>
      <vt:lpstr>Testing Strings for Equality</vt:lpstr>
      <vt:lpstr>PowerPoint Presentation</vt:lpstr>
      <vt:lpstr>Comparing Strings</vt:lpstr>
      <vt:lpstr>Locating Things in Strings</vt:lpstr>
      <vt:lpstr>Extracting Substrings</vt:lpstr>
      <vt:lpstr>Changing Strings</vt:lpstr>
      <vt:lpstr>Example</vt:lpstr>
      <vt:lpstr>Other String Methods</vt:lpstr>
      <vt:lpstr>PowerPoint Presentation</vt:lpstr>
      <vt:lpstr>Strings and Arrays</vt:lpstr>
      <vt:lpstr>Objects Diagram</vt:lpstr>
      <vt:lpstr>2.  Reading Input with Scanner</vt:lpstr>
      <vt:lpstr>Read an Integer from the Keyboard</vt:lpstr>
      <vt:lpstr>2.1. ConsoleAdd.java</vt:lpstr>
      <vt:lpstr>Usage</vt:lpstr>
      <vt:lpstr>2.2. Read floats from a File</vt:lpstr>
      <vt:lpstr>FloatsAdd.java</vt:lpstr>
      <vt:lpstr>PowerPoint Presentation</vt:lpstr>
      <vt:lpstr>floats.txt Input File</vt:lpstr>
      <vt:lpstr>Usage</vt:lpstr>
      <vt:lpstr>3.  A Technical Support System</vt:lpstr>
      <vt:lpstr>Execution</vt:lpstr>
      <vt:lpstr>What Classes and Methods?</vt:lpstr>
      <vt:lpstr>SupportSystem Class Diagrams</vt:lpstr>
      <vt:lpstr>SupportSystem Processing Loop</vt:lpstr>
      <vt:lpstr>Part of the String API Doc</vt:lpstr>
      <vt:lpstr>4.  The InputReader Class</vt:lpstr>
      <vt:lpstr>PowerPoint Presentation</vt:lpstr>
      <vt:lpstr>Combining String Ops</vt:lpstr>
      <vt:lpstr>5.  The Responder Class</vt:lpstr>
      <vt:lpstr>PowerPoint Presentation</vt:lpstr>
      <vt:lpstr>PowerPoint Presentation</vt:lpstr>
      <vt:lpstr>6.  Maps</vt:lpstr>
      <vt:lpstr>Using a Map</vt:lpstr>
      <vt:lpstr>PowerPoint Presentation</vt:lpstr>
      <vt:lpstr>Coding a Map</vt:lpstr>
      <vt:lpstr>PowerPoint Presentation</vt:lpstr>
      <vt:lpstr>7.  Making Random Numbers</vt:lpstr>
      <vt:lpstr>A Random Example</vt:lpstr>
      <vt:lpstr>PowerPoint Presentation</vt:lpstr>
      <vt:lpstr>8.  Implementing Responder</vt:lpstr>
      <vt:lpstr>PowerPoint Presentation</vt:lpstr>
      <vt:lpstr>PowerPoint Presentation</vt:lpstr>
      <vt:lpstr>PowerPoint Presentation</vt:lpstr>
      <vt:lpstr>PowerPoint Presentation</vt:lpstr>
      <vt:lpstr>9. Self-study from java9fp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 and OOP</dc:title>
  <dc:creator>Ad</dc:creator>
  <cp:lastModifiedBy>Dell</cp:lastModifiedBy>
  <cp:revision>246</cp:revision>
  <cp:lastPrinted>2003-09-01T07:41:09Z</cp:lastPrinted>
  <dcterms:created xsi:type="dcterms:W3CDTF">2009-04-22T19:24:48Z</dcterms:created>
  <dcterms:modified xsi:type="dcterms:W3CDTF">2019-07-11T13:12:02Z</dcterms:modified>
</cp:coreProperties>
</file>