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48"/>
  </p:notesMasterIdLst>
  <p:handoutMasterIdLst>
    <p:handoutMasterId r:id="rId49"/>
  </p:handoutMasterIdLst>
  <p:sldIdLst>
    <p:sldId id="297" r:id="rId2"/>
    <p:sldId id="328" r:id="rId3"/>
    <p:sldId id="371" r:id="rId4"/>
    <p:sldId id="372" r:id="rId5"/>
    <p:sldId id="329" r:id="rId6"/>
    <p:sldId id="330" r:id="rId7"/>
    <p:sldId id="331" r:id="rId8"/>
    <p:sldId id="332" r:id="rId9"/>
    <p:sldId id="333" r:id="rId10"/>
    <p:sldId id="334" r:id="rId11"/>
    <p:sldId id="373" r:id="rId12"/>
    <p:sldId id="374" r:id="rId13"/>
    <p:sldId id="375" r:id="rId14"/>
    <p:sldId id="376" r:id="rId15"/>
    <p:sldId id="377" r:id="rId16"/>
    <p:sldId id="378" r:id="rId17"/>
    <p:sldId id="379" r:id="rId18"/>
    <p:sldId id="336" r:id="rId19"/>
    <p:sldId id="337" r:id="rId20"/>
    <p:sldId id="380" r:id="rId21"/>
    <p:sldId id="338" r:id="rId22"/>
    <p:sldId id="350" r:id="rId23"/>
    <p:sldId id="339" r:id="rId24"/>
    <p:sldId id="340" r:id="rId25"/>
    <p:sldId id="341" r:id="rId26"/>
    <p:sldId id="351" r:id="rId27"/>
    <p:sldId id="342" r:id="rId28"/>
    <p:sldId id="343" r:id="rId29"/>
    <p:sldId id="344" r:id="rId30"/>
    <p:sldId id="345" r:id="rId31"/>
    <p:sldId id="346" r:id="rId32"/>
    <p:sldId id="347" r:id="rId33"/>
    <p:sldId id="348" r:id="rId34"/>
    <p:sldId id="349" r:id="rId35"/>
    <p:sldId id="258" r:id="rId36"/>
    <p:sldId id="260" r:id="rId37"/>
    <p:sldId id="368" r:id="rId38"/>
    <p:sldId id="355" r:id="rId39"/>
    <p:sldId id="360" r:id="rId40"/>
    <p:sldId id="364" r:id="rId41"/>
    <p:sldId id="361" r:id="rId42"/>
    <p:sldId id="362" r:id="rId43"/>
    <p:sldId id="363" r:id="rId44"/>
    <p:sldId id="381" r:id="rId45"/>
    <p:sldId id="369" r:id="rId46"/>
    <p:sldId id="370" r:id="rId47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7E4F"/>
    <a:srgbClr val="FFD85B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8" autoAdjust="0"/>
    <p:restoredTop sz="86333" autoAdjust="0"/>
  </p:normalViewPr>
  <p:slideViewPr>
    <p:cSldViewPr>
      <p:cViewPr varScale="1">
        <p:scale>
          <a:sx n="76" d="100"/>
          <a:sy n="76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7" d="100"/>
        <a:sy n="87" d="100"/>
      </p:scale>
      <p:origin x="0" y="7974"/>
    </p:cViewPr>
  </p:sorterViewPr>
  <p:notesViewPr>
    <p:cSldViewPr>
      <p:cViewPr>
        <p:scale>
          <a:sx n="142" d="100"/>
          <a:sy n="142" d="100"/>
        </p:scale>
        <p:origin x="-234" y="5412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0.xml"/><Relationship Id="rId2" Type="http://schemas.openxmlformats.org/officeDocument/2006/relationships/slide" Target="slides/slide29.xml"/><Relationship Id="rId1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26600"/>
            <a:ext cx="29178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0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/>
              <a:t>241-211 OOP (Java) Grouping/5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57838" y="9629775"/>
            <a:ext cx="11112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0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53201D3A-A324-43EE-96A4-8CDB69AC6D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719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3225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200" b="1">
                <a:latin typeface="Courier New" pitchFamily="49" charset="0"/>
              </a:defRPr>
            </a:lvl1pPr>
          </a:lstStyle>
          <a:p>
            <a:pPr>
              <a:defRPr/>
            </a:pPr>
            <a:r>
              <a:rPr lang="en-GB"/>
              <a:t>Objects First with Java</a:t>
            </a:r>
          </a:p>
        </p:txBody>
      </p:sp>
      <p:sp>
        <p:nvSpPr>
          <p:cNvPr id="4915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6484938" y="0"/>
            <a:ext cx="184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200" b="1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499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2646363" cy="122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915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36242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1200" b="1">
                <a:latin typeface="Courier New" pitchFamily="49" charset="0"/>
              </a:defRPr>
            </a:lvl1pPr>
          </a:lstStyle>
          <a:p>
            <a:pPr>
              <a:defRPr/>
            </a:pPr>
            <a:r>
              <a:rPr lang="en-GB"/>
              <a:t>© David J. Barnes and Michael Kölling</a:t>
            </a:r>
          </a:p>
        </p:txBody>
      </p:sp>
      <p:sp>
        <p:nvSpPr>
          <p:cNvPr id="4915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208713" y="9632950"/>
            <a:ext cx="4603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200" b="1">
                <a:latin typeface="Courier New" pitchFamily="49" charset="0"/>
              </a:defRPr>
            </a:lvl1pPr>
          </a:lstStyle>
          <a:p>
            <a:pPr>
              <a:defRPr/>
            </a:pPr>
            <a:fld id="{4CF7A269-89DB-4255-8202-310AD21721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66985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4725" y="3933056"/>
            <a:ext cx="6934200" cy="13716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r>
              <a:rPr lang="th-TH" sz="2800" smtClean="0">
                <a:effectLst/>
              </a:rPr>
              <a:t>Objectives</a:t>
            </a:r>
          </a:p>
          <a:p>
            <a:pPr lvl="1"/>
            <a:r>
              <a:rPr lang="en-US" sz="2400" smtClean="0">
                <a:effectLst/>
              </a:rPr>
              <a:t>discuss call-by-value and call-by-reference</a:t>
            </a:r>
          </a:p>
          <a:p>
            <a:pPr lvl="1"/>
            <a:r>
              <a:rPr lang="en-US" smtClean="0"/>
              <a:t>discuss </a:t>
            </a:r>
            <a:r>
              <a:rPr lang="en-US" sz="2400" smtClean="0">
                <a:effectLst/>
              </a:rPr>
              <a:t>arrays, ArrayList</a:t>
            </a:r>
            <a:endParaRPr lang="th-TH" sz="2400" smtClean="0">
              <a:effectLst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057400" y="2636838"/>
            <a:ext cx="4768850" cy="1197764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3600"/>
              <a:t>5. </a:t>
            </a:r>
            <a:r>
              <a:rPr lang="en-US" sz="3600" smtClean="0"/>
              <a:t>Methods and Grouping </a:t>
            </a:r>
            <a:r>
              <a:rPr lang="en-US" sz="3600"/>
              <a:t>Objects</a:t>
            </a:r>
            <a:endParaRPr lang="th-TH" sz="3600"/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>
          <a:xfrm>
            <a:off x="426083" y="404664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3849" y="1268760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Execution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700213"/>
            <a:ext cx="3960812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63575" y="4602163"/>
            <a:ext cx="35829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When calling squareBad()</a:t>
            </a:r>
          </a:p>
          <a:p>
            <a:r>
              <a:rPr lang="en-GB"/>
              <a:t>→ no change to x in main()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700213"/>
            <a:ext cx="3960812" cy="259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148263" y="4622800"/>
            <a:ext cx="3600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When calling squareGood()</a:t>
            </a:r>
          </a:p>
          <a:p>
            <a:r>
              <a:rPr lang="en-GB"/>
              <a:t>→ x is changed in main()</a:t>
            </a:r>
          </a:p>
        </p:txBody>
      </p:sp>
      <p:cxnSp>
        <p:nvCxnSpPr>
          <p:cNvPr id="10247" name="Straight Arrow Connector 7"/>
          <p:cNvCxnSpPr>
            <a:cxnSpLocks noChangeShapeType="1"/>
          </p:cNvCxnSpPr>
          <p:nvPr/>
        </p:nvCxnSpPr>
        <p:spPr bwMode="auto">
          <a:xfrm rot="5400000" flipH="1" flipV="1">
            <a:off x="5107782" y="4036219"/>
            <a:ext cx="1143000" cy="71437"/>
          </a:xfrm>
          <a:prstGeom prst="straightConnector1">
            <a:avLst/>
          </a:prstGeom>
          <a:noFill/>
          <a:ln w="50800" algn="ctr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3. A Counter Class</a:t>
            </a:r>
            <a:endParaRPr lang="en-US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public class Counter {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private int val;</a:t>
            </a:r>
          </a:p>
          <a:p>
            <a:pPr marL="0" indent="0">
              <a:buFont typeface="Arial" charset="0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Counter(int x)</a:t>
            </a:r>
            <a:b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val = x;  }</a:t>
            </a:r>
          </a:p>
          <a:p>
            <a:pPr marL="0" indent="0">
              <a:buFont typeface="Arial" charset="0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void incr()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val++;  }</a:t>
            </a:r>
          </a:p>
          <a:p>
            <a:pPr marL="0" indent="0">
              <a:buFont typeface="Arial" charset="0"/>
              <a:buNone/>
            </a:pPr>
            <a:endParaRPr lang="en-US" sz="2000" smtClean="0">
              <a:effectLst/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public int getVal()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  {  return val;  }</a:t>
            </a:r>
          </a:p>
          <a:p>
            <a:pPr marL="0" indent="0">
              <a:buFont typeface="Arial" charset="0"/>
              <a:buNone/>
            </a:pPr>
            <a:r>
              <a:rPr lang="en-US" sz="20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212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Making Objects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554960" cy="833054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Counter c = new Counter(5);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Counter d = new Counter(2);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14874" y="4005064"/>
            <a:ext cx="1368152" cy="115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75656" y="5157192"/>
            <a:ext cx="11753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Counter</a:t>
            </a:r>
          </a:p>
          <a:p>
            <a:r>
              <a:rPr lang="en-US" smtClean="0">
                <a:effectLst/>
              </a:rPr>
              <a:t>object</a:t>
            </a:r>
          </a:p>
        </p:txBody>
      </p:sp>
      <p:sp>
        <p:nvSpPr>
          <p:cNvPr id="7" name="Rectangle 6"/>
          <p:cNvSpPr/>
          <p:nvPr/>
        </p:nvSpPr>
        <p:spPr>
          <a:xfrm>
            <a:off x="2326942" y="4136686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83432" y="4136686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val</a:t>
            </a:r>
          </a:p>
        </p:txBody>
      </p:sp>
      <p:sp>
        <p:nvSpPr>
          <p:cNvPr id="9" name="Rectangle 8"/>
          <p:cNvSpPr/>
          <p:nvPr/>
        </p:nvSpPr>
        <p:spPr>
          <a:xfrm>
            <a:off x="827584" y="3406170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9030" y="3448561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c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151620" y="3679393"/>
            <a:ext cx="911697" cy="3256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50250" y="3406170"/>
            <a:ext cx="2693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a reference (pointer)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38018" y="419388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56176" y="4079486"/>
            <a:ext cx="1368152" cy="115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768244" y="4211108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224734" y="4211108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val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68886" y="3480592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930332" y="352298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d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592922" y="3753815"/>
            <a:ext cx="911697" cy="3256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879320" y="426830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1498" y="3982234"/>
            <a:ext cx="11737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variable</a:t>
            </a:r>
            <a:endParaRPr lang="en-US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86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4. Passing an Object to a Method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public static void main(String[] args) {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 Counter c = new Counter(5);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 foo(c);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 System.out.println( c.getVal() );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charset="0"/>
              <a:buNone/>
              <a:defRPr/>
            </a:pPr>
            <a:endParaRPr lang="en-US" sz="200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private static void foo(Counter w)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{  w.incr();  }</a:t>
            </a:r>
            <a:endParaRPr lang="en-US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4" y="5301208"/>
            <a:ext cx="3024336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/>
              <a:t>What </a:t>
            </a:r>
            <a:r>
              <a:rPr lang="en-US" smtClean="0"/>
              <a:t>is printed?  </a:t>
            </a:r>
            <a:r>
              <a:rPr lang="en-US" smtClean="0">
                <a:solidFill>
                  <a:srgbClr val="FF0000"/>
                </a:solidFill>
              </a:rPr>
              <a:t>6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8"/>
          <p:cNvSpPr>
            <a:spLocks noChangeArrowheads="1"/>
          </p:cNvSpPr>
          <p:nvPr/>
        </p:nvSpPr>
        <p:spPr bwMode="auto">
          <a:xfrm>
            <a:off x="609600" y="2057400"/>
            <a:ext cx="29718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Call-by-Reference Diagra</a:t>
            </a:r>
            <a:r>
              <a:rPr lang="en-US" smtClean="0">
                <a:effectLst/>
                <a:cs typeface="Angsana New" pitchFamily="18" charset="-34"/>
              </a:rPr>
              <a:t>m</a:t>
            </a:r>
            <a:endParaRPr lang="th-TH" smtClean="0">
              <a:effectLst/>
              <a:cs typeface="Angsana New" pitchFamily="18" charset="-34"/>
            </a:endParaRPr>
          </a:p>
        </p:txBody>
      </p:sp>
      <p:sp>
        <p:nvSpPr>
          <p:cNvPr id="27660" name="Text Box 19"/>
          <p:cNvSpPr txBox="1">
            <a:spLocks noChangeArrowheads="1"/>
          </p:cNvSpPr>
          <p:nvPr/>
        </p:nvSpPr>
        <p:spPr bwMode="auto">
          <a:xfrm>
            <a:off x="613569" y="1588477"/>
            <a:ext cx="995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main</a:t>
            </a:r>
            <a:r>
              <a:rPr lang="th-TH"/>
              <a:t>()</a:t>
            </a:r>
          </a:p>
        </p:txBody>
      </p:sp>
      <p:sp>
        <p:nvSpPr>
          <p:cNvPr id="27661" name="Text Box 20"/>
          <p:cNvSpPr txBox="1">
            <a:spLocks noChangeArrowheads="1"/>
          </p:cNvSpPr>
          <p:nvPr/>
        </p:nvSpPr>
        <p:spPr bwMode="auto">
          <a:xfrm>
            <a:off x="802108" y="4175125"/>
            <a:ext cx="231140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    :</a:t>
            </a:r>
          </a:p>
          <a:p>
            <a:r>
              <a:rPr lang="en-US" smtClean="0"/>
              <a:t>foo(c);</a:t>
            </a:r>
            <a:r>
              <a:rPr lang="th-TH"/>
              <a:t/>
            </a:r>
            <a:br>
              <a:rPr lang="th-TH"/>
            </a:br>
            <a:r>
              <a:rPr lang="en-US" smtClean="0"/>
              <a:t>sop( </a:t>
            </a:r>
            <a:r>
              <a:rPr lang="en-US"/>
              <a:t>c.getVal() );</a:t>
            </a:r>
            <a:endParaRPr lang="th-TH"/>
          </a:p>
        </p:txBody>
      </p:sp>
      <p:sp>
        <p:nvSpPr>
          <p:cNvPr id="27662" name="Rectangle 21"/>
          <p:cNvSpPr>
            <a:spLocks noChangeArrowheads="1"/>
          </p:cNvSpPr>
          <p:nvPr/>
        </p:nvSpPr>
        <p:spPr bwMode="auto">
          <a:xfrm>
            <a:off x="5486400" y="2743200"/>
            <a:ext cx="25146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27663" name="Text Box 22"/>
          <p:cNvSpPr txBox="1">
            <a:spLocks noChangeArrowheads="1"/>
          </p:cNvSpPr>
          <p:nvPr/>
        </p:nvSpPr>
        <p:spPr bwMode="auto">
          <a:xfrm>
            <a:off x="5410200" y="2209800"/>
            <a:ext cx="209063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foo(Counter w)</a:t>
            </a:r>
            <a:endParaRPr lang="th-TH"/>
          </a:p>
        </p:txBody>
      </p:sp>
      <p:sp>
        <p:nvSpPr>
          <p:cNvPr id="27664" name="Text Box 25"/>
          <p:cNvSpPr txBox="1">
            <a:spLocks noChangeArrowheads="1"/>
          </p:cNvSpPr>
          <p:nvPr/>
        </p:nvSpPr>
        <p:spPr bwMode="auto">
          <a:xfrm>
            <a:off x="6103938" y="2971800"/>
            <a:ext cx="4764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w</a:t>
            </a:r>
            <a:r>
              <a:rPr lang="th-TH" smtClean="0"/>
              <a:t> </a:t>
            </a:r>
            <a:endParaRPr lang="th-TH"/>
          </a:p>
        </p:txBody>
      </p:sp>
      <p:sp>
        <p:nvSpPr>
          <p:cNvPr id="27666" name="Text Box 27"/>
          <p:cNvSpPr txBox="1">
            <a:spLocks noChangeArrowheads="1"/>
          </p:cNvSpPr>
          <p:nvPr/>
        </p:nvSpPr>
        <p:spPr bwMode="auto">
          <a:xfrm>
            <a:off x="3870325" y="2584450"/>
            <a:ext cx="1316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reference</a:t>
            </a:r>
          </a:p>
          <a:p>
            <a:r>
              <a:rPr lang="th-TH"/>
              <a:t>back to </a:t>
            </a:r>
            <a:endParaRPr lang="th-TH">
              <a:cs typeface="Angsana New" pitchFamily="18" charset="-34"/>
            </a:endParaRPr>
          </a:p>
          <a:p>
            <a:r>
              <a:rPr lang="en-US">
                <a:cs typeface="Angsana New" pitchFamily="18" charset="-34"/>
              </a:rPr>
              <a:t>object</a:t>
            </a:r>
            <a:endParaRPr lang="th-TH">
              <a:cs typeface="Angsana New" pitchFamily="18" charset="-34"/>
            </a:endParaRPr>
          </a:p>
        </p:txBody>
      </p:sp>
      <p:sp>
        <p:nvSpPr>
          <p:cNvPr id="27667" name="Text Box 28"/>
          <p:cNvSpPr txBox="1">
            <a:spLocks noChangeArrowheads="1"/>
          </p:cNvSpPr>
          <p:nvPr/>
        </p:nvSpPr>
        <p:spPr bwMode="auto">
          <a:xfrm>
            <a:off x="5867400" y="3581400"/>
            <a:ext cx="123226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   :</a:t>
            </a:r>
            <a:br>
              <a:rPr lang="th-TH"/>
            </a:br>
            <a:r>
              <a:rPr lang="en-US"/>
              <a:t>w.incr</a:t>
            </a:r>
            <a:r>
              <a:rPr lang="en-US" smtClean="0"/>
              <a:t>();</a:t>
            </a:r>
          </a:p>
          <a:p>
            <a:r>
              <a:rPr lang="th-TH" smtClean="0"/>
              <a:t>   </a:t>
            </a:r>
            <a:r>
              <a:rPr lang="th-TH"/>
              <a:t>:</a:t>
            </a:r>
          </a:p>
        </p:txBody>
      </p:sp>
      <p:sp>
        <p:nvSpPr>
          <p:cNvPr id="27668" name="Rectangle 27"/>
          <p:cNvSpPr>
            <a:spLocks noChangeArrowheads="1"/>
          </p:cNvSpPr>
          <p:nvPr/>
        </p:nvSpPr>
        <p:spPr bwMode="auto">
          <a:xfrm>
            <a:off x="5795963" y="3068638"/>
            <a:ext cx="288925" cy="288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848149" y="2969477"/>
            <a:ext cx="1368152" cy="115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460217" y="3101099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916707" y="3101099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val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60859" y="2370583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41647" y="2412973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c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284895" y="2643806"/>
            <a:ext cx="911697" cy="3256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571293" y="315829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5</a:t>
            </a:r>
          </a:p>
        </p:txBody>
      </p:sp>
      <p:sp>
        <p:nvSpPr>
          <p:cNvPr id="3" name="Freeform 2"/>
          <p:cNvSpPr/>
          <p:nvPr/>
        </p:nvSpPr>
        <p:spPr>
          <a:xfrm>
            <a:off x="2836985" y="2232487"/>
            <a:ext cx="3103440" cy="980613"/>
          </a:xfrm>
          <a:custGeom>
            <a:avLst/>
            <a:gdLst>
              <a:gd name="connsiteX0" fmla="*/ 2954215 w 2954215"/>
              <a:gd name="connsiteY0" fmla="*/ 967913 h 967913"/>
              <a:gd name="connsiteX1" fmla="*/ 1688123 w 2954215"/>
              <a:gd name="connsiteY1" fmla="*/ 276251 h 967913"/>
              <a:gd name="connsiteX2" fmla="*/ 504092 w 2954215"/>
              <a:gd name="connsiteY2" fmla="*/ 18344 h 967913"/>
              <a:gd name="connsiteX3" fmla="*/ 0 w 2954215"/>
              <a:gd name="connsiteY3" fmla="*/ 733451 h 967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4215" h="967913">
                <a:moveTo>
                  <a:pt x="2954215" y="967913"/>
                </a:moveTo>
                <a:cubicBezTo>
                  <a:pt x="2525346" y="701212"/>
                  <a:pt x="2096477" y="434512"/>
                  <a:pt x="1688123" y="276251"/>
                </a:cubicBezTo>
                <a:cubicBezTo>
                  <a:pt x="1279769" y="117990"/>
                  <a:pt x="785446" y="-57856"/>
                  <a:pt x="504092" y="18344"/>
                </a:cubicBezTo>
                <a:cubicBezTo>
                  <a:pt x="222738" y="94544"/>
                  <a:pt x="111369" y="413997"/>
                  <a:pt x="0" y="733451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1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5. The Meaning of x = </a:t>
            </a:r>
            <a:r>
              <a:rPr lang="en-US" smtClean="0"/>
              <a:t>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935480"/>
            <a:ext cx="8229600" cy="4389120"/>
          </a:xfrm>
        </p:spPr>
        <p:txBody>
          <a:bodyPr/>
          <a:lstStyle/>
          <a:p>
            <a:r>
              <a:rPr lang="en-US" smtClean="0"/>
              <a:t>Java has primitive types (e.g. int, char, boolean, etc) and classes (String, Integer, Counter, etc).</a:t>
            </a:r>
          </a:p>
          <a:p>
            <a:endParaRPr lang="en-US"/>
          </a:p>
          <a:p>
            <a:r>
              <a:rPr lang="en-US" smtClean="0"/>
              <a:t>Assignment for primitive types copies the </a:t>
            </a:r>
            <a:r>
              <a:rPr lang="en-US" b="1" smtClean="0"/>
              <a:t>data value</a:t>
            </a:r>
          </a:p>
          <a:p>
            <a:pPr lvl="1"/>
            <a:r>
              <a:rPr lang="en-US" smtClean="0"/>
              <a:t>a form of call-by-value</a:t>
            </a:r>
          </a:p>
          <a:p>
            <a:endParaRPr lang="en-US"/>
          </a:p>
          <a:p>
            <a:r>
              <a:rPr lang="en-US" smtClean="0"/>
              <a:t>Assignment for objects copies the </a:t>
            </a:r>
            <a:r>
              <a:rPr lang="en-US" b="1" smtClean="0"/>
              <a:t>reference</a:t>
            </a:r>
          </a:p>
          <a:p>
            <a:pPr lvl="1"/>
            <a:r>
              <a:rPr lang="en-US" smtClean="0"/>
              <a:t>a form of call-by-reference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16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5.1. Primitive Type Assignment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906888" cy="4389120"/>
          </a:xfrm>
        </p:spPr>
        <p:txBody>
          <a:bodyPr/>
          <a:lstStyle/>
          <a:p>
            <a:pPr marL="0" indent="0"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int c = 5;</a:t>
            </a:r>
          </a:p>
          <a:p>
            <a:pPr marL="0" indent="0"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int d;</a:t>
            </a:r>
          </a:p>
          <a:p>
            <a:pPr marL="0" indent="0"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d = c;  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// COPY DATA VALUE</a:t>
            </a:r>
          </a:p>
          <a:p>
            <a:pPr marL="0" indent="0">
              <a:buNone/>
            </a:pPr>
            <a:endParaRPr lang="en-US" sz="20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d++;</a:t>
            </a:r>
          </a:p>
          <a:p>
            <a:pPr marL="0" indent="0">
              <a:buNone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System.out.println(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c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Font typeface="Arial" charset="0"/>
              <a:buNone/>
              <a:defRPr/>
            </a:pPr>
            <a:endParaRPr lang="en-US" sz="280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/>
              <a:t>What is printed</a:t>
            </a:r>
            <a:r>
              <a:rPr lang="en-US" smtClean="0"/>
              <a:t>?  </a:t>
            </a:r>
            <a:r>
              <a:rPr lang="en-US" b="1" smtClean="0">
                <a:solidFill>
                  <a:srgbClr val="FF0000"/>
                </a:solidFill>
              </a:rPr>
              <a:t>5</a:t>
            </a:r>
            <a:endParaRPr lang="en-US" b="1">
              <a:solidFill>
                <a:srgbClr val="FF0000"/>
              </a:solidFill>
            </a:endParaRPr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841475" y="2566337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996234" y="260872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02921" y="2608728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c</a:t>
            </a:r>
          </a:p>
        </p:txBody>
      </p:sp>
      <p:sp>
        <p:nvSpPr>
          <p:cNvPr id="8" name="Rectangle 7"/>
          <p:cNvSpPr/>
          <p:nvPr/>
        </p:nvSpPr>
        <p:spPr>
          <a:xfrm>
            <a:off x="6156176" y="2523946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17622" y="256633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27426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5.2. </a:t>
            </a:r>
            <a:r>
              <a:rPr lang="en-US"/>
              <a:t>Object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554960" cy="438912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Counter c = new Counter(5);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Counter d;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 = c; 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// COPY REFERENCE</a:t>
            </a:r>
          </a:p>
          <a:p>
            <a:pPr marL="0" indent="0">
              <a:buFont typeface="Arial" charset="0"/>
              <a:buNone/>
              <a:defRPr/>
            </a:pPr>
            <a:endParaRPr lang="en-US" sz="20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d.incr();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System.out.println( c.getVal() );</a:t>
            </a:r>
          </a:p>
          <a:p>
            <a:pPr marL="0" indent="0">
              <a:buFont typeface="Arial" charset="0"/>
              <a:buNone/>
              <a:defRPr/>
            </a:pPr>
            <a:endParaRPr lang="en-US" sz="200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en-US" smtClean="0"/>
              <a:t>What is printed?   </a:t>
            </a:r>
            <a:r>
              <a:rPr lang="en-US" sz="3200" b="1" smtClean="0"/>
              <a:t> </a:t>
            </a:r>
            <a:r>
              <a:rPr lang="en-US" sz="3200" b="1" smtClean="0">
                <a:solidFill>
                  <a:srgbClr val="FF0000"/>
                </a:solidFill>
              </a:rPr>
              <a:t>6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0850" y="2779405"/>
            <a:ext cx="1368152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11632" y="3931533"/>
            <a:ext cx="11753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Counter</a:t>
            </a:r>
          </a:p>
          <a:p>
            <a:r>
              <a:rPr lang="en-US" smtClean="0">
                <a:effectLst/>
              </a:rPr>
              <a:t>object</a:t>
            </a:r>
          </a:p>
        </p:txBody>
      </p:sp>
      <p:sp>
        <p:nvSpPr>
          <p:cNvPr id="7" name="Rectangle 6"/>
          <p:cNvSpPr/>
          <p:nvPr/>
        </p:nvSpPr>
        <p:spPr>
          <a:xfrm>
            <a:off x="7462918" y="2911027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919408" y="2911027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val</a:t>
            </a:r>
          </a:p>
        </p:txBody>
      </p:sp>
      <p:sp>
        <p:nvSpPr>
          <p:cNvPr id="9" name="Rectangle 8"/>
          <p:cNvSpPr/>
          <p:nvPr/>
        </p:nvSpPr>
        <p:spPr>
          <a:xfrm>
            <a:off x="5963560" y="2180511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625006" y="2222902"/>
            <a:ext cx="32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c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287596" y="2453734"/>
            <a:ext cx="911697" cy="3256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73994" y="296822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63560" y="5301208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625006" y="53435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91270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en-US" smtClean="0">
                <a:effectLst/>
                <a:cs typeface="Angsana New" pitchFamily="18" charset="-34"/>
              </a:rPr>
              <a:t>6.  Arrays</a:t>
            </a:r>
            <a:endParaRPr lang="th-TH" smtClean="0">
              <a:effectLst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88840"/>
            <a:ext cx="8060432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Java arrays </a:t>
            </a:r>
            <a:r>
              <a:rPr lang="en-US" smtClean="0">
                <a:effectLst/>
                <a:cs typeface="Angsana New" pitchFamily="18" charset="-34"/>
              </a:rPr>
              <a:t>look</a:t>
            </a:r>
            <a:r>
              <a:rPr lang="th-TH" smtClean="0">
                <a:effectLst/>
              </a:rPr>
              <a:t> like C arrays, but...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en-US" i="1" smtClean="0">
                <a:solidFill>
                  <a:schemeClr val="tx2"/>
                </a:solidFill>
                <a:effectLst/>
                <a:cs typeface="Angsana New" pitchFamily="18" charset="-34"/>
              </a:rPr>
              <a:t>Arrays are objects</a:t>
            </a:r>
            <a:r>
              <a:rPr lang="en-US" smtClean="0">
                <a:effectLst/>
                <a:cs typeface="Angsana New" pitchFamily="18" charset="-34"/>
              </a:rPr>
              <a:t>, and so are passed to methods using call-by-reference.</a:t>
            </a:r>
            <a:endParaRPr lang="th-TH" smtClean="0">
              <a:effectLst/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23875" y="332656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4000" smtClean="0">
                <a:effectLst/>
              </a:rPr>
              <a:t>Create</a:t>
            </a:r>
            <a:r>
              <a:rPr lang="th-TH" sz="4000" smtClean="0">
                <a:effectLst/>
              </a:rPr>
              <a:t> </a:t>
            </a:r>
            <a:r>
              <a:rPr lang="en-US" sz="4000" smtClean="0">
                <a:effectLst/>
              </a:rPr>
              <a:t>an </a:t>
            </a:r>
            <a:r>
              <a:rPr lang="th-TH" sz="4000" smtClean="0">
                <a:effectLst/>
              </a:rPr>
              <a:t>Array</a:t>
            </a:r>
            <a:r>
              <a:rPr lang="en-US" sz="4000" smtClean="0">
                <a:effectLst/>
              </a:rPr>
              <a:t> in 2 steps</a:t>
            </a:r>
            <a:endParaRPr lang="th-TH" sz="4000" smtClean="0">
              <a:effectLst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2564903"/>
            <a:ext cx="8289032" cy="373847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int c[] =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new</a:t>
            </a:r>
            <a:r>
              <a:rPr lang="th-TH" sz="2000" smtClean="0">
                <a:effectLst/>
                <a:latin typeface="Courier New" pitchFamily="49" charset="0"/>
              </a:rPr>
              <a:t> int[</a:t>
            </a:r>
            <a:r>
              <a:rPr lang="en-US" sz="2000" smtClean="0">
                <a:effectLst/>
                <a:latin typeface="Courier New" pitchFamily="49" charset="0"/>
              </a:rPr>
              <a:t>12</a:t>
            </a:r>
            <a:r>
              <a:rPr lang="th-TH" sz="2000" smtClean="0">
                <a:effectLst/>
                <a:latin typeface="Courier New" pitchFamily="49" charset="0"/>
              </a:rPr>
              <a:t>];  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// creates a </a:t>
            </a:r>
            <a:r>
              <a:rPr lang="en-US" sz="2000" smtClean="0">
                <a:effectLst/>
                <a:latin typeface="Courier New" pitchFamily="49" charset="0"/>
              </a:rPr>
              <a:t>12</a:t>
            </a:r>
            <a:r>
              <a:rPr lang="th-TH" sz="2000" smtClean="0">
                <a:effectLst/>
                <a:latin typeface="Courier New" pitchFamily="49" charset="0"/>
              </a:rPr>
              <a:t> element int array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c[</a:t>
            </a:r>
            <a:r>
              <a:rPr lang="en-US" sz="2000" smtClean="0">
                <a:effectLst/>
                <a:latin typeface="Courier New" pitchFamily="49" charset="0"/>
              </a:rPr>
              <a:t>0]</a:t>
            </a:r>
            <a:r>
              <a:rPr lang="th-TH" sz="2000" smtClean="0">
                <a:effectLst/>
                <a:latin typeface="Courier New" pitchFamily="49" charset="0"/>
              </a:rPr>
              <a:t> = </a:t>
            </a:r>
            <a:r>
              <a:rPr lang="en-US" sz="2000">
                <a:latin typeface="Courier New" pitchFamily="49" charset="0"/>
              </a:rPr>
              <a:t>2;    </a:t>
            </a:r>
            <a:r>
              <a:rPr lang="th-TH" sz="2000">
                <a:latin typeface="Courier New" pitchFamily="49" charset="0"/>
              </a:rPr>
              <a:t>  </a:t>
            </a:r>
            <a:r>
              <a:rPr lang="en-US" sz="2000">
                <a:latin typeface="Courier New" pitchFamily="49" charset="0"/>
              </a:rPr>
              <a:t>// </a:t>
            </a:r>
            <a:r>
              <a:rPr lang="th-TH" sz="2000">
                <a:latin typeface="Courier New" pitchFamily="49" charset="0"/>
              </a:rPr>
              <a:t> </a:t>
            </a:r>
            <a:r>
              <a:rPr lang="th-TH" sz="2000" b="1">
                <a:solidFill>
                  <a:srgbClr val="00B050"/>
                </a:solidFill>
                <a:latin typeface="Courier New" pitchFamily="49" charset="0"/>
              </a:rPr>
              <a:t>OK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z="2000" smtClean="0">
              <a:effectLst/>
              <a:latin typeface="Courier New" pitchFamily="49" charset="0"/>
            </a:endParaRPr>
          </a:p>
          <a:p>
            <a:r>
              <a:rPr lang="th-TH" smtClean="0">
                <a:effectLst/>
              </a:rPr>
              <a:t>or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int c[];  // declares a</a:t>
            </a:r>
            <a:r>
              <a:rPr lang="en-US" sz="2000" smtClean="0">
                <a:effectLst/>
                <a:latin typeface="Courier New" pitchFamily="49" charset="0"/>
              </a:rPr>
              <a:t> var;</a:t>
            </a:r>
            <a:r>
              <a:rPr lang="th-TH" sz="2000" smtClean="0">
                <a:effectLst/>
                <a:latin typeface="Courier New" pitchFamily="49" charset="0"/>
              </a:rPr>
              <a:t> no </a:t>
            </a:r>
            <a:r>
              <a:rPr lang="en-US" sz="2000" smtClean="0">
                <a:effectLst/>
                <a:latin typeface="Courier New" pitchFamily="49" charset="0"/>
              </a:rPr>
              <a:t>object </a:t>
            </a:r>
            <a:r>
              <a:rPr lang="th-TH" sz="2000" smtClean="0">
                <a:effectLst/>
                <a:latin typeface="Courier New" pitchFamily="49" charset="0"/>
              </a:rPr>
              <a:t>yet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trike="sngStrike" smtClean="0">
                <a:effectLst/>
                <a:latin typeface="Courier New" pitchFamily="49" charset="0"/>
              </a:rPr>
              <a:t>c[</a:t>
            </a:r>
            <a:r>
              <a:rPr lang="en-US" sz="2000" strike="sngStrike" smtClean="0">
                <a:effectLst/>
                <a:latin typeface="Courier New" pitchFamily="49" charset="0"/>
              </a:rPr>
              <a:t>0]</a:t>
            </a:r>
            <a:r>
              <a:rPr lang="th-TH" sz="2000" strike="sngStrike" smtClean="0">
                <a:effectLst/>
                <a:latin typeface="Courier New" pitchFamily="49" charset="0"/>
              </a:rPr>
              <a:t> </a:t>
            </a:r>
            <a:r>
              <a:rPr lang="en-US" sz="2000" strike="sngStrike" smtClean="0">
                <a:effectLst/>
                <a:latin typeface="Courier New" pitchFamily="49" charset="0"/>
              </a:rPr>
              <a:t>= 2;</a:t>
            </a:r>
            <a:r>
              <a:rPr lang="th-TH" sz="2000" strike="sngStrike" smtClean="0">
                <a:effectLst/>
                <a:latin typeface="Courier New" pitchFamily="49" charset="0"/>
              </a:rPr>
              <a:t>   </a:t>
            </a:r>
            <a:r>
              <a:rPr lang="en-US" sz="2000" strike="sngStrike" smtClean="0">
                <a:effectLst/>
                <a:latin typeface="Courier New" pitchFamily="49" charset="0"/>
              </a:rPr>
              <a:t>   //</a:t>
            </a:r>
            <a:r>
              <a:rPr lang="th-TH" sz="2000" strike="sngStrike" smtClean="0">
                <a:effectLst/>
                <a:latin typeface="Courier New" pitchFamily="49" charset="0"/>
              </a:rPr>
              <a:t> </a:t>
            </a:r>
            <a:r>
              <a:rPr lang="th-TH" sz="2000" b="1" strike="sngStrike" smtClean="0">
                <a:solidFill>
                  <a:srgbClr val="FF0000"/>
                </a:solidFill>
                <a:effectLst/>
                <a:latin typeface="Courier New" pitchFamily="49" charset="0"/>
              </a:rPr>
              <a:t>ERROR</a:t>
            </a:r>
            <a:r>
              <a:rPr lang="en-US" sz="2000" b="1" strike="sngStrike" smtClean="0">
                <a:solidFill>
                  <a:srgbClr val="FF0000"/>
                </a:solidFill>
                <a:effectLst/>
                <a:latin typeface="Courier New" pitchFamily="49" charset="0"/>
              </a:rPr>
              <a:t>!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c = 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new</a:t>
            </a:r>
            <a:r>
              <a:rPr lang="th-TH" sz="2000" smtClean="0">
                <a:effectLst/>
                <a:latin typeface="Courier New" pitchFamily="49" charset="0"/>
              </a:rPr>
              <a:t> int[</a:t>
            </a:r>
            <a:r>
              <a:rPr lang="en-US" sz="2000" smtClean="0">
                <a:effectLst/>
                <a:latin typeface="Courier New" pitchFamily="49" charset="0"/>
              </a:rPr>
              <a:t>12]</a:t>
            </a:r>
            <a:r>
              <a:rPr lang="th-TH" sz="2000" smtClean="0">
                <a:effectLst/>
                <a:latin typeface="Courier New" pitchFamily="49" charset="0"/>
              </a:rPr>
              <a:t>;    // allocates </a:t>
            </a:r>
            <a:r>
              <a:rPr lang="en-US" sz="2000" smtClean="0">
                <a:effectLst/>
                <a:latin typeface="Courier New" pitchFamily="49" charset="0"/>
              </a:rPr>
              <a:t>array object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c[</a:t>
            </a:r>
            <a:r>
              <a:rPr lang="en-US" sz="2000" smtClean="0">
                <a:effectLst/>
                <a:latin typeface="Courier New" pitchFamily="49" charset="0"/>
              </a:rPr>
              <a:t>0]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= 2;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  </a:t>
            </a: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// 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th-TH" sz="2000" b="1" smtClean="0">
                <a:solidFill>
                  <a:srgbClr val="00B050"/>
                </a:solidFill>
                <a:effectLst/>
                <a:latin typeface="Courier New" pitchFamily="49" charset="0"/>
              </a:rPr>
              <a:t>OK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105400" y="1557338"/>
            <a:ext cx="3733800" cy="846386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600"/>
              </a:spcBef>
              <a:buFontTx/>
              <a:buChar char="•"/>
            </a:pPr>
            <a:r>
              <a:rPr lang="th-TH"/>
              <a:t> </a:t>
            </a:r>
            <a:r>
              <a:rPr lang="th-TH" sz="2000"/>
              <a:t>declare </a:t>
            </a:r>
            <a:r>
              <a:rPr lang="en-US" sz="2000" smtClean="0"/>
              <a:t>a variable</a:t>
            </a:r>
            <a:endParaRPr lang="th-TH" sz="2000"/>
          </a:p>
          <a:p>
            <a:pPr>
              <a:spcBef>
                <a:spcPts val="600"/>
              </a:spcBef>
              <a:buFontTx/>
              <a:buChar char="•"/>
            </a:pPr>
            <a:r>
              <a:rPr lang="th-TH" sz="2000"/>
              <a:t> </a:t>
            </a:r>
            <a:r>
              <a:rPr lang="en-US" sz="2000" smtClean="0"/>
              <a:t>create array </a:t>
            </a:r>
            <a:r>
              <a:rPr lang="en-US" sz="2000" smtClean="0"/>
              <a:t>object </a:t>
            </a:r>
            <a:r>
              <a:rPr lang="th-TH" sz="2000" smtClean="0"/>
              <a:t>with </a:t>
            </a:r>
            <a:r>
              <a:rPr lang="th-TH" sz="2000"/>
              <a:t>new</a:t>
            </a:r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476672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1.  </a:t>
            </a:r>
            <a:r>
              <a:rPr lang="th-TH" smtClean="0">
                <a:effectLst/>
              </a:rPr>
              <a:t>Parameter Passing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88840"/>
            <a:ext cx="7532885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Java us</a:t>
            </a:r>
            <a:r>
              <a:rPr lang="en-US" smtClean="0">
                <a:effectLst/>
              </a:rPr>
              <a:t>e two ways to pass parameters (data) into methods:</a:t>
            </a:r>
          </a:p>
          <a:p>
            <a:pPr lvl="1"/>
            <a:r>
              <a:rPr lang="th-TH" i="1" smtClean="0">
                <a:solidFill>
                  <a:schemeClr val="tx2"/>
                </a:solidFill>
                <a:effectLst/>
              </a:rPr>
              <a:t>call-by-value</a:t>
            </a:r>
            <a:r>
              <a:rPr lang="th-TH" smtClean="0">
                <a:effectLst/>
              </a:rPr>
              <a:t> </a:t>
            </a:r>
            <a:endParaRPr lang="en-US" smtClean="0">
              <a:effectLst/>
            </a:endParaRPr>
          </a:p>
          <a:p>
            <a:pPr lvl="1"/>
            <a:r>
              <a:rPr lang="th-TH" i="1" smtClean="0">
                <a:solidFill>
                  <a:schemeClr val="tx2"/>
                </a:solidFill>
                <a:effectLst/>
              </a:rPr>
              <a:t>call-by-reference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diagrams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th-TH" sz="2000">
                <a:latin typeface="Courier New" pitchFamily="49" charset="0"/>
              </a:rPr>
              <a:t>int c[];  // declares </a:t>
            </a:r>
            <a:r>
              <a:rPr lang="th-TH" sz="2000" smtClean="0">
                <a:latin typeface="Courier New" pitchFamily="49" charset="0"/>
              </a:rPr>
              <a:t>a</a:t>
            </a:r>
            <a:r>
              <a:rPr lang="en-US" sz="2000" smtClean="0">
                <a:latin typeface="Courier New" pitchFamily="49" charset="0"/>
              </a:rPr>
              <a:t> variable</a:t>
            </a:r>
          </a:p>
          <a:p>
            <a:pPr lvl="1">
              <a:buFontTx/>
              <a:buNone/>
            </a:pPr>
            <a:endParaRPr lang="en-US" sz="2000" smtClean="0">
              <a:latin typeface="Courier New" pitchFamily="49" charset="0"/>
            </a:endParaRPr>
          </a:p>
          <a:p>
            <a:pPr lvl="1"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 lvl="1">
              <a:buFontTx/>
              <a:buNone/>
            </a:pPr>
            <a:endParaRPr lang="en-US" sz="2000" smtClean="0"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th-TH" sz="2000" smtClean="0">
                <a:latin typeface="Courier New" pitchFamily="49" charset="0"/>
              </a:rPr>
              <a:t>c </a:t>
            </a:r>
            <a:r>
              <a:rPr lang="th-TH" sz="2000">
                <a:latin typeface="Courier New" pitchFamily="49" charset="0"/>
              </a:rPr>
              <a:t>= </a:t>
            </a:r>
            <a:r>
              <a:rPr lang="th-TH" sz="2000" b="1">
                <a:solidFill>
                  <a:schemeClr val="tx2"/>
                </a:solidFill>
                <a:latin typeface="Courier New" pitchFamily="49" charset="0"/>
              </a:rPr>
              <a:t>new</a:t>
            </a:r>
            <a:r>
              <a:rPr lang="th-TH" sz="2000">
                <a:latin typeface="Courier New" pitchFamily="49" charset="0"/>
              </a:rPr>
              <a:t> int[</a:t>
            </a:r>
            <a:r>
              <a:rPr lang="en-US" sz="2000">
                <a:latin typeface="Courier New" pitchFamily="49" charset="0"/>
              </a:rPr>
              <a:t>12]</a:t>
            </a:r>
            <a:r>
              <a:rPr lang="th-TH" sz="2000">
                <a:latin typeface="Courier New" pitchFamily="49" charset="0"/>
              </a:rPr>
              <a:t>;    </a:t>
            </a:r>
            <a:r>
              <a:rPr lang="en-US" sz="2000" smtClean="0">
                <a:latin typeface="Courier New" pitchFamily="49" charset="0"/>
              </a:rPr>
              <a:t>  //</a:t>
            </a:r>
            <a:r>
              <a:rPr lang="th-TH" sz="2000" smtClean="0">
                <a:latin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</a:rPr>
              <a:t>create array </a:t>
            </a:r>
            <a:r>
              <a:rPr lang="en-US" sz="2000" smtClean="0">
                <a:latin typeface="Courier New" pitchFamily="49" charset="0"/>
              </a:rPr>
              <a:t>object</a:t>
            </a:r>
          </a:p>
          <a:p>
            <a:pPr lvl="1"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 lvl="1">
              <a:buFontTx/>
              <a:buNone/>
            </a:pPr>
            <a:endParaRPr lang="en-US" sz="2000" smtClean="0">
              <a:latin typeface="Courier New" pitchFamily="49" charset="0"/>
            </a:endParaRPr>
          </a:p>
          <a:p>
            <a:pPr lvl="1"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 lvl="1">
              <a:buFontTx/>
              <a:buNone/>
            </a:pPr>
            <a:endParaRPr lang="en-US" sz="2000" smtClean="0">
              <a:latin typeface="Courier New" pitchFamily="49" charset="0"/>
            </a:endParaRPr>
          </a:p>
          <a:p>
            <a:pPr lvl="1">
              <a:buFontTx/>
              <a:buNone/>
            </a:pPr>
            <a:r>
              <a:rPr lang="th-TH" sz="2000" smtClean="0">
                <a:latin typeface="Courier New" pitchFamily="49" charset="0"/>
              </a:rPr>
              <a:t>c[</a:t>
            </a:r>
            <a:r>
              <a:rPr lang="en-US" sz="2000">
                <a:latin typeface="Courier New" pitchFamily="49" charset="0"/>
              </a:rPr>
              <a:t>0]</a:t>
            </a:r>
            <a:r>
              <a:rPr lang="th-TH" sz="2000">
                <a:latin typeface="Courier New" pitchFamily="49" charset="0"/>
              </a:rPr>
              <a:t> </a:t>
            </a:r>
            <a:r>
              <a:rPr lang="en-US" sz="2000">
                <a:latin typeface="Courier New" pitchFamily="49" charset="0"/>
              </a:rPr>
              <a:t>= 2;</a:t>
            </a:r>
            <a:r>
              <a:rPr lang="th-TH" sz="2000">
                <a:latin typeface="Courier New" pitchFamily="49" charset="0"/>
              </a:rPr>
              <a:t> </a:t>
            </a:r>
            <a:endParaRPr lang="th-TH" sz="2000" b="1">
              <a:solidFill>
                <a:srgbClr val="00B050"/>
              </a:solidFill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Oval 16"/>
          <p:cNvSpPr>
            <a:spLocks noChangeArrowheads="1"/>
          </p:cNvSpPr>
          <p:nvPr/>
        </p:nvSpPr>
        <p:spPr bwMode="auto">
          <a:xfrm>
            <a:off x="6064250" y="3932907"/>
            <a:ext cx="2590800" cy="12969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6416675" y="4161507"/>
            <a:ext cx="1905000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797675" y="4161507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7178675" y="4161507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7940675" y="4161507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7869237" y="5060032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cs typeface="Angsana New" pitchFamily="18" charset="-34"/>
              </a:rPr>
              <a:t> </a:t>
            </a:r>
            <a:r>
              <a:rPr lang="th-TH"/>
              <a:t>object</a:t>
            </a: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4551362" y="4437732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cs typeface="Angsana New" pitchFamily="18" charset="-34"/>
              </a:rPr>
              <a:t>c</a:t>
            </a:r>
            <a:endParaRPr lang="th-TH">
              <a:cs typeface="Angsana New" pitchFamily="18" charset="-34"/>
            </a:endParaRP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479925" y="4148807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Line 20"/>
          <p:cNvSpPr>
            <a:spLocks noChangeShapeType="1"/>
          </p:cNvSpPr>
          <p:nvPr/>
        </p:nvSpPr>
        <p:spPr bwMode="auto">
          <a:xfrm flipV="1">
            <a:off x="4695825" y="4366295"/>
            <a:ext cx="1368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7339012" y="4098007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...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6423025" y="455679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0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6807200" y="458219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1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7959725" y="4582195"/>
            <a:ext cx="4810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solidFill>
                  <a:srgbClr val="000000"/>
                </a:solidFill>
                <a:cs typeface="Angsana New" pitchFamily="18" charset="-34"/>
              </a:rPr>
              <a:t>11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4571429" y="2637805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cs typeface="Angsana New" pitchFamily="18" charset="-34"/>
              </a:rPr>
              <a:t>c</a:t>
            </a:r>
            <a:endParaRPr lang="th-TH">
              <a:cs typeface="Angsana New" pitchFamily="18" charset="-34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99992" y="2348880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55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916832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or: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int n[] = {</a:t>
            </a:r>
            <a:r>
              <a:rPr lang="en-US" sz="2000" smtClean="0">
                <a:effectLst/>
                <a:latin typeface="Courier New" pitchFamily="49" charset="0"/>
              </a:rPr>
              <a:t>1, 3, 4, 6}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// creates a </a:t>
            </a:r>
            <a:r>
              <a:rPr lang="en-US" sz="2000" smtClean="0">
                <a:effectLst/>
                <a:latin typeface="Courier New" pitchFamily="49" charset="0"/>
              </a:rPr>
              <a:t>4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element integer array</a:t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A common error:</a:t>
            </a:r>
          </a:p>
          <a:p>
            <a:pPr lvl="1">
              <a:buFontTx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int foo[</a:t>
            </a:r>
            <a:r>
              <a:rPr lang="en-US" sz="2000" smtClean="0">
                <a:effectLst/>
                <a:latin typeface="Courier New" pitchFamily="49" charset="0"/>
              </a:rPr>
              <a:t>12]</a:t>
            </a:r>
            <a:r>
              <a:rPr lang="th-TH" sz="2000" smtClean="0">
                <a:effectLst/>
                <a:latin typeface="Courier New" pitchFamily="49" charset="0"/>
              </a:rPr>
              <a:t>;      // a syntax </a:t>
            </a:r>
            <a:r>
              <a:rPr lang="th-TH" sz="2000" b="1" smtClean="0">
                <a:solidFill>
                  <a:srgbClr val="FF0000"/>
                </a:solidFill>
                <a:effectLst/>
                <a:latin typeface="Courier New" pitchFamily="49" charset="0"/>
              </a:rPr>
              <a:t>error</a:t>
            </a:r>
            <a:r>
              <a:rPr lang="th-TH" sz="2000" smtClean="0">
                <a:solidFill>
                  <a:srgbClr val="FF0000"/>
                </a:solidFill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in Java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788968" y="1078632"/>
            <a:ext cx="2671464" cy="830997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 smtClean="0"/>
              <a:t>confusing</a:t>
            </a:r>
            <a:r>
              <a:rPr lang="th-TH"/>
              <a:t>, since no </a:t>
            </a:r>
            <a:r>
              <a:rPr lang="en-US"/>
              <a:t>'</a:t>
            </a:r>
            <a:r>
              <a:rPr lang="th-TH"/>
              <a:t>new</a:t>
            </a:r>
            <a:r>
              <a:rPr lang="en-US"/>
              <a:t>'</a:t>
            </a:r>
            <a:r>
              <a:rPr lang="th-TH"/>
              <a:t> is required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3579168" y="1612032"/>
            <a:ext cx="2209800" cy="744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9" name="Oval 16"/>
          <p:cNvSpPr>
            <a:spLocks noChangeArrowheads="1"/>
          </p:cNvSpPr>
          <p:nvPr/>
        </p:nvSpPr>
        <p:spPr bwMode="auto">
          <a:xfrm>
            <a:off x="2093268" y="377582"/>
            <a:ext cx="2590800" cy="12969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445693" y="606182"/>
            <a:ext cx="1543050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>
            <a:off x="2826693" y="606182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3207693" y="606182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8"/>
          <p:cNvSpPr>
            <a:spLocks noChangeShapeType="1"/>
          </p:cNvSpPr>
          <p:nvPr/>
        </p:nvSpPr>
        <p:spPr bwMode="auto">
          <a:xfrm>
            <a:off x="3635896" y="606182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3898255" y="1504707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cs typeface="Angsana New" pitchFamily="18" charset="-34"/>
              </a:rPr>
              <a:t> </a:t>
            </a:r>
            <a:r>
              <a:rPr lang="th-TH"/>
              <a:t>object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80380" y="882407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n</a:t>
            </a:r>
            <a:endParaRPr lang="th-TH">
              <a:cs typeface="Angsana New" pitchFamily="18" charset="-34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508943" y="593482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724843" y="810970"/>
            <a:ext cx="1368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2452043" y="1027584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0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30" name="Text Box 23"/>
          <p:cNvSpPr txBox="1">
            <a:spLocks noChangeArrowheads="1"/>
          </p:cNvSpPr>
          <p:nvPr/>
        </p:nvSpPr>
        <p:spPr bwMode="auto">
          <a:xfrm>
            <a:off x="2836218" y="102687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1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3652193" y="102687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solidFill>
                  <a:srgbClr val="000000"/>
                </a:solidFill>
                <a:cs typeface="Angsana New" pitchFamily="18" charset="-34"/>
              </a:rPr>
              <a:t>3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50039" y="60618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1</a:t>
            </a:r>
          </a:p>
        </p:txBody>
      </p:sp>
      <p:sp>
        <p:nvSpPr>
          <p:cNvPr id="33" name="Text Box 24"/>
          <p:cNvSpPr txBox="1">
            <a:spLocks noChangeArrowheads="1"/>
          </p:cNvSpPr>
          <p:nvPr/>
        </p:nvSpPr>
        <p:spPr bwMode="auto">
          <a:xfrm>
            <a:off x="3257238" y="102687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solidFill>
                  <a:srgbClr val="000000"/>
                </a:solidFill>
                <a:cs typeface="Angsana New" pitchFamily="18" charset="-34"/>
              </a:rPr>
              <a:t>2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43808" y="62068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37577" y="63519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31346" y="6497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6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548680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smtClean="0">
                <a:effectLst/>
              </a:rPr>
              <a:t>More Ways to  Create an Array</a:t>
            </a:r>
            <a:endParaRPr lang="th-TH" smtClean="0">
              <a:effectLst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81200"/>
            <a:ext cx="7344816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Instead of: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int </a:t>
            </a:r>
            <a:r>
              <a:rPr lang="en-US" sz="2400" smtClean="0">
                <a:effectLst/>
                <a:latin typeface="Courier New" pitchFamily="49" charset="0"/>
                <a:cs typeface="Angsana New" pitchFamily="18" charset="-34"/>
              </a:rPr>
              <a:t>c</a:t>
            </a:r>
            <a:r>
              <a:rPr lang="en-US" sz="24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[]</a:t>
            </a:r>
            <a:r>
              <a:rPr lang="th-TH" sz="2400" smtClean="0">
                <a:effectLst/>
                <a:latin typeface="Courier New" pitchFamily="49" charset="0"/>
              </a:rPr>
              <a:t> = new int[</a:t>
            </a:r>
            <a:r>
              <a:rPr lang="en-US" sz="2400" smtClean="0">
                <a:effectLst/>
                <a:latin typeface="Courier New" pitchFamily="49" charset="0"/>
              </a:rPr>
              <a:t>12]</a:t>
            </a:r>
            <a:r>
              <a:rPr lang="th-TH" sz="2400" smtClean="0">
                <a:effectLst/>
                <a:latin typeface="Courier New" pitchFamily="49" charset="0"/>
              </a:rPr>
              <a:t>;</a:t>
            </a:r>
            <a:r>
              <a:rPr lang="en-US" sz="2400" smtClean="0">
                <a:effectLst/>
                <a:latin typeface="Courier New" pitchFamily="49" charset="0"/>
              </a:rPr>
              <a:t>    // </a:t>
            </a:r>
            <a:r>
              <a:rPr lang="en-US" sz="2400" b="1" smtClean="0">
                <a:solidFill>
                  <a:srgbClr val="00B050"/>
                </a:solidFill>
                <a:effectLst/>
                <a:latin typeface="Courier New" pitchFamily="49" charset="0"/>
              </a:rPr>
              <a:t>OK</a:t>
            </a:r>
            <a:r>
              <a:rPr lang="th-TH" sz="2400" smtClean="0">
                <a:effectLst/>
                <a:latin typeface="Courier New" pitchFamily="49" charset="0"/>
              </a:rPr>
              <a:t/>
            </a:r>
            <a:br>
              <a:rPr lang="th-TH" sz="2400" smtClean="0">
                <a:effectLst/>
                <a:latin typeface="Courier New" pitchFamily="49" charset="0"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Can write:</a:t>
            </a: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</a:rPr>
              <a:t>	int</a:t>
            </a:r>
            <a:r>
              <a:rPr lang="en-US" sz="24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[]</a:t>
            </a:r>
            <a:r>
              <a:rPr lang="th-TH" sz="2400" smtClean="0">
                <a:effectLst/>
                <a:latin typeface="Courier New" pitchFamily="49" charset="0"/>
              </a:rPr>
              <a:t> </a:t>
            </a:r>
            <a:r>
              <a:rPr lang="en-US" sz="2400" smtClean="0">
                <a:effectLst/>
                <a:latin typeface="Courier New" pitchFamily="49" charset="0"/>
                <a:cs typeface="Angsana New" pitchFamily="18" charset="-34"/>
              </a:rPr>
              <a:t>c</a:t>
            </a:r>
            <a:r>
              <a:rPr lang="th-TH" sz="2400" smtClean="0">
                <a:effectLst/>
                <a:latin typeface="Courier New" pitchFamily="49" charset="0"/>
              </a:rPr>
              <a:t> = new int[</a:t>
            </a:r>
            <a:r>
              <a:rPr lang="en-US" sz="2400" smtClean="0">
                <a:effectLst/>
                <a:latin typeface="Courier New" pitchFamily="49" charset="0"/>
              </a:rPr>
              <a:t>12]</a:t>
            </a:r>
            <a:r>
              <a:rPr lang="th-TH" sz="2400" smtClean="0">
                <a:effectLst/>
                <a:latin typeface="Courier New" pitchFamily="49" charset="0"/>
              </a:rPr>
              <a:t>;</a:t>
            </a:r>
            <a:r>
              <a:rPr lang="en-US">
                <a:latin typeface="Courier New" pitchFamily="49" charset="0"/>
              </a:rPr>
              <a:t>    // </a:t>
            </a:r>
            <a:r>
              <a:rPr lang="en-US" b="1">
                <a:solidFill>
                  <a:srgbClr val="00B050"/>
                </a:solidFill>
                <a:latin typeface="Courier New" pitchFamily="49" charset="0"/>
              </a:rPr>
              <a:t>OK</a:t>
            </a:r>
            <a:endParaRPr lang="th-TH" sz="24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3852863" y="4581128"/>
            <a:ext cx="2590800" cy="12969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205288" y="4809728"/>
            <a:ext cx="1905000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4586288" y="4809728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>
            <a:off x="4967288" y="4809728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8"/>
          <p:cNvSpPr>
            <a:spLocks noChangeShapeType="1"/>
          </p:cNvSpPr>
          <p:nvPr/>
        </p:nvSpPr>
        <p:spPr bwMode="auto">
          <a:xfrm>
            <a:off x="5729288" y="4809728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5657850" y="5708253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cs typeface="Angsana New" pitchFamily="18" charset="-34"/>
              </a:rPr>
              <a:t> </a:t>
            </a:r>
            <a:r>
              <a:rPr lang="th-TH"/>
              <a:t>object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2339975" y="5085953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cs typeface="Angsana New" pitchFamily="18" charset="-34"/>
              </a:rPr>
              <a:t>c</a:t>
            </a:r>
            <a:endParaRPr lang="th-TH">
              <a:cs typeface="Angsana New" pitchFamily="18" charset="-34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2268538" y="4797028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 flipV="1">
            <a:off x="2484438" y="5014516"/>
            <a:ext cx="1368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5127625" y="4746228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...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4211638" y="5205016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0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4595813" y="5230416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1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5748338" y="5230416"/>
            <a:ext cx="4810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>
                <a:solidFill>
                  <a:srgbClr val="000000"/>
                </a:solidFill>
                <a:cs typeface="Angsana New" pitchFamily="18" charset="-34"/>
              </a:rPr>
              <a:t>11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  <a:cs typeface="Angsana New" pitchFamily="18" charset="-34"/>
              </a:rPr>
              <a:t>UseArray.java</a:t>
            </a:r>
            <a:endParaRPr lang="en-GB" smtClean="0">
              <a:effectLst/>
              <a:cs typeface="Angsana New" pitchFamily="18" charset="-34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784"/>
            <a:ext cx="7772400" cy="51125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import javax.swing.JOptionPane;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6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public class UseArray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</a:t>
            </a:r>
            <a:r>
              <a:rPr lang="en-GB" sz="16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int n[];</a:t>
            </a:r>
            <a:r>
              <a:rPr lang="en-GB" sz="1600" smtClean="0">
                <a:effectLst/>
                <a:latin typeface="Courier New" pitchFamily="49" charset="0"/>
              </a:rPr>
              <a:t>            // declare var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</a:t>
            </a:r>
            <a:r>
              <a:rPr lang="en-GB" sz="16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n = new int[10];</a:t>
            </a:r>
            <a:r>
              <a:rPr lang="en-GB" sz="1600" smtClean="0">
                <a:effectLst/>
                <a:latin typeface="Courier New" pitchFamily="49" charset="0"/>
              </a:rPr>
              <a:t>    // </a:t>
            </a:r>
            <a:r>
              <a:rPr lang="en-GB" sz="1600" smtClean="0">
                <a:effectLst/>
                <a:latin typeface="Courier New" pitchFamily="49" charset="0"/>
              </a:rPr>
              <a:t>create array </a:t>
            </a:r>
            <a:r>
              <a:rPr lang="en-GB" sz="1600" smtClean="0">
                <a:effectLst/>
                <a:latin typeface="Courier New" pitchFamily="49" charset="0"/>
              </a:rPr>
              <a:t>object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// no values stored in n[], so </a:t>
            </a:r>
            <a:r>
              <a:rPr lang="en-GB" sz="1600" b="1" smtClean="0">
                <a:effectLst/>
                <a:latin typeface="Courier New" pitchFamily="49" charset="0"/>
              </a:rPr>
              <a:t>will contain 0's</a:t>
            </a:r>
            <a:r>
              <a:rPr lang="en-GB" sz="1600" smtClean="0">
                <a:effectLst/>
                <a:latin typeface="Courier New" pitchFamily="49" charset="0"/>
              </a:rPr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String output = "Cell      Value\n";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for(int i = 0; i &lt; n.length; i++)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  output += "n[" + i + "] == " + n[i] + "\n";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6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JOptionPane.showMessageDialog( null, output,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       "Using an Array", JOptionPane.INFORMATION_MESSAGE 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  } // end of main()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6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600" smtClean="0">
                <a:effectLst/>
                <a:latin typeface="Courier New" pitchFamily="49" charset="0"/>
              </a:rPr>
              <a:t>}  // end of UseArray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600" smtClean="0">
              <a:effectLst/>
              <a:latin typeface="Courier New" pitchFamily="49" charset="0"/>
            </a:endParaRP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7235825" y="2924175"/>
            <a:ext cx="1840568" cy="1200329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I've used </a:t>
            </a:r>
            <a:r>
              <a:rPr lang="th-TH" smtClean="0"/>
              <a:t>two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lines, just</a:t>
            </a:r>
          </a:p>
          <a:p>
            <a:r>
              <a:rPr lang="en-US" smtClean="0"/>
              <a:t>because I can</a:t>
            </a:r>
            <a:endParaRPr lang="th-TH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 flipH="1">
            <a:off x="6588125" y="3141663"/>
            <a:ext cx="649288" cy="71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796136" y="1370385"/>
            <a:ext cx="280831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800" smtClean="0">
                <a:effectLst/>
              </a:rPr>
              <a:t>int n[] = new int[10];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555776" y="1739717"/>
            <a:ext cx="3456384" cy="1401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48064" y="1555051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Execution</a:t>
            </a:r>
            <a:endParaRPr lang="en-GB" smtClean="0">
              <a:effectLst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556792"/>
            <a:ext cx="5753100" cy="518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533400"/>
            <a:ext cx="361988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004003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z="2800" smtClean="0">
                <a:effectLst/>
                <a:latin typeface="Courier New" pitchFamily="49" charset="0"/>
              </a:rPr>
              <a:t>n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variable; no object</a:t>
            </a: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  <a:cs typeface="Angsana New" pitchFamily="18" charset="-34"/>
              </a:rPr>
              <a:t>	</a:t>
            </a:r>
            <a:r>
              <a:rPr lang="th-TH" sz="1800" smtClean="0">
                <a:effectLst/>
                <a:latin typeface="Courier New" pitchFamily="49" charset="0"/>
              </a:rPr>
              <a:t>int n[]</a:t>
            </a:r>
            <a:endParaRPr lang="th-TH" smtClean="0">
              <a:effectLst/>
            </a:endParaRPr>
          </a:p>
          <a:p>
            <a:r>
              <a:rPr lang="th-TH" sz="2800" smtClean="0">
                <a:effectLst/>
                <a:latin typeface="Courier New" pitchFamily="49" charset="0"/>
              </a:rPr>
              <a:t>n</a:t>
            </a:r>
            <a:r>
              <a:rPr lang="th-TH" smtClean="0">
                <a:effectLst/>
              </a:rPr>
              <a:t> is allocated </a:t>
            </a:r>
            <a:r>
              <a:rPr lang="en-US" smtClean="0">
                <a:effectLst/>
              </a:rPr>
              <a:t>array object</a:t>
            </a:r>
            <a:r>
              <a:rPr lang="th-TH" smtClean="0">
                <a:effectLst/>
              </a:rPr>
              <a:t> with </a:t>
            </a:r>
            <a:r>
              <a:rPr lang="th-TH" sz="2000" smtClean="0">
                <a:effectLst/>
                <a:latin typeface="Courier New" pitchFamily="49" charset="0"/>
              </a:rPr>
              <a:t>new</a:t>
            </a:r>
            <a:endParaRPr lang="th-TH" smtClean="0">
              <a:effectLst/>
            </a:endParaRPr>
          </a:p>
          <a:p>
            <a:pPr lvl="1">
              <a:buFontTx/>
              <a:buNone/>
            </a:pPr>
            <a:r>
              <a:rPr lang="th-TH" sz="2400" smtClean="0">
                <a:effectLst/>
                <a:latin typeface="Courier New" pitchFamily="49" charset="0"/>
                <a:cs typeface="Angsana New" pitchFamily="18" charset="-34"/>
              </a:rPr>
              <a:t>	</a:t>
            </a:r>
            <a:r>
              <a:rPr lang="th-TH" sz="1800" smtClean="0">
                <a:effectLst/>
                <a:latin typeface="Courier New" pitchFamily="49" charset="0"/>
              </a:rPr>
              <a:t>n = new int[</a:t>
            </a:r>
            <a:r>
              <a:rPr lang="en-US" sz="1800" smtClean="0">
                <a:effectLst/>
                <a:latin typeface="Courier New" pitchFamily="49" charset="0"/>
              </a:rPr>
              <a:t>10]</a:t>
            </a:r>
            <a:r>
              <a:rPr lang="th-TH" sz="1800" smtClean="0">
                <a:effectLst/>
                <a:latin typeface="Courier New" pitchFamily="49" charset="0"/>
              </a:rPr>
              <a:t>;</a:t>
            </a:r>
            <a:endParaRPr lang="th-TH" smtClean="0">
              <a:effectLst/>
            </a:endParaRPr>
          </a:p>
          <a:p>
            <a:endParaRPr lang="en-US" smtClean="0">
              <a:effectLst/>
            </a:endParaRPr>
          </a:p>
          <a:p>
            <a:endParaRPr lang="th-TH" smtClean="0">
              <a:effectLst/>
            </a:endParaRPr>
          </a:p>
          <a:p>
            <a:r>
              <a:rPr lang="th-TH" sz="2000" smtClean="0">
                <a:effectLst/>
                <a:latin typeface="Courier New" pitchFamily="49" charset="0"/>
              </a:rPr>
              <a:t>n.length</a:t>
            </a:r>
            <a:endParaRPr lang="th-TH" sz="2000" smtClean="0">
              <a:effectLst/>
            </a:endParaRPr>
          </a:p>
          <a:p>
            <a:pPr lvl="1"/>
            <a:r>
              <a:rPr lang="th-TH" sz="1800" smtClean="0">
                <a:effectLst/>
                <a:latin typeface="Courier New" pitchFamily="49" charset="0"/>
              </a:rPr>
              <a:t>length</a:t>
            </a:r>
            <a:r>
              <a:rPr lang="th-TH" sz="1800" smtClean="0">
                <a:effectLst/>
              </a:rPr>
              <a:t> </a:t>
            </a:r>
            <a:r>
              <a:rPr lang="th-TH" smtClean="0">
                <a:effectLst/>
              </a:rPr>
              <a:t>always holds the length of the array object (i.e. </a:t>
            </a:r>
            <a:r>
              <a:rPr lang="en-US" smtClean="0">
                <a:effectLst/>
              </a:rPr>
              <a:t>10</a:t>
            </a:r>
            <a:r>
              <a:rPr lang="th-TH" smtClean="0">
                <a:effectLst/>
              </a:rPr>
              <a:t> in this case)</a:t>
            </a:r>
          </a:p>
        </p:txBody>
      </p:sp>
      <p:sp>
        <p:nvSpPr>
          <p:cNvPr id="17412" name="Oval 16"/>
          <p:cNvSpPr>
            <a:spLocks noChangeArrowheads="1"/>
          </p:cNvSpPr>
          <p:nvPr/>
        </p:nvSpPr>
        <p:spPr bwMode="auto">
          <a:xfrm>
            <a:off x="6094413" y="3356992"/>
            <a:ext cx="2590800" cy="12969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6446838" y="3585592"/>
            <a:ext cx="1905000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4" name="Line 5"/>
          <p:cNvSpPr>
            <a:spLocks noChangeShapeType="1"/>
          </p:cNvSpPr>
          <p:nvPr/>
        </p:nvSpPr>
        <p:spPr bwMode="auto">
          <a:xfrm>
            <a:off x="6827838" y="3585592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Line 6"/>
          <p:cNvSpPr>
            <a:spLocks noChangeShapeType="1"/>
          </p:cNvSpPr>
          <p:nvPr/>
        </p:nvSpPr>
        <p:spPr bwMode="auto">
          <a:xfrm>
            <a:off x="7208838" y="3585592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970838" y="3585592"/>
            <a:ext cx="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7" name="Text Box 17"/>
          <p:cNvSpPr txBox="1">
            <a:spLocks noChangeArrowheads="1"/>
          </p:cNvSpPr>
          <p:nvPr/>
        </p:nvSpPr>
        <p:spPr bwMode="auto">
          <a:xfrm>
            <a:off x="7899400" y="4484117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cs typeface="Angsana New" pitchFamily="18" charset="-34"/>
              </a:rPr>
              <a:t> </a:t>
            </a:r>
            <a:r>
              <a:rPr lang="th-TH"/>
              <a:t>object</a:t>
            </a:r>
          </a:p>
        </p:txBody>
      </p:sp>
      <p:sp>
        <p:nvSpPr>
          <p:cNvPr id="17418" name="Text Box 23"/>
          <p:cNvSpPr txBox="1">
            <a:spLocks noChangeArrowheads="1"/>
          </p:cNvSpPr>
          <p:nvPr/>
        </p:nvSpPr>
        <p:spPr bwMode="auto">
          <a:xfrm>
            <a:off x="4581525" y="3861817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n</a:t>
            </a:r>
            <a:endParaRPr lang="th-TH">
              <a:cs typeface="Angsana New" pitchFamily="18" charset="-34"/>
            </a:endParaRPr>
          </a:p>
        </p:txBody>
      </p:sp>
      <p:sp>
        <p:nvSpPr>
          <p:cNvPr id="17419" name="Rectangle 19"/>
          <p:cNvSpPr>
            <a:spLocks noChangeArrowheads="1"/>
          </p:cNvSpPr>
          <p:nvPr/>
        </p:nvSpPr>
        <p:spPr bwMode="auto">
          <a:xfrm>
            <a:off x="4510088" y="3572892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420" name="Line 20"/>
          <p:cNvSpPr>
            <a:spLocks noChangeShapeType="1"/>
          </p:cNvSpPr>
          <p:nvPr/>
        </p:nvSpPr>
        <p:spPr bwMode="auto">
          <a:xfrm flipV="1">
            <a:off x="4725988" y="3790380"/>
            <a:ext cx="1368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1" name="Text Box 21"/>
          <p:cNvSpPr txBox="1">
            <a:spLocks noChangeArrowheads="1"/>
          </p:cNvSpPr>
          <p:nvPr/>
        </p:nvSpPr>
        <p:spPr bwMode="auto">
          <a:xfrm>
            <a:off x="7369175" y="3522092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...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7422" name="Text Box 22"/>
          <p:cNvSpPr txBox="1">
            <a:spLocks noChangeArrowheads="1"/>
          </p:cNvSpPr>
          <p:nvPr/>
        </p:nvSpPr>
        <p:spPr bwMode="auto">
          <a:xfrm>
            <a:off x="6453188" y="398088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0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7423" name="Text Box 23"/>
          <p:cNvSpPr txBox="1">
            <a:spLocks noChangeArrowheads="1"/>
          </p:cNvSpPr>
          <p:nvPr/>
        </p:nvSpPr>
        <p:spPr bwMode="auto">
          <a:xfrm>
            <a:off x="6837363" y="400628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1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17424" name="Text Box 24"/>
          <p:cNvSpPr txBox="1">
            <a:spLocks noChangeArrowheads="1"/>
          </p:cNvSpPr>
          <p:nvPr/>
        </p:nvSpPr>
        <p:spPr bwMode="auto">
          <a:xfrm>
            <a:off x="7989888" y="400628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  <a:cs typeface="Angsana New" pitchFamily="18" charset="-34"/>
              </a:rPr>
              <a:t>9</a:t>
            </a:r>
            <a:endParaRPr lang="th-TH">
              <a:solidFill>
                <a:srgbClr val="000000"/>
              </a:solidFill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4581525" y="24208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n</a:t>
            </a:r>
            <a:endParaRPr lang="th-TH">
              <a:cs typeface="Angsana New" pitchFamily="18" charset="-34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510088" y="2131963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Using an Array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88840"/>
            <a:ext cx="7772400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800" smtClean="0">
                <a:effectLst/>
              </a:rPr>
              <a:t>Square brackets are used to access an array element: </a:t>
            </a:r>
          </a:p>
          <a:p>
            <a:pPr>
              <a:buFont typeface="Monotype Sorts" pitchFamily="2" charset="2"/>
              <a:buNone/>
            </a:pPr>
            <a:r>
              <a:rPr lang="en-US" sz="1800" smtClean="0">
                <a:effectLst/>
                <a:latin typeface="Courier New" pitchFamily="49" charset="0"/>
              </a:rPr>
              <a:t> 	 	n[i]</a:t>
            </a:r>
          </a:p>
          <a:p>
            <a:endParaRPr lang="en-US" sz="1800" smtClean="0">
              <a:effectLst/>
              <a:latin typeface="Courier New" pitchFamily="49" charset="0"/>
            </a:endParaRPr>
          </a:p>
          <a:p>
            <a:r>
              <a:rPr lang="en-US" sz="2800" smtClean="0">
                <a:effectLst/>
              </a:rPr>
              <a:t>Array elements are used like ordinary variables</a:t>
            </a:r>
          </a:p>
          <a:p>
            <a:pPr lvl="1"/>
            <a:r>
              <a:rPr lang="en-US" sz="2400" smtClean="0">
                <a:effectLst/>
              </a:rPr>
              <a:t>on the left of an assignment:</a:t>
            </a:r>
          </a:p>
          <a:p>
            <a:pPr lvl="2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n[0] = 3;</a:t>
            </a:r>
          </a:p>
          <a:p>
            <a:pPr lvl="1"/>
            <a:r>
              <a:rPr lang="en-US" sz="2400" smtClean="0">
                <a:effectLst/>
              </a:rPr>
              <a:t>in an expression:</a:t>
            </a:r>
          </a:p>
          <a:p>
            <a:pPr lvl="2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x = n[1] – 3;</a:t>
            </a:r>
          </a:p>
          <a:p>
            <a:pPr lvl="2"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n[i]++;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7. </a:t>
            </a:r>
            <a:r>
              <a:rPr lang="th-TH" smtClean="0">
                <a:effectLst/>
              </a:rPr>
              <a:t>Passing Arrays to Methods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88840"/>
            <a:ext cx="7776864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i="1" smtClean="0">
                <a:solidFill>
                  <a:schemeClr val="accent1"/>
                </a:solidFill>
                <a:effectLst/>
              </a:rPr>
              <a:t>Arrays are objects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they are passed to methods using </a:t>
            </a:r>
            <a:r>
              <a:rPr lang="en-US" smtClean="0">
                <a:effectLst/>
              </a:rPr>
              <a:t> c</a:t>
            </a:r>
            <a:r>
              <a:rPr lang="th-TH" smtClean="0">
                <a:effectLst/>
              </a:rPr>
              <a:t>all-by-reference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i.e. changes to an array inside a method affects the original</a:t>
            </a:r>
            <a:endParaRPr lang="th-TH" smtClean="0">
              <a:effectLst/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smtClean="0">
                <a:effectLst/>
              </a:rPr>
              <a:t>PassArray.java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1200"/>
            <a:ext cx="8126413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public class PassArray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int a[] = { 1, 2, 3, 4, 5 };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System.out.println("Values in the original array:");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for(int i = 0; i &lt; a.length; i++)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System.out.print( a[i] + "  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System.out.println();</a:t>
            </a:r>
            <a:br>
              <a:rPr lang="en-GB" sz="1800" smtClean="0">
                <a:effectLst/>
                <a:latin typeface="Courier New" pitchFamily="49" charset="0"/>
              </a:rPr>
            </a:br>
            <a:r>
              <a:rPr lang="en-GB" sz="1800" smtClean="0">
                <a:effectLst/>
                <a:latin typeface="Courier New" pitchFamily="49" charset="0"/>
              </a:rPr>
              <a:t>       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611188" y="1628800"/>
            <a:ext cx="7999412" cy="446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</a:rPr>
              <a:t> 	  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modifyArray</a:t>
            </a:r>
            <a:r>
              <a:rPr lang="en-GB" sz="1800" smtClean="0">
                <a:effectLst/>
                <a:latin typeface="Courier New" pitchFamily="49" charset="0"/>
              </a:rPr>
              <a:t>(a);    // pass array call-by-reference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System.out.println("Values in the modified array:");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for(int i = 0; i &lt; a.length; i++)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  System.out.print( a[i] + "  ");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System.out.println("Before: a[3] = " + a[3]);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</a:t>
            </a:r>
            <a:r>
              <a:rPr lang="en-GB" sz="18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modifyElement</a:t>
            </a:r>
            <a:r>
              <a:rPr lang="en-GB" sz="1800" smtClean="0">
                <a:effectLst/>
                <a:latin typeface="Courier New" pitchFamily="49" charset="0"/>
              </a:rPr>
              <a:t>(a[3]);   // pass call-by-value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  System.out.println("After:  a[3] = " + a[3]);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1800" smtClean="0">
                <a:effectLst/>
                <a:latin typeface="Courier New" pitchFamily="49" charset="0"/>
              </a:rPr>
              <a:t>  } // end of main()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1800" smtClean="0">
              <a:effectLst/>
              <a:latin typeface="Courier New" pitchFamily="49" charset="0"/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7073900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is Call-by-value?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0740" y="1916832"/>
            <a:ext cx="8229600" cy="629424"/>
          </a:xfrm>
        </p:spPr>
        <p:txBody>
          <a:bodyPr/>
          <a:lstStyle/>
          <a:p>
            <a:r>
              <a:rPr lang="en-US" smtClean="0"/>
              <a:t>I can use an example in C, which uses call-by-value.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07915" y="3036276"/>
            <a:ext cx="3071997" cy="23083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mtClean="0"/>
              <a:t>void </a:t>
            </a:r>
            <a:r>
              <a:rPr lang="th-TH" smtClean="0"/>
              <a:t>foo</a:t>
            </a:r>
            <a:r>
              <a:rPr lang="en-US" smtClean="0"/>
              <a:t>()</a:t>
            </a:r>
            <a:r>
              <a:rPr lang="th-TH"/>
              <a:t/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</a:t>
            </a:r>
            <a:r>
              <a:rPr lang="en-US" smtClean="0"/>
              <a:t>int </a:t>
            </a:r>
            <a:r>
              <a:rPr lang="th-TH" smtClean="0"/>
              <a:t>x</a:t>
            </a:r>
            <a:r>
              <a:rPr lang="en-US" smtClean="0"/>
              <a:t> = 2;</a:t>
            </a:r>
            <a:r>
              <a:rPr lang="th-TH"/>
              <a:t/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/>
              <a:t>bar(x);</a:t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 smtClean="0"/>
              <a:t>print</a:t>
            </a:r>
            <a:r>
              <a:rPr lang="en-US" smtClean="0"/>
              <a:t>f("</a:t>
            </a:r>
            <a:r>
              <a:rPr lang="th-TH" smtClean="0"/>
              <a:t>x is</a:t>
            </a:r>
            <a:r>
              <a:rPr lang="en-US" smtClean="0"/>
              <a:t> %d\n",</a:t>
            </a:r>
            <a:r>
              <a:rPr lang="th-TH" smtClean="0"/>
              <a:t> </a:t>
            </a:r>
            <a:r>
              <a:rPr lang="th-TH"/>
              <a:t>x);</a:t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946540" y="3074987"/>
            <a:ext cx="3733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mtClean="0"/>
              <a:t>void </a:t>
            </a:r>
            <a:r>
              <a:rPr lang="th-TH" smtClean="0"/>
              <a:t>bar(</a:t>
            </a:r>
            <a:r>
              <a:rPr lang="en-US"/>
              <a:t>int</a:t>
            </a:r>
            <a:r>
              <a:rPr lang="th-TH" smtClean="0"/>
              <a:t> </a:t>
            </a:r>
            <a:r>
              <a:rPr lang="th-TH"/>
              <a:t>w)</a:t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w </a:t>
            </a:r>
            <a:r>
              <a:rPr lang="en-US" smtClean="0"/>
              <a:t>= 5;</a:t>
            </a:r>
            <a:r>
              <a:rPr lang="th-TH"/>
              <a:t/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016265" y="5380037"/>
            <a:ext cx="2332038" cy="4572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"</a:t>
            </a:r>
            <a:r>
              <a:rPr lang="th-TH" smtClean="0"/>
              <a:t>x </a:t>
            </a:r>
            <a:r>
              <a:rPr lang="th-TH"/>
              <a:t>is </a:t>
            </a:r>
            <a:r>
              <a:rPr lang="en-US" smtClean="0"/>
              <a:t>2"</a:t>
            </a:r>
            <a:r>
              <a:rPr lang="th-TH" smtClean="0"/>
              <a:t> </a:t>
            </a:r>
            <a:r>
              <a:rPr lang="th-TH"/>
              <a:t>is printed</a:t>
            </a:r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2203340" y="3176587"/>
            <a:ext cx="2743200" cy="1244600"/>
          </a:xfrm>
          <a:custGeom>
            <a:avLst/>
            <a:gdLst>
              <a:gd name="T0" fmla="*/ 0 w 1728"/>
              <a:gd name="T1" fmla="*/ 2147483647 h 784"/>
              <a:gd name="T2" fmla="*/ 2147483647 w 1728"/>
              <a:gd name="T3" fmla="*/ 2147483647 h 784"/>
              <a:gd name="T4" fmla="*/ 2147483647 w 1728"/>
              <a:gd name="T5" fmla="*/ 2147483647 h 784"/>
              <a:gd name="T6" fmla="*/ 2147483647 w 1728"/>
              <a:gd name="T7" fmla="*/ 2147483647 h 784"/>
              <a:gd name="T8" fmla="*/ 2147483647 w 1728"/>
              <a:gd name="T9" fmla="*/ 2147483647 h 784"/>
              <a:gd name="T10" fmla="*/ 2147483647 w 1728"/>
              <a:gd name="T11" fmla="*/ 2147483647 h 784"/>
              <a:gd name="T12" fmla="*/ 2147483647 w 1728"/>
              <a:gd name="T13" fmla="*/ 2147483647 h 7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8"/>
              <a:gd name="T22" fmla="*/ 0 h 784"/>
              <a:gd name="T23" fmla="*/ 1728 w 1728"/>
              <a:gd name="T24" fmla="*/ 784 h 7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8" h="784">
                <a:moveTo>
                  <a:pt x="0" y="752"/>
                </a:moveTo>
                <a:cubicBezTo>
                  <a:pt x="152" y="768"/>
                  <a:pt x="304" y="784"/>
                  <a:pt x="480" y="752"/>
                </a:cubicBezTo>
                <a:cubicBezTo>
                  <a:pt x="656" y="720"/>
                  <a:pt x="952" y="648"/>
                  <a:pt x="1056" y="560"/>
                </a:cubicBezTo>
                <a:cubicBezTo>
                  <a:pt x="1160" y="472"/>
                  <a:pt x="1072" y="312"/>
                  <a:pt x="1104" y="224"/>
                </a:cubicBezTo>
                <a:cubicBezTo>
                  <a:pt x="1136" y="136"/>
                  <a:pt x="1176" y="64"/>
                  <a:pt x="1248" y="32"/>
                </a:cubicBezTo>
                <a:cubicBezTo>
                  <a:pt x="1320" y="0"/>
                  <a:pt x="1456" y="24"/>
                  <a:pt x="1536" y="32"/>
                </a:cubicBezTo>
                <a:cubicBezTo>
                  <a:pt x="1616" y="40"/>
                  <a:pt x="1672" y="60"/>
                  <a:pt x="1728" y="80"/>
                </a:cubicBezTo>
              </a:path>
            </a:pathLst>
          </a:cu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932693" y="3249932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594139" y="329232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w</a:t>
            </a:r>
            <a:endParaRPr lang="en-US" smtClean="0"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6868" y="3215373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81627" y="325776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88314" y="325776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52313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</a:rPr>
              <a:t>     </a:t>
            </a:r>
            <a:r>
              <a:rPr lang="en-GB" sz="2000" smtClean="0">
                <a:effectLst/>
                <a:latin typeface="Courier New" pitchFamily="49" charset="0"/>
              </a:rPr>
              <a:t>private </a:t>
            </a:r>
            <a:r>
              <a:rPr lang="en-GB" sz="2000" b="1" smtClean="0">
                <a:effectLst/>
                <a:latin typeface="Courier New" pitchFamily="49" charset="0"/>
              </a:rPr>
              <a:t>static</a:t>
            </a:r>
            <a:r>
              <a:rPr lang="en-GB" sz="2000" smtClean="0">
                <a:effectLst/>
                <a:latin typeface="Courier New" pitchFamily="49" charset="0"/>
              </a:rPr>
              <a:t> void modifyArray(int b[])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// multiply each element by 2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  for (int j = 0; j &lt; b.length; j++)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   b[j] *= 2;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</a:t>
            </a:r>
            <a:br>
              <a:rPr lang="en-GB" sz="2000" smtClean="0">
                <a:effectLst/>
                <a:latin typeface="Courier New" pitchFamily="49" charset="0"/>
              </a:rPr>
            </a:b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private </a:t>
            </a:r>
            <a:r>
              <a:rPr lang="en-GB" sz="2000" b="1" smtClean="0">
                <a:effectLst/>
                <a:latin typeface="Courier New" pitchFamily="49" charset="0"/>
              </a:rPr>
              <a:t>static</a:t>
            </a:r>
            <a:r>
              <a:rPr lang="en-GB" sz="2000" smtClean="0">
                <a:effectLst/>
                <a:latin typeface="Courier New" pitchFamily="49" charset="0"/>
              </a:rPr>
              <a:t> void modifyElement(int elem)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// multiply elem by 2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{  elem *= 2;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}  // end of PassArray class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24580" name="Line 6"/>
          <p:cNvSpPr>
            <a:spLocks noChangeShapeType="1"/>
          </p:cNvSpPr>
          <p:nvPr/>
        </p:nvSpPr>
        <p:spPr bwMode="auto">
          <a:xfrm flipH="1">
            <a:off x="6664969" y="1518370"/>
            <a:ext cx="288925" cy="398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8"/>
          <p:cNvSpPr>
            <a:spLocks noChangeShapeType="1"/>
          </p:cNvSpPr>
          <p:nvPr/>
        </p:nvSpPr>
        <p:spPr bwMode="auto">
          <a:xfrm flipH="1" flipV="1">
            <a:off x="7121624" y="4383088"/>
            <a:ext cx="609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6198244" y="418232"/>
            <a:ext cx="2282997" cy="1200329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b is an array</a:t>
            </a:r>
          </a:p>
          <a:p>
            <a:r>
              <a:rPr lang="en-US" smtClean="0"/>
              <a:t>var</a:t>
            </a:r>
            <a:r>
              <a:rPr lang="th-TH" smtClean="0"/>
              <a:t>, </a:t>
            </a:r>
            <a:r>
              <a:rPr lang="th-TH"/>
              <a:t>so passed</a:t>
            </a:r>
          </a:p>
          <a:p>
            <a:r>
              <a:rPr lang="th-TH"/>
              <a:t>call-by-reference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588224" y="4743450"/>
            <a:ext cx="1974850" cy="155257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elem is a</a:t>
            </a:r>
          </a:p>
          <a:p>
            <a:r>
              <a:rPr lang="en-US">
                <a:cs typeface="Angsana New" pitchFamily="18" charset="-34"/>
              </a:rPr>
              <a:t>primitive</a:t>
            </a:r>
            <a:r>
              <a:rPr lang="th-TH"/>
              <a:t> type,</a:t>
            </a:r>
          </a:p>
          <a:p>
            <a:r>
              <a:rPr lang="th-TH"/>
              <a:t>so passed </a:t>
            </a:r>
          </a:p>
          <a:p>
            <a:r>
              <a:rPr lang="th-TH"/>
              <a:t>call-by-value</a:t>
            </a:r>
          </a:p>
        </p:txBody>
      </p:sp>
      <p:sp>
        <p:nvSpPr>
          <p:cNvPr id="24584" name="Text Box 5"/>
          <p:cNvSpPr txBox="1">
            <a:spLocks noChangeArrowheads="1"/>
          </p:cNvSpPr>
          <p:nvPr/>
        </p:nvSpPr>
        <p:spPr bwMode="auto">
          <a:xfrm>
            <a:off x="6111081" y="2881313"/>
            <a:ext cx="2395538" cy="469900"/>
          </a:xfrm>
          <a:prstGeom prst="rect">
            <a:avLst/>
          </a:prstGeom>
          <a:ln>
            <a:headEnd/>
            <a:tailEnd type="none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no return required</a:t>
            </a:r>
            <a:endParaRPr lang="th-TH"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30</a:t>
            </a:fld>
            <a:endParaRPr lang="en-US" dirty="0"/>
          </a:p>
        </p:txBody>
      </p:sp>
      <p:cxnSp>
        <p:nvCxnSpPr>
          <p:cNvPr id="4" name="Straight Arrow Connector 3"/>
          <p:cNvCxnSpPr>
            <a:stCxn id="24584" idx="1"/>
          </p:cNvCxnSpPr>
          <p:nvPr/>
        </p:nvCxnSpPr>
        <p:spPr>
          <a:xfrm flipH="1">
            <a:off x="3059832" y="3116263"/>
            <a:ext cx="3051249" cy="96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5250" y="419100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Execution</a:t>
            </a:r>
            <a:endParaRPr lang="th-TH" smtClean="0">
              <a:effectLst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7604125" y="3763963"/>
            <a:ext cx="1198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changed</a:t>
            </a: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7527925" y="4292600"/>
            <a:ext cx="1503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unchanged</a:t>
            </a: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873250"/>
            <a:ext cx="6408738" cy="378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Line 7"/>
          <p:cNvSpPr>
            <a:spLocks noChangeShapeType="1"/>
          </p:cNvSpPr>
          <p:nvPr/>
        </p:nvSpPr>
        <p:spPr bwMode="auto">
          <a:xfrm flipH="1" flipV="1">
            <a:off x="2971800" y="4022725"/>
            <a:ext cx="4648200" cy="46038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Line 9"/>
          <p:cNvSpPr>
            <a:spLocks noChangeShapeType="1"/>
          </p:cNvSpPr>
          <p:nvPr/>
        </p:nvSpPr>
        <p:spPr bwMode="auto">
          <a:xfrm flipH="1" flipV="1">
            <a:off x="3187700" y="4508500"/>
            <a:ext cx="4279900" cy="6985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988840"/>
            <a:ext cx="7704856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This </a:t>
            </a:r>
            <a:r>
              <a:rPr lang="en-US" smtClean="0">
                <a:effectLst/>
              </a:rPr>
              <a:t>application</a:t>
            </a:r>
            <a:r>
              <a:rPr lang="th-TH" smtClean="0">
                <a:effectLst/>
              </a:rPr>
              <a:t> uses call-by-reference to change an entire array object, a</a:t>
            </a:r>
          </a:p>
          <a:p>
            <a:pPr lvl="1"/>
            <a:r>
              <a:rPr lang="th-TH" smtClean="0">
                <a:effectLst/>
              </a:rPr>
              <a:t>it </a:t>
            </a:r>
            <a:r>
              <a:rPr lang="th-TH" smtClean="0">
                <a:effectLst/>
              </a:rPr>
              <a:t>change</a:t>
            </a:r>
            <a:r>
              <a:rPr lang="en-US" smtClean="0">
                <a:effectLst/>
              </a:rPr>
              <a:t>s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back in </a:t>
            </a:r>
            <a:r>
              <a:rPr lang="en-US" sz="2400" smtClean="0">
                <a:effectLst/>
                <a:latin typeface="Courier New" pitchFamily="49" charset="0"/>
              </a:rPr>
              <a:t>main()</a:t>
            </a:r>
            <a:endParaRPr lang="th-TH" smtClean="0">
              <a:effectLst/>
            </a:endParaRPr>
          </a:p>
          <a:p>
            <a:pPr lvl="1"/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It also tries to changes an array element, </a:t>
            </a:r>
            <a:r>
              <a:rPr lang="th-TH" sz="2400" smtClean="0">
                <a:effectLst/>
                <a:latin typeface="Courier New" pitchFamily="49" charset="0"/>
              </a:rPr>
              <a:t>a[</a:t>
            </a:r>
            <a:r>
              <a:rPr lang="en-US" sz="2400" smtClean="0">
                <a:effectLst/>
                <a:latin typeface="Courier New" pitchFamily="49" charset="0"/>
              </a:rPr>
              <a:t>3]</a:t>
            </a:r>
            <a:r>
              <a:rPr lang="th-TH" smtClean="0">
                <a:effectLst/>
              </a:rPr>
              <a:t>, by using call-by-value (copying)</a:t>
            </a:r>
          </a:p>
          <a:p>
            <a:pPr lvl="1"/>
            <a:r>
              <a:rPr lang="th-TH" smtClean="0">
                <a:effectLst/>
              </a:rPr>
              <a:t>it does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not</a:t>
            </a:r>
            <a:r>
              <a:rPr lang="th-TH" smtClean="0">
                <a:effectLst/>
              </a:rPr>
              <a:t> </a:t>
            </a:r>
            <a:r>
              <a:rPr lang="th-TH" smtClean="0">
                <a:effectLst/>
              </a:rPr>
              <a:t>change </a:t>
            </a:r>
            <a:r>
              <a:rPr lang="th-TH" smtClean="0">
                <a:effectLst/>
              </a:rPr>
              <a:t>back in </a:t>
            </a:r>
            <a:r>
              <a:rPr lang="en-US" sz="2400" smtClean="0">
                <a:effectLst/>
                <a:latin typeface="Courier New" pitchFamily="49" charset="0"/>
                <a:cs typeface="Angsana New" pitchFamily="18" charset="-34"/>
              </a:rPr>
              <a:t>main</a:t>
            </a:r>
            <a:r>
              <a:rPr lang="en-US" sz="2400" smtClean="0">
                <a:effectLst/>
                <a:latin typeface="Courier New" pitchFamily="49" charset="0"/>
              </a:rPr>
              <a:t>()</a:t>
            </a: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8"/>
          <p:cNvSpPr>
            <a:spLocks noChangeArrowheads="1"/>
          </p:cNvSpPr>
          <p:nvPr/>
        </p:nvSpPr>
        <p:spPr bwMode="auto">
          <a:xfrm>
            <a:off x="609600" y="2057400"/>
            <a:ext cx="29718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7651" name="Oval 16"/>
          <p:cNvSpPr>
            <a:spLocks noChangeArrowheads="1"/>
          </p:cNvSpPr>
          <p:nvPr/>
        </p:nvSpPr>
        <p:spPr bwMode="auto">
          <a:xfrm>
            <a:off x="762000" y="2362200"/>
            <a:ext cx="25908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Call-by-Reference Diagra</a:t>
            </a:r>
            <a:r>
              <a:rPr lang="en-US" smtClean="0">
                <a:effectLst/>
                <a:cs typeface="Angsana New" pitchFamily="18" charset="-34"/>
              </a:rPr>
              <a:t>m</a:t>
            </a:r>
            <a:endParaRPr lang="th-TH" smtClean="0">
              <a:effectLst/>
              <a:cs typeface="Angsana New" pitchFamily="18" charset="-34"/>
            </a:endParaRPr>
          </a:p>
        </p:txBody>
      </p:sp>
      <p:grpSp>
        <p:nvGrpSpPr>
          <p:cNvPr id="27653" name="Group 10"/>
          <p:cNvGrpSpPr>
            <a:grpSpLocks/>
          </p:cNvGrpSpPr>
          <p:nvPr/>
        </p:nvGrpSpPr>
        <p:grpSpPr bwMode="auto">
          <a:xfrm>
            <a:off x="1066800" y="2590800"/>
            <a:ext cx="1905000" cy="457200"/>
            <a:chOff x="672" y="1488"/>
            <a:chExt cx="1200" cy="288"/>
          </a:xfrm>
        </p:grpSpPr>
        <p:sp>
          <p:nvSpPr>
            <p:cNvPr id="27672" name="Rectangle 4"/>
            <p:cNvSpPr>
              <a:spLocks noChangeArrowheads="1"/>
            </p:cNvSpPr>
            <p:nvPr/>
          </p:nvSpPr>
          <p:spPr bwMode="auto">
            <a:xfrm>
              <a:off x="672" y="1488"/>
              <a:ext cx="1200" cy="28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7673" name="Line 5"/>
            <p:cNvSpPr>
              <a:spLocks noChangeShapeType="1"/>
            </p:cNvSpPr>
            <p:nvPr/>
          </p:nvSpPr>
          <p:spPr bwMode="auto">
            <a:xfrm>
              <a:off x="91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4" name="Line 6"/>
            <p:cNvSpPr>
              <a:spLocks noChangeShapeType="1"/>
            </p:cNvSpPr>
            <p:nvPr/>
          </p:nvSpPr>
          <p:spPr bwMode="auto">
            <a:xfrm>
              <a:off x="115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Line 7"/>
            <p:cNvSpPr>
              <a:spLocks noChangeShapeType="1"/>
            </p:cNvSpPr>
            <p:nvPr/>
          </p:nvSpPr>
          <p:spPr bwMode="auto">
            <a:xfrm>
              <a:off x="139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6" name="Line 8"/>
            <p:cNvSpPr>
              <a:spLocks noChangeShapeType="1"/>
            </p:cNvSpPr>
            <p:nvPr/>
          </p:nvSpPr>
          <p:spPr bwMode="auto">
            <a:xfrm>
              <a:off x="163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4" name="Text Box 11"/>
          <p:cNvSpPr txBox="1">
            <a:spLocks noChangeArrowheads="1"/>
          </p:cNvSpPr>
          <p:nvPr/>
        </p:nvSpPr>
        <p:spPr bwMode="auto">
          <a:xfrm>
            <a:off x="1111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7655" name="Text Box 12"/>
          <p:cNvSpPr txBox="1">
            <a:spLocks noChangeArrowheads="1"/>
          </p:cNvSpPr>
          <p:nvPr/>
        </p:nvSpPr>
        <p:spPr bwMode="auto">
          <a:xfrm>
            <a:off x="1492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7656" name="Text Box 13"/>
          <p:cNvSpPr txBox="1">
            <a:spLocks noChangeArrowheads="1"/>
          </p:cNvSpPr>
          <p:nvPr/>
        </p:nvSpPr>
        <p:spPr bwMode="auto">
          <a:xfrm>
            <a:off x="1873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7657" name="Text Box 14"/>
          <p:cNvSpPr txBox="1">
            <a:spLocks noChangeArrowheads="1"/>
          </p:cNvSpPr>
          <p:nvPr/>
        </p:nvSpPr>
        <p:spPr bwMode="auto">
          <a:xfrm>
            <a:off x="2254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7658" name="Text Box 15"/>
          <p:cNvSpPr txBox="1">
            <a:spLocks noChangeArrowheads="1"/>
          </p:cNvSpPr>
          <p:nvPr/>
        </p:nvSpPr>
        <p:spPr bwMode="auto">
          <a:xfrm>
            <a:off x="2635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27659" name="Text Box 17"/>
          <p:cNvSpPr txBox="1">
            <a:spLocks noChangeArrowheads="1"/>
          </p:cNvSpPr>
          <p:nvPr/>
        </p:nvSpPr>
        <p:spPr bwMode="auto">
          <a:xfrm>
            <a:off x="2519363" y="3048000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cs typeface="Angsana New" pitchFamily="18" charset="-34"/>
              </a:rPr>
              <a:t> </a:t>
            </a:r>
            <a:r>
              <a:rPr lang="th-TH"/>
              <a:t>object</a:t>
            </a:r>
          </a:p>
        </p:txBody>
      </p:sp>
      <p:sp>
        <p:nvSpPr>
          <p:cNvPr id="27660" name="Text Box 19"/>
          <p:cNvSpPr txBox="1">
            <a:spLocks noChangeArrowheads="1"/>
          </p:cNvSpPr>
          <p:nvPr/>
        </p:nvSpPr>
        <p:spPr bwMode="auto">
          <a:xfrm>
            <a:off x="613569" y="1588477"/>
            <a:ext cx="995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main</a:t>
            </a:r>
            <a:r>
              <a:rPr lang="th-TH"/>
              <a:t>()</a:t>
            </a:r>
          </a:p>
        </p:txBody>
      </p:sp>
      <p:sp>
        <p:nvSpPr>
          <p:cNvPr id="27661" name="Text Box 20"/>
          <p:cNvSpPr txBox="1">
            <a:spLocks noChangeArrowheads="1"/>
          </p:cNvSpPr>
          <p:nvPr/>
        </p:nvSpPr>
        <p:spPr bwMode="auto">
          <a:xfrm>
            <a:off x="838200" y="3657600"/>
            <a:ext cx="21971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    :</a:t>
            </a:r>
          </a:p>
          <a:p>
            <a:r>
              <a:rPr lang="th-TH"/>
              <a:t>modifyArray(a);</a:t>
            </a:r>
            <a:br>
              <a:rPr lang="th-TH"/>
            </a:br>
            <a:r>
              <a:rPr lang="th-TH"/>
              <a:t>    :</a:t>
            </a:r>
          </a:p>
        </p:txBody>
      </p:sp>
      <p:sp>
        <p:nvSpPr>
          <p:cNvPr id="27662" name="Rectangle 21"/>
          <p:cNvSpPr>
            <a:spLocks noChangeArrowheads="1"/>
          </p:cNvSpPr>
          <p:nvPr/>
        </p:nvSpPr>
        <p:spPr bwMode="auto">
          <a:xfrm>
            <a:off x="5486400" y="2743200"/>
            <a:ext cx="25146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27663" name="Text Box 22"/>
          <p:cNvSpPr txBox="1">
            <a:spLocks noChangeArrowheads="1"/>
          </p:cNvSpPr>
          <p:nvPr/>
        </p:nvSpPr>
        <p:spPr bwMode="auto">
          <a:xfrm>
            <a:off x="5410200" y="2209800"/>
            <a:ext cx="273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modifyArray(int b[])</a:t>
            </a:r>
          </a:p>
        </p:txBody>
      </p:sp>
      <p:sp>
        <p:nvSpPr>
          <p:cNvPr id="27664" name="Text Box 25"/>
          <p:cNvSpPr txBox="1">
            <a:spLocks noChangeArrowheads="1"/>
          </p:cNvSpPr>
          <p:nvPr/>
        </p:nvSpPr>
        <p:spPr bwMode="auto">
          <a:xfrm>
            <a:off x="6103938" y="2971800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b</a:t>
            </a:r>
            <a:r>
              <a:rPr lang="th-TH">
                <a:cs typeface="Angsana New" pitchFamily="18" charset="-34"/>
              </a:rPr>
              <a:t> </a:t>
            </a:r>
            <a:r>
              <a:rPr lang="en-US">
                <a:cs typeface="Angsana New" pitchFamily="18" charset="-34"/>
              </a:rPr>
              <a:t>variable</a:t>
            </a:r>
            <a:r>
              <a:rPr lang="th-TH"/>
              <a:t> </a:t>
            </a:r>
          </a:p>
        </p:txBody>
      </p:sp>
      <p:sp>
        <p:nvSpPr>
          <p:cNvPr id="27665" name="Line 26"/>
          <p:cNvSpPr>
            <a:spLocks noChangeShapeType="1"/>
          </p:cNvSpPr>
          <p:nvPr/>
        </p:nvSpPr>
        <p:spPr bwMode="auto">
          <a:xfrm flipH="1" flipV="1">
            <a:off x="3352800" y="2819400"/>
            <a:ext cx="2514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Text Box 27"/>
          <p:cNvSpPr txBox="1">
            <a:spLocks noChangeArrowheads="1"/>
          </p:cNvSpPr>
          <p:nvPr/>
        </p:nvSpPr>
        <p:spPr bwMode="auto">
          <a:xfrm>
            <a:off x="3870325" y="3063875"/>
            <a:ext cx="1316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reference</a:t>
            </a:r>
          </a:p>
          <a:p>
            <a:r>
              <a:rPr lang="th-TH"/>
              <a:t>back to </a:t>
            </a:r>
            <a:endParaRPr lang="th-TH">
              <a:cs typeface="Angsana New" pitchFamily="18" charset="-34"/>
            </a:endParaRPr>
          </a:p>
          <a:p>
            <a:r>
              <a:rPr lang="en-US">
                <a:cs typeface="Angsana New" pitchFamily="18" charset="-34"/>
              </a:rPr>
              <a:t>object</a:t>
            </a:r>
            <a:endParaRPr lang="th-TH">
              <a:cs typeface="Angsana New" pitchFamily="18" charset="-34"/>
            </a:endParaRPr>
          </a:p>
        </p:txBody>
      </p:sp>
      <p:sp>
        <p:nvSpPr>
          <p:cNvPr id="27667" name="Text Box 28"/>
          <p:cNvSpPr txBox="1">
            <a:spLocks noChangeArrowheads="1"/>
          </p:cNvSpPr>
          <p:nvPr/>
        </p:nvSpPr>
        <p:spPr bwMode="auto">
          <a:xfrm>
            <a:off x="5867400" y="3581400"/>
            <a:ext cx="1336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   :</a:t>
            </a:r>
            <a:br>
              <a:rPr lang="th-TH"/>
            </a:br>
            <a:r>
              <a:rPr lang="th-TH"/>
              <a:t>b[i] *= 2;</a:t>
            </a:r>
            <a:br>
              <a:rPr lang="th-TH"/>
            </a:br>
            <a:r>
              <a:rPr lang="th-TH"/>
              <a:t>   :</a:t>
            </a:r>
          </a:p>
        </p:txBody>
      </p:sp>
      <p:sp>
        <p:nvSpPr>
          <p:cNvPr id="27668" name="Rectangle 27"/>
          <p:cNvSpPr>
            <a:spLocks noChangeArrowheads="1"/>
          </p:cNvSpPr>
          <p:nvPr/>
        </p:nvSpPr>
        <p:spPr bwMode="auto">
          <a:xfrm>
            <a:off x="5795963" y="3068638"/>
            <a:ext cx="288925" cy="288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669" name="Text Box 23"/>
          <p:cNvSpPr txBox="1">
            <a:spLocks noChangeArrowheads="1"/>
          </p:cNvSpPr>
          <p:nvPr/>
        </p:nvSpPr>
        <p:spPr bwMode="auto">
          <a:xfrm>
            <a:off x="2195513" y="36195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a</a:t>
            </a:r>
            <a:endParaRPr lang="th-TH">
              <a:cs typeface="Angsana New" pitchFamily="18" charset="-34"/>
            </a:endParaRPr>
          </a:p>
        </p:txBody>
      </p:sp>
      <p:sp>
        <p:nvSpPr>
          <p:cNvPr id="27670" name="Rectangle 29"/>
          <p:cNvSpPr>
            <a:spLocks noChangeArrowheads="1"/>
          </p:cNvSpPr>
          <p:nvPr/>
        </p:nvSpPr>
        <p:spPr bwMode="auto">
          <a:xfrm>
            <a:off x="1763713" y="3690938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671" name="Line 30"/>
          <p:cNvSpPr>
            <a:spLocks noChangeShapeType="1"/>
          </p:cNvSpPr>
          <p:nvPr/>
        </p:nvSpPr>
        <p:spPr bwMode="auto">
          <a:xfrm flipV="1">
            <a:off x="1979613" y="3284538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65250" y="476250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Call-by-Value Diagram</a:t>
            </a: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609600" y="2057400"/>
            <a:ext cx="29718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28676" name="Oval 5"/>
          <p:cNvSpPr>
            <a:spLocks noChangeArrowheads="1"/>
          </p:cNvSpPr>
          <p:nvPr/>
        </p:nvSpPr>
        <p:spPr bwMode="auto">
          <a:xfrm>
            <a:off x="762000" y="2362200"/>
            <a:ext cx="25908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8677" name="Group 6"/>
          <p:cNvGrpSpPr>
            <a:grpSpLocks/>
          </p:cNvGrpSpPr>
          <p:nvPr/>
        </p:nvGrpSpPr>
        <p:grpSpPr bwMode="auto">
          <a:xfrm>
            <a:off x="1066800" y="2590800"/>
            <a:ext cx="1905000" cy="457200"/>
            <a:chOff x="672" y="1488"/>
            <a:chExt cx="1200" cy="288"/>
          </a:xfrm>
        </p:grpSpPr>
        <p:sp>
          <p:nvSpPr>
            <p:cNvPr id="28699" name="Rectangle 7"/>
            <p:cNvSpPr>
              <a:spLocks noChangeArrowheads="1"/>
            </p:cNvSpPr>
            <p:nvPr/>
          </p:nvSpPr>
          <p:spPr bwMode="auto">
            <a:xfrm>
              <a:off x="672" y="1488"/>
              <a:ext cx="1200" cy="28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8700" name="Line 8"/>
            <p:cNvSpPr>
              <a:spLocks noChangeShapeType="1"/>
            </p:cNvSpPr>
            <p:nvPr/>
          </p:nvSpPr>
          <p:spPr bwMode="auto">
            <a:xfrm>
              <a:off x="91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1" name="Line 9"/>
            <p:cNvSpPr>
              <a:spLocks noChangeShapeType="1"/>
            </p:cNvSpPr>
            <p:nvPr/>
          </p:nvSpPr>
          <p:spPr bwMode="auto">
            <a:xfrm>
              <a:off x="115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Line 10"/>
            <p:cNvSpPr>
              <a:spLocks noChangeShapeType="1"/>
            </p:cNvSpPr>
            <p:nvPr/>
          </p:nvSpPr>
          <p:spPr bwMode="auto">
            <a:xfrm>
              <a:off x="139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11"/>
            <p:cNvSpPr>
              <a:spLocks noChangeShapeType="1"/>
            </p:cNvSpPr>
            <p:nvPr/>
          </p:nvSpPr>
          <p:spPr bwMode="auto">
            <a:xfrm>
              <a:off x="1632" y="1488"/>
              <a:ext cx="0" cy="2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78" name="Text Box 12"/>
          <p:cNvSpPr txBox="1">
            <a:spLocks noChangeArrowheads="1"/>
          </p:cNvSpPr>
          <p:nvPr/>
        </p:nvSpPr>
        <p:spPr bwMode="auto">
          <a:xfrm>
            <a:off x="1111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8679" name="Text Box 13"/>
          <p:cNvSpPr txBox="1">
            <a:spLocks noChangeArrowheads="1"/>
          </p:cNvSpPr>
          <p:nvPr/>
        </p:nvSpPr>
        <p:spPr bwMode="auto">
          <a:xfrm>
            <a:off x="1492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8680" name="Text Box 14"/>
          <p:cNvSpPr txBox="1">
            <a:spLocks noChangeArrowheads="1"/>
          </p:cNvSpPr>
          <p:nvPr/>
        </p:nvSpPr>
        <p:spPr bwMode="auto">
          <a:xfrm>
            <a:off x="1873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28681" name="Text Box 15"/>
          <p:cNvSpPr txBox="1">
            <a:spLocks noChangeArrowheads="1"/>
          </p:cNvSpPr>
          <p:nvPr/>
        </p:nvSpPr>
        <p:spPr bwMode="auto">
          <a:xfrm>
            <a:off x="2254250" y="2590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28682" name="Text Box 16"/>
          <p:cNvSpPr txBox="1">
            <a:spLocks noChangeArrowheads="1"/>
          </p:cNvSpPr>
          <p:nvPr/>
        </p:nvSpPr>
        <p:spPr bwMode="auto">
          <a:xfrm>
            <a:off x="2514600" y="25908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28683" name="Text Box 17"/>
          <p:cNvSpPr txBox="1">
            <a:spLocks noChangeArrowheads="1"/>
          </p:cNvSpPr>
          <p:nvPr/>
        </p:nvSpPr>
        <p:spPr bwMode="auto">
          <a:xfrm>
            <a:off x="2636838" y="3116263"/>
            <a:ext cx="92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object</a:t>
            </a:r>
          </a:p>
        </p:txBody>
      </p:sp>
      <p:sp>
        <p:nvSpPr>
          <p:cNvPr id="28684" name="Text Box 18"/>
          <p:cNvSpPr txBox="1">
            <a:spLocks noChangeArrowheads="1"/>
          </p:cNvSpPr>
          <p:nvPr/>
        </p:nvSpPr>
        <p:spPr bwMode="auto">
          <a:xfrm>
            <a:off x="544757" y="1611923"/>
            <a:ext cx="995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main</a:t>
            </a:r>
            <a:r>
              <a:rPr lang="th-TH"/>
              <a:t>()</a:t>
            </a:r>
          </a:p>
        </p:txBody>
      </p:sp>
      <p:sp>
        <p:nvSpPr>
          <p:cNvPr id="28685" name="Text Box 19"/>
          <p:cNvSpPr txBox="1">
            <a:spLocks noChangeArrowheads="1"/>
          </p:cNvSpPr>
          <p:nvPr/>
        </p:nvSpPr>
        <p:spPr bwMode="auto">
          <a:xfrm>
            <a:off x="650875" y="3657600"/>
            <a:ext cx="29305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    :</a:t>
            </a:r>
          </a:p>
          <a:p>
            <a:r>
              <a:rPr lang="th-TH"/>
              <a:t>modifyElement( a[3]);</a:t>
            </a:r>
            <a:br>
              <a:rPr lang="th-TH"/>
            </a:br>
            <a:r>
              <a:rPr lang="th-TH"/>
              <a:t>    :</a:t>
            </a:r>
          </a:p>
        </p:txBody>
      </p:sp>
      <p:sp>
        <p:nvSpPr>
          <p:cNvPr id="28686" name="Rectangle 20"/>
          <p:cNvSpPr>
            <a:spLocks noChangeArrowheads="1"/>
          </p:cNvSpPr>
          <p:nvPr/>
        </p:nvSpPr>
        <p:spPr bwMode="auto">
          <a:xfrm>
            <a:off x="5486400" y="2743200"/>
            <a:ext cx="2514600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28687" name="Text Box 21"/>
          <p:cNvSpPr txBox="1">
            <a:spLocks noChangeArrowheads="1"/>
          </p:cNvSpPr>
          <p:nvPr/>
        </p:nvSpPr>
        <p:spPr bwMode="auto">
          <a:xfrm>
            <a:off x="5410200" y="2303585"/>
            <a:ext cx="326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modifyElement(int elem)</a:t>
            </a:r>
          </a:p>
        </p:txBody>
      </p:sp>
      <p:sp>
        <p:nvSpPr>
          <p:cNvPr id="28688" name="Text Box 23"/>
          <p:cNvSpPr txBox="1">
            <a:spLocks noChangeArrowheads="1"/>
          </p:cNvSpPr>
          <p:nvPr/>
        </p:nvSpPr>
        <p:spPr bwMode="auto">
          <a:xfrm>
            <a:off x="6692900" y="2971800"/>
            <a:ext cx="77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elem</a:t>
            </a:r>
          </a:p>
        </p:txBody>
      </p:sp>
      <p:sp>
        <p:nvSpPr>
          <p:cNvPr id="28689" name="Text Box 26"/>
          <p:cNvSpPr txBox="1">
            <a:spLocks noChangeArrowheads="1"/>
          </p:cNvSpPr>
          <p:nvPr/>
        </p:nvSpPr>
        <p:spPr bwMode="auto">
          <a:xfrm>
            <a:off x="5867400" y="3581400"/>
            <a:ext cx="14874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   :</a:t>
            </a:r>
            <a:br>
              <a:rPr lang="th-TH"/>
            </a:br>
            <a:r>
              <a:rPr lang="th-TH"/>
              <a:t>elem *= 2;</a:t>
            </a:r>
            <a:br>
              <a:rPr lang="th-TH"/>
            </a:br>
            <a:r>
              <a:rPr lang="th-TH"/>
              <a:t>   :</a:t>
            </a:r>
          </a:p>
        </p:txBody>
      </p:sp>
      <p:sp>
        <p:nvSpPr>
          <p:cNvPr id="28690" name="Line 27"/>
          <p:cNvSpPr>
            <a:spLocks noChangeShapeType="1"/>
          </p:cNvSpPr>
          <p:nvPr/>
        </p:nvSpPr>
        <p:spPr bwMode="auto">
          <a:xfrm flipV="1">
            <a:off x="3810000" y="3581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Text Box 28"/>
          <p:cNvSpPr txBox="1">
            <a:spLocks noChangeArrowheads="1"/>
          </p:cNvSpPr>
          <p:nvPr/>
        </p:nvSpPr>
        <p:spPr bwMode="auto">
          <a:xfrm>
            <a:off x="3946525" y="4057650"/>
            <a:ext cx="112236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value is</a:t>
            </a:r>
          </a:p>
          <a:p>
            <a:r>
              <a:rPr lang="th-TH"/>
              <a:t>copied</a:t>
            </a:r>
          </a:p>
          <a:p>
            <a:r>
              <a:rPr lang="th-TH"/>
              <a:t>over</a:t>
            </a:r>
          </a:p>
        </p:txBody>
      </p:sp>
      <p:sp>
        <p:nvSpPr>
          <p:cNvPr id="28692" name="Rectangle 28"/>
          <p:cNvSpPr>
            <a:spLocks noChangeArrowheads="1"/>
          </p:cNvSpPr>
          <p:nvPr/>
        </p:nvSpPr>
        <p:spPr bwMode="auto">
          <a:xfrm>
            <a:off x="6011863" y="2852738"/>
            <a:ext cx="647700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93" name="Text Box 29"/>
          <p:cNvSpPr txBox="1">
            <a:spLocks noChangeArrowheads="1"/>
          </p:cNvSpPr>
          <p:nvPr/>
        </p:nvSpPr>
        <p:spPr bwMode="auto">
          <a:xfrm>
            <a:off x="6180138" y="29241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28696" name="Text Box 23"/>
          <p:cNvSpPr txBox="1">
            <a:spLocks noChangeArrowheads="1"/>
          </p:cNvSpPr>
          <p:nvPr/>
        </p:nvSpPr>
        <p:spPr bwMode="auto">
          <a:xfrm>
            <a:off x="2195513" y="36195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cs typeface="Angsana New" pitchFamily="18" charset="-34"/>
              </a:rPr>
              <a:t>a</a:t>
            </a:r>
            <a:endParaRPr lang="th-TH">
              <a:cs typeface="Angsana New" pitchFamily="18" charset="-34"/>
            </a:endParaRPr>
          </a:p>
        </p:txBody>
      </p:sp>
      <p:sp>
        <p:nvSpPr>
          <p:cNvPr id="28697" name="Rectangle 32"/>
          <p:cNvSpPr>
            <a:spLocks noChangeArrowheads="1"/>
          </p:cNvSpPr>
          <p:nvPr/>
        </p:nvSpPr>
        <p:spPr bwMode="auto">
          <a:xfrm>
            <a:off x="1763713" y="3690938"/>
            <a:ext cx="431800" cy="336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98" name="Line 33"/>
          <p:cNvSpPr>
            <a:spLocks noChangeShapeType="1"/>
          </p:cNvSpPr>
          <p:nvPr/>
        </p:nvSpPr>
        <p:spPr bwMode="auto">
          <a:xfrm flipV="1">
            <a:off x="1979613" y="3284538"/>
            <a:ext cx="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effectLst/>
              </a:rPr>
              <a:t>8.  Collections of Objects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16832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sz="2800" smtClean="0">
                <a:effectLst/>
              </a:rPr>
              <a:t>Many applications involve </a:t>
            </a:r>
            <a:r>
              <a:rPr lang="en-US" sz="2800" b="1" smtClean="0">
                <a:effectLst/>
              </a:rPr>
              <a:t>collections</a:t>
            </a:r>
            <a:r>
              <a:rPr lang="en-US" sz="2800" smtClean="0">
                <a:effectLst/>
              </a:rPr>
              <a:t> of objects:</a:t>
            </a:r>
          </a:p>
          <a:p>
            <a:pPr lvl="1"/>
            <a:r>
              <a:rPr lang="en-US" sz="2400" smtClean="0">
                <a:effectLst/>
              </a:rPr>
              <a:t>personal organizers</a:t>
            </a:r>
          </a:p>
          <a:p>
            <a:pPr lvl="1"/>
            <a:r>
              <a:rPr lang="en-US" sz="2400" smtClean="0">
                <a:effectLst/>
              </a:rPr>
              <a:t>library catalogs</a:t>
            </a:r>
          </a:p>
          <a:p>
            <a:pPr lvl="1"/>
            <a:r>
              <a:rPr lang="en-US" sz="2400" smtClean="0">
                <a:effectLst/>
              </a:rPr>
              <a:t>student-record system</a:t>
            </a:r>
          </a:p>
          <a:p>
            <a:pPr lvl="1"/>
            <a:endParaRPr lang="en-US" sz="2400" smtClean="0">
              <a:effectLst/>
            </a:endParaRPr>
          </a:p>
          <a:p>
            <a:r>
              <a:rPr lang="en-US" sz="2800" smtClean="0">
                <a:effectLst/>
              </a:rPr>
              <a:t>The number of stored items </a:t>
            </a:r>
            <a:r>
              <a:rPr lang="en-US" sz="2800" i="1" smtClean="0">
                <a:solidFill>
                  <a:schemeClr val="tx2"/>
                </a:solidFill>
                <a:effectLst/>
              </a:rPr>
              <a:t>varies</a:t>
            </a:r>
            <a:r>
              <a:rPr lang="en-US" sz="2800" smtClean="0">
                <a:effectLst/>
              </a:rPr>
              <a:t> over time as new items are added and old ones removed.</a:t>
            </a:r>
          </a:p>
          <a:p>
            <a:endParaRPr lang="en-US" sz="2800" smtClean="0">
              <a:effectLst/>
            </a:endParaRPr>
          </a:p>
          <a:p>
            <a:r>
              <a:rPr lang="en-US" sz="2800" b="1" smtClean="0">
                <a:effectLst/>
              </a:rPr>
              <a:t>Arrays</a:t>
            </a:r>
            <a:r>
              <a:rPr lang="en-US" sz="2800" smtClean="0">
                <a:effectLst/>
              </a:rPr>
              <a:t> have a basic </a:t>
            </a:r>
            <a:r>
              <a:rPr lang="en-US" sz="2800" b="1" smtClean="0">
                <a:solidFill>
                  <a:srgbClr val="FF0000"/>
                </a:solidFill>
                <a:effectLst/>
              </a:rPr>
              <a:t>problem</a:t>
            </a:r>
            <a:r>
              <a:rPr lang="en-US" sz="2800" smtClean="0">
                <a:effectLst/>
              </a:rPr>
              <a:t>: their size is fixed</a:t>
            </a:r>
          </a:p>
          <a:p>
            <a:pPr lvl="1"/>
            <a:r>
              <a:rPr lang="en-US" smtClean="0"/>
              <a:t>e.g. </a:t>
            </a:r>
            <a:r>
              <a:rPr lang="en-US" sz="2200" smtClean="0">
                <a:latin typeface="Courier New" pitchFamily="49" charset="0"/>
                <a:cs typeface="Courier New" pitchFamily="49" charset="0"/>
              </a:rPr>
              <a:t>int[] c = new int[</a:t>
            </a:r>
            <a:r>
              <a:rPr lang="en-US" sz="2200" b="1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US" sz="2200" smtClean="0">
                <a:latin typeface="Courier New" pitchFamily="49" charset="0"/>
                <a:cs typeface="Courier New" pitchFamily="49" charset="0"/>
              </a:rPr>
              <a:t>];</a:t>
            </a:r>
            <a:endParaRPr lang="en-US" smtClean="0">
              <a:effectLst/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2400" smtClean="0">
                <a:effectLst/>
              </a:rPr>
              <a:t>what should the size be for a student-record array?</a:t>
            </a:r>
            <a:endParaRPr lang="en-US" sz="2000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Collection Classes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00808"/>
            <a:ext cx="8229600" cy="1277496"/>
          </a:xfrm>
        </p:spPr>
        <p:txBody>
          <a:bodyPr/>
          <a:lstStyle/>
          <a:p>
            <a:r>
              <a:rPr lang="en-US" smtClean="0">
                <a:effectLst/>
              </a:rPr>
              <a:t>Java supports </a:t>
            </a:r>
            <a:r>
              <a:rPr lang="en-US" b="1" smtClean="0">
                <a:effectLst/>
              </a:rPr>
              <a:t>four</a:t>
            </a:r>
            <a:r>
              <a:rPr lang="en-US" smtClean="0">
                <a:effectLst/>
              </a:rPr>
              <a:t> main kinds of collection classes, which are stored in the </a:t>
            </a:r>
            <a:r>
              <a:rPr lang="en-US" sz="2400" smtClean="0">
                <a:effectLst/>
                <a:latin typeface="Courier New" pitchFamily="49" charset="0"/>
              </a:rPr>
              <a:t>java.util</a:t>
            </a:r>
            <a:r>
              <a:rPr lang="en-US" smtClean="0">
                <a:effectLst/>
              </a:rPr>
              <a:t> package.</a:t>
            </a:r>
          </a:p>
          <a:p>
            <a:pPr lvl="1"/>
            <a:endParaRPr lang="en-US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55" y="3068960"/>
            <a:ext cx="8845521" cy="2038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ArrayList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/>
              <a:t> </a:t>
            </a:r>
            <a:r>
              <a:rPr lang="en-US"/>
              <a:t>collection </a:t>
            </a:r>
            <a:r>
              <a:rPr lang="en-US" smtClean="0"/>
              <a:t>class is a </a:t>
            </a:r>
            <a:r>
              <a:rPr lang="en-US" b="1"/>
              <a:t>list</a:t>
            </a:r>
            <a:r>
              <a:rPr lang="en-US"/>
              <a:t> data structure with no fixed size</a:t>
            </a:r>
          </a:p>
          <a:p>
            <a:pPr lvl="2"/>
            <a:r>
              <a:rPr lang="en-US"/>
              <a:t>it grows and shrinks depending on how many </a:t>
            </a:r>
            <a:r>
              <a:rPr lang="en-US" smtClean="0"/>
              <a:t>objects </a:t>
            </a:r>
            <a:r>
              <a:rPr lang="en-US"/>
              <a:t>are stored inside it</a:t>
            </a:r>
          </a:p>
          <a:p>
            <a:pPr marL="0" indent="0">
              <a:buNone/>
            </a:pPr>
            <a:endParaRPr lang="en-US" smtClean="0"/>
          </a:p>
          <a:p>
            <a:r>
              <a:rPr lang="en-US" smtClean="0"/>
              <a:t>It's called an "Array" "List" because it is implemented using arrays internally, but that is hidden from us. </a:t>
            </a:r>
          </a:p>
          <a:p>
            <a:pPr lvl="1"/>
            <a:r>
              <a:rPr lang="en-US" smtClean="0"/>
              <a:t>Think of it as a list.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61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Oval 11"/>
          <p:cNvSpPr>
            <a:spLocks noChangeArrowheads="1"/>
          </p:cNvSpPr>
          <p:nvPr/>
        </p:nvSpPr>
        <p:spPr bwMode="auto">
          <a:xfrm>
            <a:off x="3852863" y="6191250"/>
            <a:ext cx="1295400" cy="36036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ArrayList Example</a:t>
            </a:r>
            <a:endParaRPr lang="th-TH" smtClean="0">
              <a:effectLst/>
            </a:endParaRP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73238"/>
            <a:ext cx="7772400" cy="2735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800" smtClean="0">
                <a:effectLst/>
                <a:latin typeface="Courier New" pitchFamily="49" charset="0"/>
              </a:rPr>
              <a:t>ArrayList&lt;String&gt; msgs = </a:t>
            </a:r>
            <a:br>
              <a:rPr lang="en-US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      new </a:t>
            </a:r>
            <a:r>
              <a:rPr lang="en-US" sz="1800" b="1" smtClean="0">
                <a:effectLst/>
                <a:latin typeface="Courier New" pitchFamily="49" charset="0"/>
              </a:rPr>
              <a:t>ArrayList&lt;String&gt;</a:t>
            </a:r>
            <a:r>
              <a:rPr lang="en-US" sz="1800" smtClean="0">
                <a:effectLst/>
                <a:latin typeface="Courier New" pitchFamily="49" charset="0"/>
              </a:rPr>
              <a:t>();   // no fixed size</a:t>
            </a:r>
            <a:br>
              <a:rPr lang="en-US" sz="1800" smtClean="0">
                <a:effectLst/>
                <a:latin typeface="Courier New" pitchFamily="49" charset="0"/>
              </a:rPr>
            </a:b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effectLst/>
                <a:latin typeface="Courier New" pitchFamily="49" charset="0"/>
              </a:rPr>
              <a:t>msgs.add(“hello”);</a:t>
            </a:r>
          </a:p>
          <a:p>
            <a:pPr>
              <a:buFont typeface="Arial" charset="0"/>
              <a:buNone/>
            </a:pPr>
            <a:r>
              <a:rPr lang="en-US" sz="1800" smtClean="0">
                <a:effectLst/>
                <a:latin typeface="Courier New" pitchFamily="49" charset="0"/>
              </a:rPr>
              <a:t>msgs.add(“see you”);</a:t>
            </a:r>
          </a:p>
          <a:p>
            <a:pPr>
              <a:buFont typeface="Arial" charset="0"/>
              <a:buNone/>
            </a:pPr>
            <a:endParaRPr lang="en-US" sz="1800" smtClean="0">
              <a:effectLst/>
              <a:latin typeface="Courier New" pitchFamily="49" charset="0"/>
            </a:endParaRPr>
          </a:p>
          <a:p>
            <a:pPr>
              <a:buFont typeface="Arial" charset="0"/>
              <a:buNone/>
            </a:pPr>
            <a:r>
              <a:rPr lang="en-US" sz="1800" smtClean="0">
                <a:effectLst/>
                <a:latin typeface="Courier New" pitchFamily="49" charset="0"/>
              </a:rPr>
              <a:t>String s1 = msgs.get(0);</a:t>
            </a:r>
          </a:p>
          <a:p>
            <a:pPr>
              <a:buFont typeface="Arial" charset="0"/>
              <a:buNone/>
            </a:pPr>
            <a:r>
              <a:rPr lang="en-US" sz="1800" smtClean="0">
                <a:effectLst/>
                <a:latin typeface="Courier New" pitchFamily="49" charset="0"/>
              </a:rPr>
              <a:t>System.out.println(“size: “ + msgs.size());</a:t>
            </a:r>
            <a:endParaRPr lang="th-TH" sz="1800" smtClean="0">
              <a:effectLst/>
              <a:latin typeface="Courier New" pitchFamily="49" charset="0"/>
            </a:endParaRP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3995738" y="5157788"/>
            <a:ext cx="4464050" cy="7921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46" name="Line 5"/>
          <p:cNvSpPr>
            <a:spLocks noChangeShapeType="1"/>
          </p:cNvSpPr>
          <p:nvPr/>
        </p:nvSpPr>
        <p:spPr bwMode="auto">
          <a:xfrm>
            <a:off x="4859338" y="5157788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7" name="Line 6"/>
          <p:cNvSpPr>
            <a:spLocks noChangeShapeType="1"/>
          </p:cNvSpPr>
          <p:nvPr/>
        </p:nvSpPr>
        <p:spPr bwMode="auto">
          <a:xfrm>
            <a:off x="5651500" y="5157788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6444208" y="5157788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3903663" y="6140450"/>
            <a:ext cx="10620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7E4F"/>
                </a:solidFill>
              </a:rPr>
              <a:t>“hello”</a:t>
            </a:r>
            <a:endParaRPr lang="th-TH">
              <a:solidFill>
                <a:srgbClr val="007E4F"/>
              </a:solidFill>
            </a:endParaRPr>
          </a:p>
        </p:txBody>
      </p:sp>
      <p:sp>
        <p:nvSpPr>
          <p:cNvPr id="35850" name="Text Box 9"/>
          <p:cNvSpPr txBox="1">
            <a:spLocks noChangeArrowheads="1"/>
          </p:cNvSpPr>
          <p:nvPr/>
        </p:nvSpPr>
        <p:spPr bwMode="auto">
          <a:xfrm>
            <a:off x="2339752" y="4581128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msgs</a:t>
            </a:r>
            <a:endParaRPr lang="th-TH"/>
          </a:p>
        </p:txBody>
      </p:sp>
      <p:sp>
        <p:nvSpPr>
          <p:cNvPr id="35851" name="Text Box 10"/>
          <p:cNvSpPr txBox="1">
            <a:spLocks noChangeArrowheads="1"/>
          </p:cNvSpPr>
          <p:nvPr/>
        </p:nvSpPr>
        <p:spPr bwMode="auto">
          <a:xfrm>
            <a:off x="6948488" y="5300663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/>
              <a:t>. . .</a:t>
            </a:r>
            <a:endParaRPr lang="th-TH" b="1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4427538" y="5589588"/>
            <a:ext cx="0" cy="576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853" name="Oval 15"/>
          <p:cNvSpPr>
            <a:spLocks noChangeArrowheads="1"/>
          </p:cNvSpPr>
          <p:nvPr/>
        </p:nvSpPr>
        <p:spPr bwMode="auto">
          <a:xfrm>
            <a:off x="5292725" y="6262688"/>
            <a:ext cx="2087563" cy="36036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5580063" y="6165850"/>
            <a:ext cx="14605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7E4F"/>
                </a:solidFill>
              </a:rPr>
              <a:t>“see you”</a:t>
            </a:r>
            <a:endParaRPr lang="th-TH">
              <a:solidFill>
                <a:srgbClr val="007E4F"/>
              </a:solidFill>
            </a:endParaRPr>
          </a:p>
        </p:txBody>
      </p:sp>
      <p:sp>
        <p:nvSpPr>
          <p:cNvPr id="35855" name="Line 17"/>
          <p:cNvSpPr>
            <a:spLocks noChangeShapeType="1"/>
          </p:cNvSpPr>
          <p:nvPr/>
        </p:nvSpPr>
        <p:spPr bwMode="auto">
          <a:xfrm>
            <a:off x="5364163" y="5589588"/>
            <a:ext cx="215900" cy="719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419872" y="4809728"/>
            <a:ext cx="5328592" cy="19316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55776" y="5038328"/>
            <a:ext cx="432048" cy="406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" idx="3"/>
          </p:cNvCxnSpPr>
          <p:nvPr/>
        </p:nvCxnSpPr>
        <p:spPr>
          <a:xfrm>
            <a:off x="2987824" y="5241776"/>
            <a:ext cx="432048" cy="203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02270" y="4365104"/>
            <a:ext cx="2276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ArrayList Object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94469" y="6031855"/>
            <a:ext cx="83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String</a:t>
            </a:r>
          </a:p>
          <a:p>
            <a:r>
              <a:rPr lang="en-US" sz="1800" smtClean="0"/>
              <a:t>objects</a:t>
            </a:r>
            <a:endParaRPr lang="en-US" sz="1800" smtClean="0"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58261" y="480564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76056" y="479715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02270" y="479715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remove() Complicates Things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709544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msgs.remove(0);</a:t>
            </a:r>
          </a:p>
          <a:p>
            <a:pPr marL="0" indent="0">
              <a:buFont typeface="Arial" charset="0"/>
              <a:buNone/>
              <a:defRPr/>
            </a:pPr>
            <a:endParaRPr lang="en-US" sz="20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System.out.println( msgs.size() );    // 1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String s2 = msgs.get(0);  // "see you"</a:t>
            </a:r>
          </a:p>
          <a:p>
            <a:pPr marL="0" indent="0">
              <a:buFont typeface="Arial" charset="0"/>
              <a:buNone/>
              <a:defRPr/>
            </a:pPr>
            <a:endParaRPr lang="en-US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060700" y="4826769"/>
            <a:ext cx="4464050" cy="7921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924300" y="4826769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716462" y="4826769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5509170" y="4826769"/>
            <a:ext cx="0" cy="792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404714" y="4250109"/>
            <a:ext cx="811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msgs</a:t>
            </a:r>
            <a:endParaRPr lang="th-TH"/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6013450" y="4969644"/>
            <a:ext cx="565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/>
              <a:t>. . .</a:t>
            </a:r>
            <a:endParaRPr lang="th-TH" b="1"/>
          </a:p>
        </p:txBody>
      </p:sp>
      <p:sp>
        <p:nvSpPr>
          <p:cNvPr id="23" name="Oval 15"/>
          <p:cNvSpPr>
            <a:spLocks noChangeArrowheads="1"/>
          </p:cNvSpPr>
          <p:nvPr/>
        </p:nvSpPr>
        <p:spPr bwMode="auto">
          <a:xfrm>
            <a:off x="3347864" y="5931669"/>
            <a:ext cx="2087563" cy="36036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4" name="Text Box 16"/>
          <p:cNvSpPr txBox="1">
            <a:spLocks noChangeArrowheads="1"/>
          </p:cNvSpPr>
          <p:nvPr/>
        </p:nvSpPr>
        <p:spPr bwMode="auto">
          <a:xfrm>
            <a:off x="3635202" y="5834831"/>
            <a:ext cx="14605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7E4F"/>
                </a:solidFill>
              </a:rPr>
              <a:t>“see you”</a:t>
            </a:r>
            <a:endParaRPr lang="th-TH">
              <a:solidFill>
                <a:srgbClr val="007E4F"/>
              </a:solidFill>
            </a:endParaRPr>
          </a:p>
        </p:txBody>
      </p:sp>
      <p:sp>
        <p:nvSpPr>
          <p:cNvPr id="25" name="Line 17"/>
          <p:cNvSpPr>
            <a:spLocks noChangeShapeType="1"/>
          </p:cNvSpPr>
          <p:nvPr/>
        </p:nvSpPr>
        <p:spPr bwMode="auto">
          <a:xfrm>
            <a:off x="3419302" y="5258569"/>
            <a:ext cx="215900" cy="719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620738" y="4707309"/>
            <a:ext cx="432048" cy="4068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>
            <a:off x="2052786" y="4910757"/>
            <a:ext cx="432048" cy="203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967232" y="4034085"/>
            <a:ext cx="2276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ArrayList Object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509170" y="5715879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String</a:t>
            </a:r>
          </a:p>
          <a:p>
            <a:r>
              <a:rPr lang="en-US" sz="1800" smtClean="0"/>
              <a:t>object</a:t>
            </a:r>
            <a:endParaRPr lang="en-US" sz="1800" smtClean="0">
              <a:effectLst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323223" y="447462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41018" y="446613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67232" y="446613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447722" y="4449034"/>
            <a:ext cx="5328592" cy="19316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989464"/>
          </a:xfrm>
        </p:spPr>
        <p:txBody>
          <a:bodyPr/>
          <a:lstStyle/>
          <a:p>
            <a:r>
              <a:rPr lang="en-US" smtClean="0"/>
              <a:t>To get the new value back to foo(), the w must be returned (copied back):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82917" y="6381328"/>
            <a:ext cx="7620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07915" y="3036276"/>
            <a:ext cx="3071997" cy="23083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mtClean="0"/>
              <a:t>void </a:t>
            </a:r>
            <a:r>
              <a:rPr lang="th-TH" smtClean="0"/>
              <a:t>foo</a:t>
            </a:r>
            <a:r>
              <a:rPr lang="en-US" smtClean="0"/>
              <a:t>()</a:t>
            </a:r>
            <a:r>
              <a:rPr lang="th-TH"/>
              <a:t/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</a:t>
            </a:r>
            <a:r>
              <a:rPr lang="en-US" smtClean="0"/>
              <a:t>int </a:t>
            </a:r>
            <a:r>
              <a:rPr lang="th-TH" smtClean="0"/>
              <a:t>x</a:t>
            </a:r>
            <a:r>
              <a:rPr lang="en-US" smtClean="0"/>
              <a:t> = 2;</a:t>
            </a:r>
            <a:r>
              <a:rPr lang="th-TH"/>
              <a:t/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en-US" b="1" smtClean="0"/>
              <a:t>x = </a:t>
            </a:r>
            <a:r>
              <a:rPr lang="th-TH" smtClean="0"/>
              <a:t>bar(x</a:t>
            </a:r>
            <a:r>
              <a:rPr lang="th-TH"/>
              <a:t>);</a:t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 smtClean="0"/>
              <a:t>print</a:t>
            </a:r>
            <a:r>
              <a:rPr lang="en-US" smtClean="0"/>
              <a:t>f("</a:t>
            </a:r>
            <a:r>
              <a:rPr lang="th-TH" smtClean="0"/>
              <a:t>x is</a:t>
            </a:r>
            <a:r>
              <a:rPr lang="en-US" smtClean="0"/>
              <a:t> %d\n",</a:t>
            </a:r>
            <a:r>
              <a:rPr lang="th-TH" smtClean="0"/>
              <a:t> </a:t>
            </a:r>
            <a:r>
              <a:rPr lang="th-TH"/>
              <a:t>x);</a:t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946540" y="3074987"/>
            <a:ext cx="3733800" cy="212365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smtClean="0"/>
              <a:t>int</a:t>
            </a:r>
            <a:r>
              <a:rPr lang="en-US" smtClean="0"/>
              <a:t> </a:t>
            </a:r>
            <a:r>
              <a:rPr lang="th-TH" smtClean="0"/>
              <a:t>bar(</a:t>
            </a:r>
            <a:r>
              <a:rPr lang="en-US"/>
              <a:t>int</a:t>
            </a:r>
            <a:r>
              <a:rPr lang="th-TH" smtClean="0"/>
              <a:t> </a:t>
            </a:r>
            <a:r>
              <a:rPr lang="th-TH"/>
              <a:t>w)</a:t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w </a:t>
            </a:r>
            <a:r>
              <a:rPr lang="en-US" smtClean="0"/>
              <a:t>= 5;</a:t>
            </a:r>
          </a:p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mtClean="0"/>
              <a:t> </a:t>
            </a:r>
            <a:r>
              <a:rPr lang="en-US" b="1" smtClean="0"/>
              <a:t>return w;</a:t>
            </a:r>
            <a:r>
              <a:rPr lang="th-TH"/>
              <a:t/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016265" y="5608637"/>
            <a:ext cx="2332038" cy="4572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"</a:t>
            </a:r>
            <a:r>
              <a:rPr lang="th-TH" smtClean="0"/>
              <a:t>x </a:t>
            </a:r>
            <a:r>
              <a:rPr lang="th-TH"/>
              <a:t>is </a:t>
            </a:r>
            <a:r>
              <a:rPr lang="en-US" smtClean="0"/>
              <a:t>5"</a:t>
            </a:r>
            <a:r>
              <a:rPr lang="th-TH" smtClean="0"/>
              <a:t> </a:t>
            </a:r>
            <a:r>
              <a:rPr lang="th-TH"/>
              <a:t>is printed</a:t>
            </a:r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2339752" y="3176587"/>
            <a:ext cx="2606788" cy="1244600"/>
          </a:xfrm>
          <a:custGeom>
            <a:avLst/>
            <a:gdLst>
              <a:gd name="T0" fmla="*/ 0 w 1728"/>
              <a:gd name="T1" fmla="*/ 2147483647 h 784"/>
              <a:gd name="T2" fmla="*/ 2147483647 w 1728"/>
              <a:gd name="T3" fmla="*/ 2147483647 h 784"/>
              <a:gd name="T4" fmla="*/ 2147483647 w 1728"/>
              <a:gd name="T5" fmla="*/ 2147483647 h 784"/>
              <a:gd name="T6" fmla="*/ 2147483647 w 1728"/>
              <a:gd name="T7" fmla="*/ 2147483647 h 784"/>
              <a:gd name="T8" fmla="*/ 2147483647 w 1728"/>
              <a:gd name="T9" fmla="*/ 2147483647 h 784"/>
              <a:gd name="T10" fmla="*/ 2147483647 w 1728"/>
              <a:gd name="T11" fmla="*/ 2147483647 h 784"/>
              <a:gd name="T12" fmla="*/ 2147483647 w 1728"/>
              <a:gd name="T13" fmla="*/ 2147483647 h 7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8"/>
              <a:gd name="T22" fmla="*/ 0 h 784"/>
              <a:gd name="T23" fmla="*/ 1728 w 1728"/>
              <a:gd name="T24" fmla="*/ 784 h 7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8" h="784">
                <a:moveTo>
                  <a:pt x="0" y="752"/>
                </a:moveTo>
                <a:cubicBezTo>
                  <a:pt x="152" y="768"/>
                  <a:pt x="304" y="784"/>
                  <a:pt x="480" y="752"/>
                </a:cubicBezTo>
                <a:cubicBezTo>
                  <a:pt x="656" y="720"/>
                  <a:pt x="952" y="648"/>
                  <a:pt x="1056" y="560"/>
                </a:cubicBezTo>
                <a:cubicBezTo>
                  <a:pt x="1160" y="472"/>
                  <a:pt x="1072" y="312"/>
                  <a:pt x="1104" y="224"/>
                </a:cubicBezTo>
                <a:cubicBezTo>
                  <a:pt x="1136" y="136"/>
                  <a:pt x="1176" y="64"/>
                  <a:pt x="1248" y="32"/>
                </a:cubicBezTo>
                <a:cubicBezTo>
                  <a:pt x="1320" y="0"/>
                  <a:pt x="1456" y="24"/>
                  <a:pt x="1536" y="32"/>
                </a:cubicBezTo>
                <a:cubicBezTo>
                  <a:pt x="1616" y="40"/>
                  <a:pt x="1672" y="60"/>
                  <a:pt x="1728" y="80"/>
                </a:cubicBezTo>
              </a:path>
            </a:pathLst>
          </a:cu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841475" y="3284984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502921" y="332737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07893" y="3212976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162652" y="325536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69339" y="325536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x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162652" y="4509120"/>
            <a:ext cx="1913404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6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1565528"/>
          </a:xfrm>
        </p:spPr>
        <p:txBody>
          <a:bodyPr/>
          <a:lstStyle/>
          <a:p>
            <a:r>
              <a:rPr lang="en-US" smtClean="0"/>
              <a:t>More on ArrayList: </a:t>
            </a:r>
          </a:p>
          <a:p>
            <a:pPr lvl="1"/>
            <a:r>
              <a:rPr lang="en-US" smtClean="0"/>
              <a:t>Google for "ArrayList API Java 12"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95372"/>
            <a:ext cx="6237510" cy="4479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38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10.  A Counters Example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44824"/>
            <a:ext cx="7772400" cy="874564"/>
          </a:xfrm>
        </p:spPr>
        <p:txBody>
          <a:bodyPr/>
          <a:lstStyle/>
          <a:p>
            <a:r>
              <a:rPr lang="en-US" smtClean="0">
                <a:effectLst/>
              </a:rPr>
              <a:t>An ArrayList of Counter objects.</a:t>
            </a:r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3329520" y="3571875"/>
            <a:ext cx="2928937" cy="78581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48" name="Rectangle 7"/>
          <p:cNvSpPr>
            <a:spLocks noChangeArrowheads="1"/>
          </p:cNvSpPr>
          <p:nvPr/>
        </p:nvSpPr>
        <p:spPr bwMode="auto">
          <a:xfrm>
            <a:off x="1843112" y="3214688"/>
            <a:ext cx="571500" cy="21431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49" name="TextBox 15"/>
          <p:cNvSpPr txBox="1">
            <a:spLocks noChangeArrowheads="1"/>
          </p:cNvSpPr>
          <p:nvPr/>
        </p:nvSpPr>
        <p:spPr bwMode="auto">
          <a:xfrm>
            <a:off x="1620862" y="2828925"/>
            <a:ext cx="679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cnts</a:t>
            </a:r>
          </a:p>
        </p:txBody>
      </p:sp>
      <p:sp>
        <p:nvSpPr>
          <p:cNvPr id="61450" name="TextBox 16"/>
          <p:cNvSpPr txBox="1">
            <a:spLocks noChangeArrowheads="1"/>
          </p:cNvSpPr>
          <p:nvPr/>
        </p:nvSpPr>
        <p:spPr bwMode="auto">
          <a:xfrm>
            <a:off x="3275100" y="2729462"/>
            <a:ext cx="2207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ArrayList </a:t>
            </a:r>
            <a:r>
              <a:rPr lang="en-US" smtClean="0"/>
              <a:t>object</a:t>
            </a:r>
            <a:endParaRPr lang="en-US"/>
          </a:p>
        </p:txBody>
      </p:sp>
      <p:sp>
        <p:nvSpPr>
          <p:cNvPr id="61451" name="TextBox 17"/>
          <p:cNvSpPr txBox="1">
            <a:spLocks noChangeArrowheads="1"/>
          </p:cNvSpPr>
          <p:nvPr/>
        </p:nvSpPr>
        <p:spPr bwMode="auto">
          <a:xfrm>
            <a:off x="5023382" y="36814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. . . . </a:t>
            </a:r>
          </a:p>
        </p:txBody>
      </p:sp>
      <p:cxnSp>
        <p:nvCxnSpPr>
          <p:cNvPr id="61452" name="Straight Arrow Connector 26"/>
          <p:cNvCxnSpPr>
            <a:cxnSpLocks noChangeShapeType="1"/>
          </p:cNvCxnSpPr>
          <p:nvPr/>
        </p:nvCxnSpPr>
        <p:spPr bwMode="auto">
          <a:xfrm rot="16200000" flipH="1">
            <a:off x="2182044" y="3375819"/>
            <a:ext cx="608012" cy="5715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21520" y="4062352"/>
            <a:ext cx="935161" cy="936625"/>
            <a:chOff x="3852863" y="5614988"/>
            <a:chExt cx="935161" cy="936625"/>
          </a:xfrm>
        </p:grpSpPr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3852863" y="6191250"/>
              <a:ext cx="935161" cy="36036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4315071" y="5614988"/>
              <a:ext cx="0" cy="5762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cxnSp>
        <p:nvCxnSpPr>
          <p:cNvPr id="4" name="Straight Connector 3"/>
          <p:cNvCxnSpPr/>
          <p:nvPr/>
        </p:nvCxnSpPr>
        <p:spPr>
          <a:xfrm>
            <a:off x="3813608" y="3571875"/>
            <a:ext cx="0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317664" y="3573016"/>
            <a:ext cx="0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821720" y="3574157"/>
            <a:ext cx="0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4129297" y="4170301"/>
            <a:ext cx="935161" cy="936625"/>
            <a:chOff x="3852863" y="5614988"/>
            <a:chExt cx="935161" cy="936625"/>
          </a:xfrm>
        </p:grpSpPr>
        <p:sp>
          <p:nvSpPr>
            <p:cNvPr id="23" name="Oval 11"/>
            <p:cNvSpPr>
              <a:spLocks noChangeArrowheads="1"/>
            </p:cNvSpPr>
            <p:nvPr/>
          </p:nvSpPr>
          <p:spPr bwMode="auto">
            <a:xfrm>
              <a:off x="3852863" y="6191250"/>
              <a:ext cx="935161" cy="36036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>
              <a:off x="4315071" y="5614988"/>
              <a:ext cx="0" cy="5762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589346" y="3910013"/>
            <a:ext cx="935161" cy="2133538"/>
            <a:chOff x="3852863" y="4418075"/>
            <a:chExt cx="935161" cy="2133538"/>
          </a:xfrm>
        </p:grpSpPr>
        <p:sp>
          <p:nvSpPr>
            <p:cNvPr id="26" name="Oval 11"/>
            <p:cNvSpPr>
              <a:spLocks noChangeArrowheads="1"/>
            </p:cNvSpPr>
            <p:nvPr/>
          </p:nvSpPr>
          <p:spPr bwMode="auto">
            <a:xfrm>
              <a:off x="3852863" y="6191250"/>
              <a:ext cx="935161" cy="36036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Line 12"/>
            <p:cNvSpPr>
              <a:spLocks noChangeShapeType="1"/>
            </p:cNvSpPr>
            <p:nvPr/>
          </p:nvSpPr>
          <p:spPr bwMode="auto">
            <a:xfrm flipH="1">
              <a:off x="4315071" y="4418075"/>
              <a:ext cx="5372" cy="1773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6" name="Rounded Rectangle 5"/>
          <p:cNvSpPr/>
          <p:nvPr/>
        </p:nvSpPr>
        <p:spPr>
          <a:xfrm>
            <a:off x="2758020" y="3214688"/>
            <a:ext cx="4367956" cy="31666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064458" y="5103048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Counter</a:t>
            </a:r>
          </a:p>
          <a:p>
            <a:r>
              <a:rPr lang="en-US" sz="1800" smtClean="0"/>
              <a:t>objects</a:t>
            </a:r>
            <a:endParaRPr lang="en-US" sz="1800" smtClean="0">
              <a:effectLst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19872" y="31494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23928" y="314096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55976" y="314096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09915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mtClean="0"/>
              <a:t>CountersStore Class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2875"/>
            <a:ext cx="7772400" cy="4683125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1800" smtClean="0">
                <a:latin typeface="Courier New" pitchFamily="49" charset="0"/>
                <a:cs typeface="Courier New" pitchFamily="49" charset="0"/>
              </a:rPr>
              <a:t>public class CountersStore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{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private </a:t>
            </a:r>
            <a:r>
              <a:rPr lang="en-US" sz="1800" b="1" smtClean="0">
                <a:latin typeface="Courier New" pitchFamily="49" charset="0"/>
                <a:cs typeface="Courier New" pitchFamily="49" charset="0"/>
              </a:rPr>
              <a:t>ArrayList&lt;Counter&gt;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 cnts;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public CountersStore()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{  cnts = new ArrayList&lt;Counter&gt;();  }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public void add(Counter c)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{  cnts.add(c);  }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public Counter get(int idx)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{ if ((idx &lt; 0) || (idx &gt;= cnts.size()) {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System.out.println("Index out of range");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return null;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}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return cnts.get(idx);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}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}  // end of CountersStore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95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Using CountersStore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060432" cy="4752528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public class CountersStoreDemo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public static void main(String[] args)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{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CountersStore cs = new CountersStore();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Counter c1 = new Counter(5);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cs.add(c1);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cs.add ( new Counters(7) );   // second object added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Counter c = cs.get(1);    // get </a:t>
            </a:r>
            <a:r>
              <a:rPr lang="en-US" sz="1600" b="1" smtClean="0">
                <a:effectLst/>
                <a:latin typeface="Courier New" pitchFamily="49" charset="0"/>
                <a:cs typeface="Courier New" pitchFamily="49" charset="0"/>
              </a:rPr>
              <a:t>reference</a:t>
            </a: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to second object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c.incr();   // 7 --&gt; 8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System.out.println( c.getVal() );    // prints 8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Counter foo = cs.get(1);  // get </a:t>
            </a:r>
            <a:r>
              <a:rPr lang="en-US" sz="1600" b="1" smtClean="0">
                <a:effectLst/>
                <a:latin typeface="Courier New" pitchFamily="49" charset="0"/>
                <a:cs typeface="Courier New" pitchFamily="49" charset="0"/>
              </a:rPr>
              <a:t>reference</a:t>
            </a: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to second object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  System.out.println( c.getVal() );    // prints 8!</a:t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1600">
                <a:effectLst/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smtClean="0">
                <a:effectLst/>
                <a:latin typeface="Courier New" pitchFamily="49" charset="0"/>
                <a:cs typeface="Courier New" pitchFamily="49" charset="0"/>
              </a:rPr>
            </a:br>
            <a:endParaRPr lang="en-US" sz="1600" smtClean="0">
              <a:effectLst/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05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1235894" y="2564904"/>
            <a:ext cx="6360442" cy="410445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2758020" y="3214688"/>
            <a:ext cx="4367956" cy="31666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References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29520" y="3571875"/>
            <a:ext cx="2928937" cy="78581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319687" y="2463801"/>
            <a:ext cx="571500" cy="214312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97437" y="2078038"/>
            <a:ext cx="4411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cs</a:t>
            </a:r>
            <a:endParaRPr lang="en-US"/>
          </a:p>
        </p:txBody>
      </p:sp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3275100" y="2729462"/>
            <a:ext cx="22076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ArrayList </a:t>
            </a:r>
            <a:r>
              <a:rPr lang="en-US" smtClean="0"/>
              <a:t>object</a:t>
            </a:r>
            <a:endParaRPr lang="en-US"/>
          </a:p>
        </p:txBody>
      </p:sp>
      <p:sp>
        <p:nvSpPr>
          <p:cNvPr id="9" name="TextBox 17"/>
          <p:cNvSpPr txBox="1">
            <a:spLocks noChangeArrowheads="1"/>
          </p:cNvSpPr>
          <p:nvPr/>
        </p:nvSpPr>
        <p:spPr bwMode="auto">
          <a:xfrm>
            <a:off x="5023382" y="36814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. . . . </a:t>
            </a:r>
          </a:p>
        </p:txBody>
      </p:sp>
      <p:cxnSp>
        <p:nvCxnSpPr>
          <p:cNvPr id="10" name="Straight Arrow Connector 26"/>
          <p:cNvCxnSpPr>
            <a:cxnSpLocks noChangeShapeType="1"/>
          </p:cNvCxnSpPr>
          <p:nvPr/>
        </p:nvCxnSpPr>
        <p:spPr bwMode="auto">
          <a:xfrm rot="16200000" flipH="1">
            <a:off x="658619" y="2624932"/>
            <a:ext cx="608012" cy="5715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" name="Group 10"/>
          <p:cNvGrpSpPr/>
          <p:nvPr/>
        </p:nvGrpSpPr>
        <p:grpSpPr>
          <a:xfrm>
            <a:off x="3021520" y="4062352"/>
            <a:ext cx="935161" cy="936625"/>
            <a:chOff x="3852863" y="5614988"/>
            <a:chExt cx="935161" cy="936625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3852863" y="6191250"/>
              <a:ext cx="935161" cy="36036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4315071" y="5614988"/>
              <a:ext cx="0" cy="5762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cxnSp>
        <p:nvCxnSpPr>
          <p:cNvPr id="14" name="Straight Connector 13"/>
          <p:cNvCxnSpPr/>
          <p:nvPr/>
        </p:nvCxnSpPr>
        <p:spPr>
          <a:xfrm>
            <a:off x="3813608" y="3571875"/>
            <a:ext cx="0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317664" y="3573016"/>
            <a:ext cx="0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21720" y="3574157"/>
            <a:ext cx="0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3589346" y="3910013"/>
            <a:ext cx="935161" cy="2133538"/>
            <a:chOff x="3852863" y="4418075"/>
            <a:chExt cx="935161" cy="2133538"/>
          </a:xfrm>
        </p:grpSpPr>
        <p:sp>
          <p:nvSpPr>
            <p:cNvPr id="21" name="Oval 11"/>
            <p:cNvSpPr>
              <a:spLocks noChangeArrowheads="1"/>
            </p:cNvSpPr>
            <p:nvPr/>
          </p:nvSpPr>
          <p:spPr bwMode="auto">
            <a:xfrm>
              <a:off x="3852863" y="6191250"/>
              <a:ext cx="935161" cy="36036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22" name="Line 12"/>
            <p:cNvSpPr>
              <a:spLocks noChangeShapeType="1"/>
            </p:cNvSpPr>
            <p:nvPr/>
          </p:nvSpPr>
          <p:spPr bwMode="auto">
            <a:xfrm flipH="1">
              <a:off x="4315071" y="4418075"/>
              <a:ext cx="5372" cy="1773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262482" y="4675811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Counter</a:t>
            </a:r>
          </a:p>
          <a:p>
            <a:r>
              <a:rPr lang="en-US" sz="1800" smtClean="0"/>
              <a:t>objects</a:t>
            </a:r>
            <a:endParaRPr lang="en-US" sz="1800" smtClean="0">
              <a:effectLst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19872" y="31494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23928" y="314096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55976" y="314096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29" name="TextBox 16"/>
          <p:cNvSpPr txBox="1">
            <a:spLocks noChangeArrowheads="1"/>
          </p:cNvSpPr>
          <p:nvPr/>
        </p:nvSpPr>
        <p:spPr bwMode="auto">
          <a:xfrm>
            <a:off x="4606960" y="2103239"/>
            <a:ext cx="277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CountersStore object</a:t>
            </a:r>
            <a:endParaRPr lang="en-US"/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1829332" y="3006585"/>
            <a:ext cx="571500" cy="21431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endParaRPr lang="en-GB"/>
          </a:p>
        </p:txBody>
      </p:sp>
      <p:sp>
        <p:nvSpPr>
          <p:cNvPr id="31" name="TextBox 15"/>
          <p:cNvSpPr txBox="1">
            <a:spLocks noChangeArrowheads="1"/>
          </p:cNvSpPr>
          <p:nvPr/>
        </p:nvSpPr>
        <p:spPr bwMode="auto">
          <a:xfrm>
            <a:off x="1607082" y="2620822"/>
            <a:ext cx="679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cnts</a:t>
            </a:r>
          </a:p>
        </p:txBody>
      </p:sp>
      <p:cxnSp>
        <p:nvCxnSpPr>
          <p:cNvPr id="32" name="Straight Arrow Connector 26"/>
          <p:cNvCxnSpPr>
            <a:cxnSpLocks noChangeShapeType="1"/>
          </p:cNvCxnSpPr>
          <p:nvPr/>
        </p:nvCxnSpPr>
        <p:spPr bwMode="auto">
          <a:xfrm rot="16200000" flipH="1">
            <a:off x="2168264" y="3167716"/>
            <a:ext cx="608012" cy="5715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3319823" y="453731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32995" y="5631631"/>
            <a:ext cx="329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effectLst/>
              </a:rPr>
              <a:t>7</a:t>
            </a: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498281" y="4643933"/>
            <a:ext cx="357188" cy="36924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" name="TextBox 15"/>
          <p:cNvSpPr txBox="1">
            <a:spLocks noChangeArrowheads="1"/>
          </p:cNvSpPr>
          <p:nvPr/>
        </p:nvSpPr>
        <p:spPr bwMode="auto">
          <a:xfrm>
            <a:off x="222228" y="4551511"/>
            <a:ext cx="320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c</a:t>
            </a:r>
            <a:endParaRPr lang="en-US"/>
          </a:p>
        </p:txBody>
      </p:sp>
      <p:cxnSp>
        <p:nvCxnSpPr>
          <p:cNvPr id="37" name="Straight Arrow Connector 26"/>
          <p:cNvCxnSpPr>
            <a:cxnSpLocks noChangeShapeType="1"/>
            <a:endCxn id="21" idx="1"/>
          </p:cNvCxnSpPr>
          <p:nvPr/>
        </p:nvCxnSpPr>
        <p:spPr bwMode="auto">
          <a:xfrm>
            <a:off x="676875" y="4828554"/>
            <a:ext cx="3049422" cy="907408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688216" y="5687600"/>
            <a:ext cx="357188" cy="36924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TextBox 15"/>
          <p:cNvSpPr txBox="1">
            <a:spLocks noChangeArrowheads="1"/>
          </p:cNvSpPr>
          <p:nvPr/>
        </p:nvSpPr>
        <p:spPr bwMode="auto">
          <a:xfrm>
            <a:off x="179512" y="5595178"/>
            <a:ext cx="5950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foo</a:t>
            </a:r>
            <a:endParaRPr lang="en-US"/>
          </a:p>
        </p:txBody>
      </p:sp>
      <p:cxnSp>
        <p:nvCxnSpPr>
          <p:cNvPr id="42" name="Straight Arrow Connector 26"/>
          <p:cNvCxnSpPr>
            <a:cxnSpLocks noChangeShapeType="1"/>
            <a:endCxn id="21" idx="2"/>
          </p:cNvCxnSpPr>
          <p:nvPr/>
        </p:nvCxnSpPr>
        <p:spPr bwMode="auto">
          <a:xfrm flipV="1">
            <a:off x="866810" y="5863370"/>
            <a:ext cx="2722536" cy="8851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95953" y="3896480"/>
            <a:ext cx="357188" cy="36924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TextBox 15"/>
          <p:cNvSpPr txBox="1">
            <a:spLocks noChangeArrowheads="1"/>
          </p:cNvSpPr>
          <p:nvPr/>
        </p:nvSpPr>
        <p:spPr bwMode="auto">
          <a:xfrm>
            <a:off x="179512" y="3804058"/>
            <a:ext cx="4748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mtClean="0"/>
              <a:t>c1</a:t>
            </a:r>
            <a:endParaRPr lang="en-US"/>
          </a:p>
        </p:txBody>
      </p:sp>
      <p:cxnSp>
        <p:nvCxnSpPr>
          <p:cNvPr id="47" name="Straight Arrow Connector 26"/>
          <p:cNvCxnSpPr>
            <a:cxnSpLocks noChangeShapeType="1"/>
            <a:endCxn id="12" idx="2"/>
          </p:cNvCxnSpPr>
          <p:nvPr/>
        </p:nvCxnSpPr>
        <p:spPr bwMode="auto">
          <a:xfrm>
            <a:off x="774547" y="4081101"/>
            <a:ext cx="2246973" cy="737695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337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ffectLst/>
              </a:rPr>
              <a:t>11. Generic Classes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844824"/>
            <a:ext cx="7772400" cy="4680520"/>
          </a:xfrm>
        </p:spPr>
        <p:txBody>
          <a:bodyPr>
            <a:normAutofit/>
          </a:bodyPr>
          <a:lstStyle/>
          <a:p>
            <a:r>
              <a:rPr lang="en-GB" sz="2800" smtClean="0">
                <a:effectLst/>
              </a:rPr>
              <a:t>Collections are known as </a:t>
            </a:r>
            <a:r>
              <a:rPr lang="en-GB" sz="2800" i="1" smtClean="0">
                <a:solidFill>
                  <a:schemeClr val="tx2"/>
                </a:solidFill>
                <a:effectLst/>
              </a:rPr>
              <a:t>parameterized</a:t>
            </a:r>
            <a:r>
              <a:rPr lang="en-GB" sz="2800" smtClean="0">
                <a:effectLst/>
              </a:rPr>
              <a:t> or </a:t>
            </a:r>
            <a:r>
              <a:rPr lang="en-GB" sz="2800" i="1" smtClean="0">
                <a:solidFill>
                  <a:schemeClr val="tx2"/>
                </a:solidFill>
                <a:effectLst/>
              </a:rPr>
              <a:t>generic</a:t>
            </a:r>
            <a:r>
              <a:rPr lang="en-GB" sz="2800" smtClean="0">
                <a:effectLst/>
              </a:rPr>
              <a:t> classes.</a:t>
            </a:r>
          </a:p>
          <a:p>
            <a:endParaRPr lang="en-GB" sz="2800" smtClean="0">
              <a:effectLst/>
            </a:endParaRPr>
          </a:p>
          <a:p>
            <a:r>
              <a:rPr lang="en-GB" sz="2800" smtClean="0">
                <a:effectLst/>
              </a:rPr>
              <a:t>The type parameter says what we want in the list:</a:t>
            </a:r>
          </a:p>
          <a:p>
            <a:pPr lvl="1"/>
            <a:r>
              <a:rPr lang="en-GB" sz="2000" smtClean="0">
                <a:effectLst/>
                <a:latin typeface="Courier New" pitchFamily="49" charset="0"/>
              </a:rPr>
              <a:t>ArrayList&lt;Counter&gt;</a:t>
            </a:r>
          </a:p>
          <a:p>
            <a:pPr lvl="1"/>
            <a:r>
              <a:rPr lang="en-GB" sz="2000" smtClean="0">
                <a:effectLst/>
                <a:latin typeface="Courier New" pitchFamily="49" charset="0"/>
              </a:rPr>
              <a:t>ArrayList&lt;String&gt;</a:t>
            </a:r>
          </a:p>
          <a:p>
            <a:pPr lvl="1"/>
            <a:r>
              <a:rPr lang="en-GB" sz="2400" smtClean="0">
                <a:effectLst/>
              </a:rPr>
              <a:t>etc.</a:t>
            </a:r>
          </a:p>
          <a:p>
            <a:endParaRPr lang="en-GB" sz="2400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55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12.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Read Chapter 7 (Arrays and ArrayLists)</a:t>
            </a:r>
          </a:p>
          <a:p>
            <a:endParaRPr lang="en-US" smtClean="0"/>
          </a:p>
          <a:p>
            <a:r>
              <a:rPr lang="en-US" smtClean="0"/>
              <a:t>Download, compile, and run some of the examples from this section and from Chapter 7</a:t>
            </a:r>
          </a:p>
          <a:p>
            <a:pPr lvl="1"/>
            <a:r>
              <a:rPr lang="en-US" smtClean="0"/>
              <a:t>my code is </a:t>
            </a:r>
            <a:r>
              <a:rPr lang="en-US"/>
              <a:t>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java9fp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Code/java9fp/java9fp_examples.zip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7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404664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What is Call-by-</a:t>
            </a:r>
            <a:r>
              <a:rPr lang="en-US" smtClean="0">
                <a:effectLst/>
              </a:rPr>
              <a:t>r</a:t>
            </a:r>
            <a:r>
              <a:rPr lang="th-TH" smtClean="0">
                <a:effectLst/>
              </a:rPr>
              <a:t>eference</a:t>
            </a:r>
            <a:r>
              <a:rPr lang="en-US" smtClean="0">
                <a:effectLst/>
              </a:rPr>
              <a:t>?</a:t>
            </a:r>
            <a:endParaRPr lang="th-TH" smtClean="0">
              <a:effectLst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9405" y="1916832"/>
            <a:ext cx="7772400" cy="685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An example for an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imaginary</a:t>
            </a:r>
            <a:r>
              <a:rPr lang="th-TH" smtClean="0">
                <a:effectLst/>
              </a:rPr>
              <a:t> language: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683568" y="3352800"/>
            <a:ext cx="2952327" cy="23083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/>
              <a:t>function foo()</a:t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integer x := 2;</a:t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/>
              <a:t>bar(x);</a:t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/>
              <a:t>print</a:t>
            </a:r>
            <a:r>
              <a:rPr lang="th-TH" smtClean="0"/>
              <a:t>(</a:t>
            </a:r>
            <a:r>
              <a:rPr lang="en-US" smtClean="0"/>
              <a:t>"</a:t>
            </a:r>
            <a:r>
              <a:rPr lang="th-TH" smtClean="0"/>
              <a:t>x is</a:t>
            </a:r>
            <a:r>
              <a:rPr lang="en-US" smtClean="0"/>
              <a:t> %d \n",</a:t>
            </a:r>
            <a:r>
              <a:rPr lang="th-TH" smtClean="0"/>
              <a:t> x</a:t>
            </a:r>
            <a:r>
              <a:rPr lang="th-TH"/>
              <a:t>);</a:t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4953000" y="3429000"/>
            <a:ext cx="3733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/>
              <a:t>function bar(</a:t>
            </a:r>
            <a:r>
              <a:rPr lang="th-TH" b="1">
                <a:solidFill>
                  <a:schemeClr val="accent1"/>
                </a:solidFill>
              </a:rPr>
              <a:t>ref</a:t>
            </a:r>
            <a:r>
              <a:rPr lang="th-TH"/>
              <a:t> integer w)</a:t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w := 5;</a:t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4022725" y="5734050"/>
            <a:ext cx="2332038" cy="4572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“x is 5” is printed</a:t>
            </a:r>
          </a:p>
        </p:txBody>
      </p:sp>
      <p:sp>
        <p:nvSpPr>
          <p:cNvPr id="5128" name="Freeform 12"/>
          <p:cNvSpPr>
            <a:spLocks/>
          </p:cNvSpPr>
          <p:nvPr/>
        </p:nvSpPr>
        <p:spPr bwMode="auto">
          <a:xfrm>
            <a:off x="1979712" y="3530600"/>
            <a:ext cx="2973288" cy="1244600"/>
          </a:xfrm>
          <a:custGeom>
            <a:avLst/>
            <a:gdLst>
              <a:gd name="T0" fmla="*/ 0 w 1728"/>
              <a:gd name="T1" fmla="*/ 2147483647 h 784"/>
              <a:gd name="T2" fmla="*/ 2147483647 w 1728"/>
              <a:gd name="T3" fmla="*/ 2147483647 h 784"/>
              <a:gd name="T4" fmla="*/ 2147483647 w 1728"/>
              <a:gd name="T5" fmla="*/ 2147483647 h 784"/>
              <a:gd name="T6" fmla="*/ 2147483647 w 1728"/>
              <a:gd name="T7" fmla="*/ 2147483647 h 784"/>
              <a:gd name="T8" fmla="*/ 2147483647 w 1728"/>
              <a:gd name="T9" fmla="*/ 2147483647 h 784"/>
              <a:gd name="T10" fmla="*/ 2147483647 w 1728"/>
              <a:gd name="T11" fmla="*/ 2147483647 h 784"/>
              <a:gd name="T12" fmla="*/ 2147483647 w 1728"/>
              <a:gd name="T13" fmla="*/ 2147483647 h 7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8"/>
              <a:gd name="T22" fmla="*/ 0 h 784"/>
              <a:gd name="T23" fmla="*/ 1728 w 1728"/>
              <a:gd name="T24" fmla="*/ 784 h 7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8" h="784">
                <a:moveTo>
                  <a:pt x="0" y="752"/>
                </a:moveTo>
                <a:cubicBezTo>
                  <a:pt x="152" y="768"/>
                  <a:pt x="304" y="784"/>
                  <a:pt x="480" y="752"/>
                </a:cubicBezTo>
                <a:cubicBezTo>
                  <a:pt x="656" y="720"/>
                  <a:pt x="952" y="648"/>
                  <a:pt x="1056" y="560"/>
                </a:cubicBezTo>
                <a:cubicBezTo>
                  <a:pt x="1160" y="472"/>
                  <a:pt x="1072" y="312"/>
                  <a:pt x="1104" y="224"/>
                </a:cubicBezTo>
                <a:cubicBezTo>
                  <a:pt x="1136" y="136"/>
                  <a:pt x="1176" y="64"/>
                  <a:pt x="1248" y="32"/>
                </a:cubicBezTo>
                <a:cubicBezTo>
                  <a:pt x="1320" y="0"/>
                  <a:pt x="1456" y="24"/>
                  <a:pt x="1536" y="32"/>
                </a:cubicBezTo>
                <a:cubicBezTo>
                  <a:pt x="1616" y="40"/>
                  <a:pt x="1672" y="60"/>
                  <a:pt x="1728" y="80"/>
                </a:cubicBezTo>
              </a:path>
            </a:pathLst>
          </a:cu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4330" y="3501008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49089" y="35433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5776" y="354339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x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12360" y="4044389"/>
            <a:ext cx="726931" cy="647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473807" y="4086781"/>
            <a:ext cx="379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effectLst/>
              </a:rPr>
              <a:t>w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516433" y="1052736"/>
            <a:ext cx="8136904" cy="18002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Call-by-reference creates a </a:t>
            </a:r>
            <a:r>
              <a:rPr lang="en-US" b="1" i="1" smtClean="0">
                <a:solidFill>
                  <a:schemeClr val="tx2"/>
                </a:solidFill>
                <a:effectLst/>
              </a:rPr>
              <a:t>reference</a:t>
            </a:r>
            <a:r>
              <a:rPr lang="en-US" i="1" smtClean="0">
                <a:solidFill>
                  <a:schemeClr val="tx2"/>
                </a:solidFill>
                <a:effectLst/>
              </a:rPr>
              <a:t> </a:t>
            </a:r>
            <a:r>
              <a:rPr lang="en-US" smtClean="0">
                <a:effectLst/>
              </a:rPr>
              <a:t>(or pointer) </a:t>
            </a:r>
            <a:r>
              <a:rPr lang="th-TH" smtClean="0">
                <a:effectLst/>
              </a:rPr>
              <a:t>from </a:t>
            </a:r>
            <a:r>
              <a:rPr lang="th-TH" sz="2800" smtClean="0">
                <a:effectLst/>
                <a:latin typeface="Courier New" pitchFamily="49" charset="0"/>
              </a:rPr>
              <a:t>w</a:t>
            </a:r>
            <a:r>
              <a:rPr lang="th-TH" smtClean="0">
                <a:effectLst/>
              </a:rPr>
              <a:t> in </a:t>
            </a:r>
            <a:r>
              <a:rPr lang="th-TH" sz="2000" smtClean="0">
                <a:effectLst/>
                <a:latin typeface="Courier New" pitchFamily="49" charset="0"/>
              </a:rPr>
              <a:t>bar()</a:t>
            </a:r>
            <a:r>
              <a:rPr lang="th-TH" smtClean="0">
                <a:effectLst/>
              </a:rPr>
              <a:t> to  </a:t>
            </a:r>
            <a:r>
              <a:rPr lang="th-TH" sz="2800" smtClean="0">
                <a:effectLst/>
                <a:latin typeface="Courier New" pitchFamily="49" charset="0"/>
              </a:rPr>
              <a:t>x</a:t>
            </a:r>
            <a:r>
              <a:rPr lang="th-TH" smtClean="0">
                <a:effectLst/>
              </a:rPr>
              <a:t> in </a:t>
            </a:r>
            <a:r>
              <a:rPr lang="th-TH" sz="2000" smtClean="0">
                <a:effectLst/>
                <a:latin typeface="Courier New" pitchFamily="49" charset="0"/>
              </a:rPr>
              <a:t>foo()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when </a:t>
            </a:r>
            <a:r>
              <a:rPr lang="th-TH" smtClean="0">
                <a:effectLst/>
                <a:latin typeface="Courier New" pitchFamily="49" charset="0"/>
              </a:rPr>
              <a:t>w</a:t>
            </a:r>
            <a:r>
              <a:rPr lang="th-TH" smtClean="0">
                <a:effectLst/>
              </a:rPr>
              <a:t> changes, </a:t>
            </a:r>
            <a:r>
              <a:rPr lang="th-TH" smtClean="0">
                <a:effectLst/>
                <a:latin typeface="Courier New" pitchFamily="49" charset="0"/>
              </a:rPr>
              <a:t>x</a:t>
            </a:r>
            <a:r>
              <a:rPr lang="th-TH" smtClean="0">
                <a:effectLst/>
              </a:rPr>
              <a:t> is also changed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683568" y="3856980"/>
            <a:ext cx="2952327" cy="230832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/>
              <a:t>function foo()</a:t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integer x := 2;</a:t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/>
              <a:t>bar(x);</a:t>
            </a:r>
            <a:br>
              <a:rPr lang="th-TH"/>
            </a:br>
            <a:r>
              <a:rPr lang="th-TH"/>
              <a:t>  </a:t>
            </a:r>
            <a:r>
              <a:rPr lang="en-US"/>
              <a:t> </a:t>
            </a:r>
            <a:r>
              <a:rPr lang="th-TH"/>
              <a:t>print</a:t>
            </a:r>
            <a:r>
              <a:rPr lang="th-TH" smtClean="0"/>
              <a:t>(</a:t>
            </a:r>
            <a:r>
              <a:rPr lang="en-US" smtClean="0"/>
              <a:t>"</a:t>
            </a:r>
            <a:r>
              <a:rPr lang="th-TH" smtClean="0"/>
              <a:t>x is</a:t>
            </a:r>
            <a:r>
              <a:rPr lang="en-US" smtClean="0"/>
              <a:t> %d \n",</a:t>
            </a:r>
            <a:r>
              <a:rPr lang="th-TH" smtClean="0"/>
              <a:t> x</a:t>
            </a:r>
            <a:r>
              <a:rPr lang="th-TH"/>
              <a:t>);</a:t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953000" y="3933180"/>
            <a:ext cx="3733800" cy="1565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/>
              <a:t>function bar(</a:t>
            </a:r>
            <a:r>
              <a:rPr lang="th-TH" b="1">
                <a:solidFill>
                  <a:schemeClr val="accent1"/>
                </a:solidFill>
              </a:rPr>
              <a:t>ref</a:t>
            </a:r>
            <a:r>
              <a:rPr lang="th-TH"/>
              <a:t> integer w)</a:t>
            </a:r>
            <a:br>
              <a:rPr lang="th-TH"/>
            </a:br>
            <a:r>
              <a:rPr lang="en-US">
                <a:cs typeface="Angsana New" pitchFamily="18" charset="-34"/>
              </a:rPr>
              <a:t>{</a:t>
            </a:r>
            <a:r>
              <a:rPr lang="th-TH"/>
              <a:t/>
            </a:r>
            <a:br>
              <a:rPr lang="th-TH"/>
            </a:br>
            <a:r>
              <a:rPr lang="th-TH"/>
              <a:t>   w := 5;</a:t>
            </a:r>
            <a:br>
              <a:rPr lang="th-TH"/>
            </a:br>
            <a:r>
              <a:rPr lang="en-US">
                <a:cs typeface="Angsana New" pitchFamily="18" charset="-34"/>
              </a:rPr>
              <a:t>}</a:t>
            </a:r>
            <a:endParaRPr lang="th-TH">
              <a:cs typeface="Angsana New" pitchFamily="18" charset="-34"/>
            </a:endParaRPr>
          </a:p>
        </p:txBody>
      </p:sp>
      <p:sp>
        <p:nvSpPr>
          <p:cNvPr id="6" name="Freeform 12"/>
          <p:cNvSpPr>
            <a:spLocks/>
          </p:cNvSpPr>
          <p:nvPr/>
        </p:nvSpPr>
        <p:spPr bwMode="auto">
          <a:xfrm>
            <a:off x="1979712" y="4034780"/>
            <a:ext cx="2973288" cy="1244600"/>
          </a:xfrm>
          <a:custGeom>
            <a:avLst/>
            <a:gdLst>
              <a:gd name="T0" fmla="*/ 0 w 1728"/>
              <a:gd name="T1" fmla="*/ 2147483647 h 784"/>
              <a:gd name="T2" fmla="*/ 2147483647 w 1728"/>
              <a:gd name="T3" fmla="*/ 2147483647 h 784"/>
              <a:gd name="T4" fmla="*/ 2147483647 w 1728"/>
              <a:gd name="T5" fmla="*/ 2147483647 h 784"/>
              <a:gd name="T6" fmla="*/ 2147483647 w 1728"/>
              <a:gd name="T7" fmla="*/ 2147483647 h 784"/>
              <a:gd name="T8" fmla="*/ 2147483647 w 1728"/>
              <a:gd name="T9" fmla="*/ 2147483647 h 784"/>
              <a:gd name="T10" fmla="*/ 2147483647 w 1728"/>
              <a:gd name="T11" fmla="*/ 2147483647 h 784"/>
              <a:gd name="T12" fmla="*/ 2147483647 w 1728"/>
              <a:gd name="T13" fmla="*/ 2147483647 h 7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8"/>
              <a:gd name="T22" fmla="*/ 0 h 784"/>
              <a:gd name="T23" fmla="*/ 1728 w 1728"/>
              <a:gd name="T24" fmla="*/ 784 h 7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8" h="784">
                <a:moveTo>
                  <a:pt x="0" y="752"/>
                </a:moveTo>
                <a:cubicBezTo>
                  <a:pt x="152" y="768"/>
                  <a:pt x="304" y="784"/>
                  <a:pt x="480" y="752"/>
                </a:cubicBezTo>
                <a:cubicBezTo>
                  <a:pt x="656" y="720"/>
                  <a:pt x="952" y="648"/>
                  <a:pt x="1056" y="560"/>
                </a:cubicBezTo>
                <a:cubicBezTo>
                  <a:pt x="1160" y="472"/>
                  <a:pt x="1072" y="312"/>
                  <a:pt x="1104" y="224"/>
                </a:cubicBezTo>
                <a:cubicBezTo>
                  <a:pt x="1136" y="136"/>
                  <a:pt x="1176" y="64"/>
                  <a:pt x="1248" y="32"/>
                </a:cubicBezTo>
                <a:cubicBezTo>
                  <a:pt x="1320" y="0"/>
                  <a:pt x="1456" y="24"/>
                  <a:pt x="1536" y="32"/>
                </a:cubicBezTo>
                <a:cubicBezTo>
                  <a:pt x="1616" y="40"/>
                  <a:pt x="1672" y="60"/>
                  <a:pt x="1728" y="80"/>
                </a:cubicBezTo>
              </a:path>
            </a:pathLst>
          </a:custGeom>
          <a:noFill/>
          <a:ln w="12700">
            <a:solidFill>
              <a:schemeClr val="tx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94330" y="4005188"/>
            <a:ext cx="648072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9089" y="40475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5776" y="40475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x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12360" y="4548569"/>
            <a:ext cx="726931" cy="647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473807" y="4590961"/>
            <a:ext cx="379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effectLst/>
              </a:rPr>
              <a:t>w</a:t>
            </a:r>
          </a:p>
        </p:txBody>
      </p:sp>
      <p:sp>
        <p:nvSpPr>
          <p:cNvPr id="3" name="Freeform 2"/>
          <p:cNvSpPr/>
          <p:nvPr/>
        </p:nvSpPr>
        <p:spPr>
          <a:xfrm>
            <a:off x="3188677" y="3223331"/>
            <a:ext cx="4935415" cy="1606577"/>
          </a:xfrm>
          <a:custGeom>
            <a:avLst/>
            <a:gdLst>
              <a:gd name="connsiteX0" fmla="*/ 4935415 w 4935415"/>
              <a:gd name="connsiteY0" fmla="*/ 1606577 h 1606577"/>
              <a:gd name="connsiteX1" fmla="*/ 3927231 w 4935415"/>
              <a:gd name="connsiteY1" fmla="*/ 199807 h 1606577"/>
              <a:gd name="connsiteX2" fmla="*/ 750277 w 4935415"/>
              <a:gd name="connsiteY2" fmla="*/ 70854 h 1606577"/>
              <a:gd name="connsiteX3" fmla="*/ 0 w 4935415"/>
              <a:gd name="connsiteY3" fmla="*/ 785961 h 160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5415" h="1606577">
                <a:moveTo>
                  <a:pt x="4935415" y="1606577"/>
                </a:moveTo>
                <a:cubicBezTo>
                  <a:pt x="4780084" y="1031169"/>
                  <a:pt x="4624754" y="455761"/>
                  <a:pt x="3927231" y="199807"/>
                </a:cubicBezTo>
                <a:cubicBezTo>
                  <a:pt x="3229708" y="-56147"/>
                  <a:pt x="1404815" y="-26838"/>
                  <a:pt x="750277" y="70854"/>
                </a:cubicBezTo>
                <a:cubicBezTo>
                  <a:pt x="95739" y="168546"/>
                  <a:pt x="47869" y="477253"/>
                  <a:pt x="0" y="785961"/>
                </a:cubicBezTo>
              </a:path>
            </a:pathLst>
          </a:custGeom>
          <a:ln w="28575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476672"/>
            <a:ext cx="7778750" cy="11049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2. </a:t>
            </a:r>
            <a:r>
              <a:rPr lang="th-TH" smtClean="0">
                <a:effectLst/>
              </a:rPr>
              <a:t>Java’s Parameter Passing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88840"/>
            <a:ext cx="8215313" cy="411480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th-TH" smtClean="0">
                <a:effectLst/>
              </a:rPr>
              <a:t>Variables of </a:t>
            </a:r>
            <a:r>
              <a:rPr lang="en-US" smtClean="0">
                <a:effectLst/>
                <a:cs typeface="Angsana New" pitchFamily="18" charset="-34"/>
              </a:rPr>
              <a:t>primitive</a:t>
            </a:r>
            <a:r>
              <a:rPr lang="th-TH" smtClean="0">
                <a:effectLst/>
              </a:rPr>
              <a:t> types (e.g. </a:t>
            </a:r>
            <a:r>
              <a:rPr lang="th-TH" sz="1800" smtClean="0">
                <a:effectLst/>
                <a:latin typeface="Courier New" pitchFamily="49" charset="0"/>
              </a:rPr>
              <a:t>int</a:t>
            </a:r>
            <a:r>
              <a:rPr lang="th-TH" smtClean="0">
                <a:effectLst/>
              </a:rPr>
              <a:t>, </a:t>
            </a:r>
            <a:r>
              <a:rPr lang="th-TH" sz="1800" smtClean="0">
                <a:effectLst/>
                <a:latin typeface="Courier New" pitchFamily="49" charset="0"/>
              </a:rPr>
              <a:t>double</a:t>
            </a:r>
            <a:r>
              <a:rPr lang="th-TH" smtClean="0">
                <a:effectLst/>
              </a:rPr>
              <a:t>, </a:t>
            </a:r>
            <a:r>
              <a:rPr lang="th-TH" sz="1800" smtClean="0">
                <a:effectLst/>
                <a:latin typeface="Courier New" pitchFamily="49" charset="0"/>
              </a:rPr>
              <a:t>char</a:t>
            </a:r>
            <a:r>
              <a:rPr lang="th-TH" smtClean="0">
                <a:effectLst/>
              </a:rPr>
              <a:t>) are passed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call-by-value</a:t>
            </a:r>
            <a:endParaRPr lang="en-US" smtClean="0">
              <a:effectLst/>
            </a:endParaRPr>
          </a:p>
          <a:p>
            <a:endParaRPr lang="th-TH" smtClean="0">
              <a:effectLst/>
              <a:cs typeface="Angsana New" pitchFamily="18" charset="-34"/>
            </a:endParaRPr>
          </a:p>
          <a:p>
            <a:r>
              <a:rPr lang="th-TH" smtClean="0">
                <a:effectLst/>
              </a:rPr>
              <a:t>Object</a:t>
            </a:r>
            <a:r>
              <a:rPr lang="en-US" smtClean="0">
                <a:effectLst/>
              </a:rPr>
              <a:t>-type variables</a:t>
            </a:r>
            <a:r>
              <a:rPr lang="th-TH" smtClean="0">
                <a:effectLst/>
              </a:rPr>
              <a:t> are passed </a:t>
            </a:r>
            <a:r>
              <a:rPr lang="th-TH" i="1" smtClean="0">
                <a:solidFill>
                  <a:schemeClr val="accent1"/>
                </a:solidFill>
                <a:effectLst/>
              </a:rPr>
              <a:t>call-by-reference</a:t>
            </a:r>
            <a:endParaRPr lang="th-TH" i="1" smtClean="0">
              <a:solidFill>
                <a:schemeClr val="accent1"/>
              </a:solidFill>
              <a:effectLst/>
              <a:cs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mtClean="0">
                <a:effectLst/>
              </a:rPr>
              <a:t>Java Call-by-Value Example</a:t>
            </a:r>
            <a:endParaRPr lang="en-GB" smtClean="0">
              <a:effectLst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public class SimpleCalls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public static void main(String[] args)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int x = 3;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System.out.println("1. x = " + 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squareBad</a:t>
            </a:r>
            <a:r>
              <a:rPr lang="en-GB" sz="2000" smtClean="0">
                <a:effectLst/>
                <a:latin typeface="Courier New" pitchFamily="49" charset="0"/>
              </a:rPr>
              <a:t>(x);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// x =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squareGood</a:t>
            </a:r>
            <a:r>
              <a:rPr lang="en-GB" sz="2000" smtClean="0">
                <a:effectLst/>
                <a:latin typeface="Courier New" pitchFamily="49" charset="0"/>
              </a:rPr>
              <a:t>(x);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System.out.println("2. x = " + 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  // end of main()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</p:txBody>
      </p:sp>
      <p:sp>
        <p:nvSpPr>
          <p:cNvPr id="8196" name="Text Box 11"/>
          <p:cNvSpPr txBox="1">
            <a:spLocks noChangeArrowheads="1"/>
          </p:cNvSpPr>
          <p:nvPr/>
        </p:nvSpPr>
        <p:spPr bwMode="auto">
          <a:xfrm>
            <a:off x="6918325" y="6267450"/>
            <a:ext cx="1384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 i="1">
                <a:solidFill>
                  <a:schemeClr val="tx2"/>
                </a:solidFill>
              </a:rPr>
              <a:t>continued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683568" y="1916832"/>
            <a:ext cx="7772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	private </a:t>
            </a:r>
            <a:r>
              <a:rPr lang="en-GB" sz="2000" b="1" smtClean="0">
                <a:effectLst/>
                <a:latin typeface="Courier New" pitchFamily="49" charset="0"/>
              </a:rPr>
              <a:t>static</a:t>
            </a:r>
            <a:r>
              <a:rPr lang="en-GB" sz="2000" smtClean="0">
                <a:effectLst/>
                <a:latin typeface="Courier New" pitchFamily="49" charset="0"/>
              </a:rPr>
              <a:t> void squareBad(int x)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System.out.println("sqBad 1. x = " + 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x = x*x;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System.out.println("sqBad 2. x = " + 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private </a:t>
            </a:r>
            <a:r>
              <a:rPr lang="en-GB" sz="2000" b="1" smtClean="0">
                <a:effectLst/>
                <a:latin typeface="Courier New" pitchFamily="49" charset="0"/>
              </a:rPr>
              <a:t>static</a:t>
            </a:r>
            <a:r>
              <a:rPr lang="en-GB" sz="2000" smtClean="0">
                <a:effectLst/>
                <a:latin typeface="Courier New" pitchFamily="49" charset="0"/>
              </a:rPr>
              <a:t> int squareGood(int x)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System.out.println("sqGood 1. x = " + 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x = x*x;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System.out.println("sqGood 2. x = " + x);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  </a:t>
            </a:r>
            <a:r>
              <a:rPr lang="en-GB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return x;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GB" sz="2000" smtClean="0">
              <a:effectLst/>
              <a:latin typeface="Courier New" pitchFamily="49" charset="0"/>
            </a:endParaRP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GB" sz="2000" smtClean="0">
                <a:effectLst/>
                <a:latin typeface="Courier New" pitchFamily="49" charset="0"/>
              </a:rPr>
              <a:t>} // end of SimpleCalls class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003300" y="214313"/>
            <a:ext cx="5868988" cy="12001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GB"/>
              <a:t>static is used so that main() can call </a:t>
            </a:r>
          </a:p>
          <a:p>
            <a:r>
              <a:rPr lang="en-GB"/>
              <a:t>these methods without creating an object first;</a:t>
            </a:r>
          </a:p>
          <a:p>
            <a:r>
              <a:rPr lang="en-GB"/>
              <a:t>it has nothing to do with parameter passing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1565</TotalTime>
  <Words>1469</Words>
  <Application>Microsoft Office PowerPoint</Application>
  <PresentationFormat>On-screen Show (4:3)</PresentationFormat>
  <Paragraphs>507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7" baseType="lpstr">
      <vt:lpstr>Angsana New</vt:lpstr>
      <vt:lpstr>Arial</vt:lpstr>
      <vt:lpstr>Browallia New</vt:lpstr>
      <vt:lpstr>Calibri</vt:lpstr>
      <vt:lpstr>Constantia</vt:lpstr>
      <vt:lpstr>Cordia New</vt:lpstr>
      <vt:lpstr>Courier New</vt:lpstr>
      <vt:lpstr>Monotype Sorts</vt:lpstr>
      <vt:lpstr>Times New Roman</vt:lpstr>
      <vt:lpstr>Wingdings 2</vt:lpstr>
      <vt:lpstr>Flow</vt:lpstr>
      <vt:lpstr>PowerPoint Presentation</vt:lpstr>
      <vt:lpstr>1.  Parameter Passing</vt:lpstr>
      <vt:lpstr>What is Call-by-value?</vt:lpstr>
      <vt:lpstr>PowerPoint Presentation</vt:lpstr>
      <vt:lpstr>What is Call-by-reference?</vt:lpstr>
      <vt:lpstr>PowerPoint Presentation</vt:lpstr>
      <vt:lpstr>2. Java’s Parameter Passing</vt:lpstr>
      <vt:lpstr>Java Call-by-Value Example</vt:lpstr>
      <vt:lpstr>PowerPoint Presentation</vt:lpstr>
      <vt:lpstr>Execution</vt:lpstr>
      <vt:lpstr>3. A Counter Class</vt:lpstr>
      <vt:lpstr>Making Objects</vt:lpstr>
      <vt:lpstr>4. Passing an Object to a Method</vt:lpstr>
      <vt:lpstr>Call-by-Reference Diagram</vt:lpstr>
      <vt:lpstr>5. The Meaning of x = y</vt:lpstr>
      <vt:lpstr>5.1. Primitive Type Assignment</vt:lpstr>
      <vt:lpstr>5.2. Object Assignment</vt:lpstr>
      <vt:lpstr>6.  Arrays</vt:lpstr>
      <vt:lpstr>Create an Array in 2 steps</vt:lpstr>
      <vt:lpstr>In diagrams</vt:lpstr>
      <vt:lpstr>PowerPoint Presentation</vt:lpstr>
      <vt:lpstr>More Ways to  Create an Array</vt:lpstr>
      <vt:lpstr>UseArray.java</vt:lpstr>
      <vt:lpstr>Execution</vt:lpstr>
      <vt:lpstr>Notes</vt:lpstr>
      <vt:lpstr>Using an Array</vt:lpstr>
      <vt:lpstr>7. Passing Arrays to Methods</vt:lpstr>
      <vt:lpstr>PassArray.java</vt:lpstr>
      <vt:lpstr>PowerPoint Presentation</vt:lpstr>
      <vt:lpstr>PowerPoint Presentation</vt:lpstr>
      <vt:lpstr>Execution</vt:lpstr>
      <vt:lpstr>Notes</vt:lpstr>
      <vt:lpstr>Call-by-Reference Diagram</vt:lpstr>
      <vt:lpstr>Call-by-Value Diagram</vt:lpstr>
      <vt:lpstr>8.  Collections of Objects</vt:lpstr>
      <vt:lpstr>Collection Classes</vt:lpstr>
      <vt:lpstr>ArrayList</vt:lpstr>
      <vt:lpstr>ArrayList Example</vt:lpstr>
      <vt:lpstr>remove() Complicates Things</vt:lpstr>
      <vt:lpstr>PowerPoint Presentation</vt:lpstr>
      <vt:lpstr>10.  A Counters Example</vt:lpstr>
      <vt:lpstr>CountersStore Class</vt:lpstr>
      <vt:lpstr>Using CountersStore</vt:lpstr>
      <vt:lpstr>The References</vt:lpstr>
      <vt:lpstr>11. Generic Classes</vt:lpstr>
      <vt:lpstr>12. Self-study from java9fp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CPT (Java) and OOP</dc:title>
  <dc:creator>Ad</dc:creator>
  <cp:lastModifiedBy>Dell</cp:lastModifiedBy>
  <cp:revision>163</cp:revision>
  <cp:lastPrinted>2003-09-01T07:39:20Z</cp:lastPrinted>
  <dcterms:created xsi:type="dcterms:W3CDTF">2002-09-10T09:04:06Z</dcterms:created>
  <dcterms:modified xsi:type="dcterms:W3CDTF">2019-07-11T12:47:09Z</dcterms:modified>
</cp:coreProperties>
</file>