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1"/>
  </p:notesMasterIdLst>
  <p:handoutMasterIdLst>
    <p:handoutMasterId r:id="rId42"/>
  </p:handoutMasterIdLst>
  <p:sldIdLst>
    <p:sldId id="278" r:id="rId2"/>
    <p:sldId id="258" r:id="rId3"/>
    <p:sldId id="311" r:id="rId4"/>
    <p:sldId id="279" r:id="rId5"/>
    <p:sldId id="312" r:id="rId6"/>
    <p:sldId id="299" r:id="rId7"/>
    <p:sldId id="280" r:id="rId8"/>
    <p:sldId id="314" r:id="rId9"/>
    <p:sldId id="315" r:id="rId10"/>
    <p:sldId id="257" r:id="rId11"/>
    <p:sldId id="259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61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03" r:id="rId31"/>
    <p:sldId id="304" r:id="rId32"/>
    <p:sldId id="305" r:id="rId33"/>
    <p:sldId id="306" r:id="rId34"/>
    <p:sldId id="307" r:id="rId35"/>
    <p:sldId id="313" r:id="rId36"/>
    <p:sldId id="308" r:id="rId37"/>
    <p:sldId id="309" r:id="rId38"/>
    <p:sldId id="310" r:id="rId39"/>
    <p:sldId id="302" r:id="rId40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92C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6" autoAdjust="0"/>
    <p:restoredTop sz="86377" autoAdjust="0"/>
  </p:normalViewPr>
  <p:slideViewPr>
    <p:cSldViewPr>
      <p:cViewPr varScale="1">
        <p:scale>
          <a:sx n="76" d="100"/>
          <a:sy n="76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32"/>
    </p:cViewPr>
  </p:sorterViewPr>
  <p:notesViewPr>
    <p:cSldViewPr>
      <p:cViewPr>
        <p:scale>
          <a:sx n="100" d="100"/>
          <a:sy n="100" d="100"/>
        </p:scale>
        <p:origin x="-576" y="246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51863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GB"/>
              <a:t>241-211 OOP (Java) Interaction/4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08613" y="9431338"/>
            <a:ext cx="12604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0F065A-37C2-4153-B47E-629975AFD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707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GB"/>
              <a:t>© David J. Barnes and Michael Kölling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4B933C-976F-4919-91EB-F1485355E7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3137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553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9" y="465097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3532187"/>
            <a:ext cx="7128792" cy="2286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h-TH" smtClean="0">
                <a:effectLst/>
              </a:rPr>
              <a:t>Objectives</a:t>
            </a:r>
          </a:p>
          <a:p>
            <a:pPr lvl="1"/>
            <a:r>
              <a:rPr lang="en-US" smtClean="0">
                <a:effectLst/>
              </a:rPr>
              <a:t>introduce modularization and abstraction</a:t>
            </a:r>
          </a:p>
          <a:p>
            <a:pPr lvl="1"/>
            <a:r>
              <a:rPr lang="en-US" smtClean="0">
                <a:effectLst/>
              </a:rPr>
              <a:t>explain how an object uses other objects</a:t>
            </a:r>
            <a:endParaRPr lang="th-TH" smtClean="0">
              <a:effectLst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057400" y="2570162"/>
            <a:ext cx="4768850" cy="6508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/>
              <a:t>4. Object Interaction</a:t>
            </a:r>
            <a:endParaRPr lang="th-TH" sz="360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488317" y="404664"/>
            <a:ext cx="8229600" cy="88341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effectLst/>
              </a:rPr>
              <a:t>DIN61-222 Adv. Prog. (Java)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083" y="1268760"/>
            <a:ext cx="31670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defPPr>
              <a:defRPr lang="th-TH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sz="2400">
                <a:effectLst/>
              </a:rPr>
              <a:t>Semester </a:t>
            </a:r>
            <a:r>
              <a:rPr lang="en-GB" sz="2400" smtClean="0">
                <a:effectLst/>
              </a:rPr>
              <a:t>1, 2019-2020</a:t>
            </a:r>
            <a:endParaRPr lang="en-GB" sz="240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/>
              </a:rPr>
              <a:t>2.  A Digital Clock</a:t>
            </a:r>
          </a:p>
        </p:txBody>
      </p:sp>
      <p:pic>
        <p:nvPicPr>
          <p:cNvPr id="921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3" y="3759200"/>
            <a:ext cx="1924050" cy="1098550"/>
          </a:xfrm>
        </p:spPr>
      </p:pic>
      <p:sp>
        <p:nvSpPr>
          <p:cNvPr id="9220" name="Text Placeholder 3"/>
          <p:cNvSpPr>
            <a:spLocks noGrp="1"/>
          </p:cNvSpPr>
          <p:nvPr>
            <p:ph type="body" idx="4294967295"/>
          </p:nvPr>
        </p:nvSpPr>
        <p:spPr>
          <a:xfrm>
            <a:off x="683568" y="1988840"/>
            <a:ext cx="7772400" cy="11620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Implement a digital clock display, which shows the hours (0-23) and minutes (0-59).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47864" y="5022648"/>
            <a:ext cx="5328545" cy="164937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/>
              </a:rPr>
              <a:t>Modularizing the Clock Display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0503" y="1844824"/>
            <a:ext cx="7772400" cy="293806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Divide the clock display problem into two parts</a:t>
            </a:r>
          </a:p>
          <a:p>
            <a:pPr lvl="1">
              <a:defRPr/>
            </a:pPr>
            <a:r>
              <a:rPr lang="en-US" smtClean="0"/>
              <a:t>how to display the hours</a:t>
            </a:r>
          </a:p>
          <a:p>
            <a:pPr lvl="1">
              <a:defRPr/>
            </a:pPr>
            <a:r>
              <a:rPr lang="en-US" smtClean="0"/>
              <a:t>how to display the minutes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We need two number display objects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We need a NumberDisplay class</a:t>
            </a:r>
          </a:p>
        </p:txBody>
      </p:sp>
      <p:grpSp>
        <p:nvGrpSpPr>
          <p:cNvPr id="10243" name="Group 8"/>
          <p:cNvGrpSpPr>
            <a:grpSpLocks/>
          </p:cNvGrpSpPr>
          <p:nvPr/>
        </p:nvGrpSpPr>
        <p:grpSpPr bwMode="auto">
          <a:xfrm>
            <a:off x="5786438" y="5214938"/>
            <a:ext cx="2578100" cy="1168400"/>
            <a:chOff x="4953000" y="4267200"/>
            <a:chExt cx="2578100" cy="1168400"/>
          </a:xfrm>
        </p:grpSpPr>
        <p:pic>
          <p:nvPicPr>
            <p:cNvPr id="1024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267200"/>
              <a:ext cx="1282700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267200"/>
              <a:ext cx="1282700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3645996" y="5214938"/>
            <a:ext cx="2714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two </a:t>
            </a:r>
            <a:endParaRPr lang="en-US" smtClean="0"/>
          </a:p>
          <a:p>
            <a:r>
              <a:rPr lang="en-US" smtClean="0"/>
              <a:t>NumberDisplay</a:t>
            </a:r>
            <a:endParaRPr lang="en-US"/>
          </a:p>
          <a:p>
            <a:r>
              <a:rPr lang="en-US"/>
              <a:t>objects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12449" y="4545652"/>
            <a:ext cx="3096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ClockDisplay</a:t>
            </a:r>
            <a:r>
              <a:rPr lang="en-US"/>
              <a:t> </a:t>
            </a:r>
            <a:r>
              <a:rPr lang="en-US" smtClean="0"/>
              <a:t>object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NumberDisplay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What </a:t>
            </a:r>
            <a:r>
              <a:rPr lang="en-US" smtClean="0"/>
              <a:t>public methods are </a:t>
            </a:r>
            <a:r>
              <a:rPr lang="en-US" smtClean="0"/>
              <a:t>needed for a NumberDisplay class?</a:t>
            </a:r>
          </a:p>
          <a:p>
            <a:pPr lvl="1">
              <a:defRPr/>
            </a:pPr>
            <a:r>
              <a:rPr lang="en-US" smtClean="0"/>
              <a:t>get and set the number</a:t>
            </a:r>
          </a:p>
          <a:p>
            <a:pPr lvl="1">
              <a:defRPr/>
            </a:pPr>
            <a:r>
              <a:rPr lang="en-US" smtClean="0"/>
              <a:t>return the number as a string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mtClean="0"/>
              <a:t>useful for printing</a:t>
            </a:r>
          </a:p>
          <a:p>
            <a:pPr lvl="1">
              <a:defRPr/>
            </a:pPr>
            <a:r>
              <a:rPr lang="en-US" smtClean="0"/>
              <a:t>increment the number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mtClean="0"/>
              <a:t>the number will 'loop'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mtClean="0"/>
              <a:t>e.g. 0, 1, 2, ..., 59, </a:t>
            </a:r>
            <a:r>
              <a:rPr lang="en-US" b="1" smtClean="0"/>
              <a:t>0</a:t>
            </a:r>
            <a:r>
              <a:rPr lang="en-US" smtClean="0"/>
              <a:t>, 1, ... for the minutes display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/>
              <a:t>e.g. 0, 1, 2, ..., </a:t>
            </a:r>
            <a:r>
              <a:rPr lang="en-US" smtClean="0"/>
              <a:t>22, 23, </a:t>
            </a:r>
            <a:r>
              <a:rPr lang="en-US" b="1"/>
              <a:t>0</a:t>
            </a:r>
            <a:r>
              <a:rPr lang="en-US"/>
              <a:t>, 1, ... for the </a:t>
            </a:r>
            <a:r>
              <a:rPr lang="en-US" smtClean="0"/>
              <a:t>hours display</a:t>
            </a:r>
            <a:endParaRPr lang="en-US"/>
          </a:p>
          <a:p>
            <a:pPr lvl="2"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The NumberDisplay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95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public class NumberDisplay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private int currValue;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private int maxValue;   </a:t>
            </a:r>
            <a:br>
              <a:rPr lang="en-US" sz="2000" smtClean="0"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latin typeface="Courier New" pitchFamily="49" charset="0"/>
                <a:cs typeface="Courier New" pitchFamily="49" charset="0"/>
              </a:rPr>
              <a:t>   // number at which currValue goes back to 0</a:t>
            </a:r>
          </a:p>
          <a:p>
            <a:pPr>
              <a:buFont typeface="Monotype Sorts" pitchFamily="2" charset="2"/>
              <a:buNone/>
              <a:defRPr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public NumberDisplay(int max)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{ maxValue = max;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currValue = 0;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Monotype Sorts" pitchFamily="2" charset="2"/>
              <a:buNone/>
              <a:defRPr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6789738" y="6324600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42875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public void setValue(int newValue)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/* Set currValue to the new value. </a:t>
            </a:r>
            <a:br>
              <a:rPr lang="en-US" sz="2000" smtClean="0"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latin typeface="Courier New" pitchFamily="49" charset="0"/>
                <a:cs typeface="Courier New" pitchFamily="49" charset="0"/>
              </a:rPr>
              <a:t>   If the new value is less than </a:t>
            </a:r>
            <a:br>
              <a:rPr lang="en-US" sz="2000" smtClean="0"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latin typeface="Courier New" pitchFamily="49" charset="0"/>
                <a:cs typeface="Courier New" pitchFamily="49" charset="0"/>
              </a:rPr>
              <a:t>   zero or over maxValue, don't set it.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*/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{ if ((newValue &gt;= 0) &amp;&amp; (newValue &lt; maxValue))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  currValue = newValue;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Monotype Sorts" pitchFamily="2" charset="2"/>
              <a:buNone/>
              <a:defRPr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public int getValue()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{  return currValue; }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789738" y="6324600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000124"/>
            <a:ext cx="8181975" cy="5165179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public String getDisplayValue()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// return currValue as a string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if (currValue &lt; 10)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  return "0" + currValue;  //pad string with leading 0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  return "" + currValue;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Monotype Sorts" pitchFamily="2" charset="2"/>
              <a:buNone/>
              <a:defRPr/>
            </a:pPr>
            <a:endParaRPr lang="en-US" sz="18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18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public void increment()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/* Increment currValue, rolling over to zero if the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 maxValue is reached. */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{  currValue = (currValue + 1) % maxValue; }</a:t>
            </a:r>
          </a:p>
          <a:p>
            <a:pPr>
              <a:buFont typeface="Monotype Sorts" pitchFamily="2" charset="2"/>
              <a:buNone/>
              <a:defRPr/>
            </a:pPr>
            <a:endParaRPr lang="en-US" sz="18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}  // end of NumberDisplay class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ClockDisplay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15064" cy="41148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What </a:t>
            </a:r>
            <a:r>
              <a:rPr lang="en-US" smtClean="0"/>
              <a:t>public methods are needed </a:t>
            </a:r>
            <a:r>
              <a:rPr lang="en-US" smtClean="0"/>
              <a:t>for a ClockDisplay class?</a:t>
            </a:r>
          </a:p>
          <a:p>
            <a:pPr lvl="1">
              <a:defRPr/>
            </a:pPr>
            <a:r>
              <a:rPr lang="en-US" smtClean="0"/>
              <a:t>initialize the clock and set the time</a:t>
            </a:r>
          </a:p>
          <a:p>
            <a:pPr lvl="1">
              <a:defRPr/>
            </a:pPr>
            <a:r>
              <a:rPr lang="en-US" smtClean="0"/>
              <a:t>return the current time as a string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mtClean="0"/>
              <a:t>useful for printing</a:t>
            </a:r>
          </a:p>
          <a:p>
            <a:pPr lvl="1">
              <a:defRPr/>
            </a:pPr>
            <a:r>
              <a:rPr lang="en-US" smtClean="0"/>
              <a:t>increment the time by one minute</a:t>
            </a:r>
          </a:p>
          <a:p>
            <a:pPr lvl="1">
              <a:defRPr/>
            </a:pPr>
            <a:endParaRPr lang="en-US" smtClean="0"/>
          </a:p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The time will be </a:t>
            </a:r>
            <a:r>
              <a:rPr lang="en-US" smtClean="0"/>
              <a:t>displayed using </a:t>
            </a:r>
            <a:r>
              <a:rPr lang="en-US" smtClean="0"/>
              <a:t>two NumberDisplay </a:t>
            </a:r>
            <a:r>
              <a:rPr lang="en-US" smtClean="0"/>
              <a:t>objects.</a:t>
            </a: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The ClockDisplay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09" y="1639846"/>
            <a:ext cx="7772400" cy="4684753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public class ClockDisplay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private NumberDisplay 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hours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private NumberDisplay 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minutes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private String currTimeString;  </a:t>
            </a:r>
            <a:br>
              <a:rPr lang="en-US" sz="1800" smtClean="0"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      // the current time as a string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Font typeface="Monotype Sorts" pitchFamily="2" charset="2"/>
              <a:buNone/>
              <a:defRPr/>
            </a:pPr>
            <a:endParaRPr lang="en-US" sz="18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public ClockDisplay()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// intialize the clock to 00:00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hours = new NumberDisplay(24);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minutes = new NumberDisplay(60);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setTimeString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Monotype Sorts" pitchFamily="2" charset="2"/>
              <a:buNone/>
              <a:defRPr/>
            </a:pPr>
            <a:endParaRPr lang="en-US" sz="18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851650" y="1500188"/>
            <a:ext cx="2149475" cy="12001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two private</a:t>
            </a:r>
          </a:p>
          <a:p>
            <a:r>
              <a:rPr lang="en-US"/>
              <a:t>NumberDisplay</a:t>
            </a:r>
          </a:p>
          <a:p>
            <a:r>
              <a:rPr lang="en-US"/>
              <a:t>fields</a:t>
            </a:r>
          </a:p>
        </p:txBody>
      </p:sp>
      <p:cxnSp>
        <p:nvCxnSpPr>
          <p:cNvPr id="17413" name="Straight Arrow Connector 5"/>
          <p:cNvCxnSpPr>
            <a:cxnSpLocks noChangeShapeType="1"/>
            <a:stCxn id="17412" idx="1"/>
          </p:cNvCxnSpPr>
          <p:nvPr/>
        </p:nvCxnSpPr>
        <p:spPr bwMode="auto">
          <a:xfrm flipH="1">
            <a:off x="5220072" y="2100263"/>
            <a:ext cx="1631578" cy="46464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6588224" y="4077133"/>
            <a:ext cx="2149475" cy="12001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create two</a:t>
            </a:r>
          </a:p>
          <a:p>
            <a:r>
              <a:rPr lang="en-US"/>
              <a:t>NumberDisplay</a:t>
            </a:r>
          </a:p>
          <a:p>
            <a:r>
              <a:rPr lang="en-US"/>
              <a:t>objects</a:t>
            </a:r>
          </a:p>
        </p:txBody>
      </p:sp>
      <p:cxnSp>
        <p:nvCxnSpPr>
          <p:cNvPr id="17415" name="Straight Arrow Connector 9"/>
          <p:cNvCxnSpPr>
            <a:cxnSpLocks noChangeShapeType="1"/>
            <a:stCxn id="17414" idx="1"/>
          </p:cNvCxnSpPr>
          <p:nvPr/>
        </p:nvCxnSpPr>
        <p:spPr bwMode="auto">
          <a:xfrm flipH="1">
            <a:off x="5508104" y="4677208"/>
            <a:ext cx="1080120" cy="47998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6789738" y="6324600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1200"/>
            <a:ext cx="8091488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mtClean="0"/>
              <a:t>   </a:t>
            </a:r>
            <a:r>
              <a:rPr lang="en-US" sz="2000" b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00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void setTimeString()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/* store the current time as a string </a:t>
            </a:r>
            <a:br>
              <a:rPr lang="en-US" sz="2000" smtClean="0"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latin typeface="Courier New" pitchFamily="49" charset="0"/>
                <a:cs typeface="Courier New" pitchFamily="49" charset="0"/>
              </a:rPr>
              <a:t>   of the form "hours:minutes"  */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{  </a:t>
            </a:r>
            <a:br>
              <a:rPr lang="en-US" sz="2000" smtClean="0"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latin typeface="Courier New" pitchFamily="49" charset="0"/>
                <a:cs typeface="Courier New" pitchFamily="49" charset="0"/>
              </a:rPr>
              <a:t>  currTimeString = hours.getDisplayValue() + </a:t>
            </a:r>
            <a:br>
              <a:rPr lang="en-US" sz="2000" smtClean="0"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               ":" + </a:t>
            </a:r>
            <a:br>
              <a:rPr lang="en-US" sz="2000" smtClean="0"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               minutes.getDisplayValue();  </a:t>
            </a:r>
            <a:br>
              <a:rPr lang="en-US" sz="2000" smtClean="0"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000750" y="642938"/>
            <a:ext cx="2668588" cy="157003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a private method is</a:t>
            </a:r>
          </a:p>
          <a:p>
            <a:r>
              <a:rPr lang="en-US"/>
              <a:t>one that only other</a:t>
            </a:r>
          </a:p>
          <a:p>
            <a:r>
              <a:rPr lang="en-US"/>
              <a:t>methods in the class</a:t>
            </a:r>
            <a:br>
              <a:rPr lang="en-US"/>
            </a:br>
            <a:r>
              <a:rPr lang="en-US"/>
              <a:t>can call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789738" y="6324600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143250" y="5072063"/>
            <a:ext cx="2465388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method calling</a:t>
            </a:r>
          </a:p>
          <a:p>
            <a:r>
              <a:rPr lang="en-US"/>
              <a:t>in NumberDisplay</a:t>
            </a:r>
          </a:p>
          <a:p>
            <a:r>
              <a:rPr lang="en-US"/>
              <a:t>objects</a:t>
            </a:r>
          </a:p>
        </p:txBody>
      </p:sp>
      <p:cxnSp>
        <p:nvCxnSpPr>
          <p:cNvPr id="18438" name="Straight Arrow Connector 8"/>
          <p:cNvCxnSpPr>
            <a:cxnSpLocks noChangeShapeType="1"/>
            <a:stCxn id="18435" idx="1"/>
          </p:cNvCxnSpPr>
          <p:nvPr/>
        </p:nvCxnSpPr>
        <p:spPr bwMode="auto">
          <a:xfrm rot="10800000" flipV="1">
            <a:off x="2071688" y="1427163"/>
            <a:ext cx="3929062" cy="7159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Straight Arrow Connector 10"/>
          <p:cNvCxnSpPr>
            <a:cxnSpLocks noChangeShapeType="1"/>
            <a:stCxn id="18437" idx="0"/>
          </p:cNvCxnSpPr>
          <p:nvPr/>
        </p:nvCxnSpPr>
        <p:spPr bwMode="auto">
          <a:xfrm rot="5400000" flipH="1" flipV="1">
            <a:off x="4188619" y="4688682"/>
            <a:ext cx="571500" cy="1952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45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public void setTime(int hour, int minute)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// set time to the specified hour and minute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hours.setValue(hour);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minutes.setValue(minute);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setTimeString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}  // end of setTime()</a:t>
            </a:r>
          </a:p>
          <a:p>
            <a:pPr>
              <a:buFont typeface="Monotype Sorts" pitchFamily="2" charset="2"/>
              <a:buNone/>
              <a:defRPr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public String getTime()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// return the current time as a string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{ return currTimeString; }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789738" y="6324600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6215063" y="2928938"/>
            <a:ext cx="2465387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method calling</a:t>
            </a:r>
          </a:p>
          <a:p>
            <a:r>
              <a:rPr lang="en-US"/>
              <a:t>in NumberDisplay</a:t>
            </a:r>
          </a:p>
          <a:p>
            <a:r>
              <a:rPr lang="en-US"/>
              <a:t>objects</a:t>
            </a:r>
          </a:p>
        </p:txBody>
      </p:sp>
      <p:cxnSp>
        <p:nvCxnSpPr>
          <p:cNvPr id="19461" name="Straight Arrow Connector 6"/>
          <p:cNvCxnSpPr>
            <a:cxnSpLocks noChangeShapeType="1"/>
            <a:stCxn id="19460" idx="1"/>
          </p:cNvCxnSpPr>
          <p:nvPr/>
        </p:nvCxnSpPr>
        <p:spPr bwMode="auto">
          <a:xfrm rot="10800000">
            <a:off x="5500688" y="3357563"/>
            <a:ext cx="714375" cy="1714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1.  Modularization and Abstraction</a:t>
            </a:r>
            <a:endParaRPr lang="en-GB" sz="4000" smtClean="0"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14312" y="1885950"/>
            <a:ext cx="8534151" cy="1831082"/>
          </a:xfrm>
        </p:spPr>
        <p:txBody>
          <a:bodyPr/>
          <a:lstStyle/>
          <a:p>
            <a:r>
              <a:rPr lang="en-GB" i="1" smtClean="0">
                <a:solidFill>
                  <a:schemeClr val="tx2"/>
                </a:solidFill>
                <a:effectLst/>
              </a:rPr>
              <a:t>Modularization</a:t>
            </a:r>
            <a:r>
              <a:rPr lang="en-GB" smtClean="0">
                <a:effectLst/>
              </a:rPr>
              <a:t> divides a problem into </a:t>
            </a:r>
            <a:br>
              <a:rPr lang="en-GB" smtClean="0">
                <a:effectLst/>
              </a:rPr>
            </a:br>
            <a:r>
              <a:rPr lang="en-GB" smtClean="0">
                <a:effectLst/>
              </a:rPr>
              <a:t>simpler sub-parts, which can be built separately, and which interact in simple ways. </a:t>
            </a:r>
          </a:p>
          <a:p>
            <a:endParaRPr lang="en-GB" smtClean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26" y="3356992"/>
            <a:ext cx="4338039" cy="285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4074"/>
            <a:ext cx="1831107" cy="183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131840" y="4653136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4324" y="3452807"/>
            <a:ext cx="1628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effectLst/>
              </a:rPr>
              <a:t>move down</a:t>
            </a:r>
          </a:p>
          <a:p>
            <a:r>
              <a:rPr lang="en-US" smtClean="0"/>
              <a:t>to a lower</a:t>
            </a:r>
          </a:p>
          <a:p>
            <a:r>
              <a:rPr lang="en-US" smtClean="0">
                <a:effectLst/>
              </a:rPr>
              <a:t>level</a:t>
            </a:r>
            <a:endParaRPr lang="en-US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public void minIncrement()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// increment the clock by one minute;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// hour increments when minutes roll over to 0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minutes.increment();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if (minutes.getValue() == 0) // mins rolled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  hours.increment();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setTimeString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}  // end of minIncrement()</a:t>
            </a:r>
          </a:p>
          <a:p>
            <a:pPr>
              <a:buFont typeface="Monotype Sorts" pitchFamily="2" charset="2"/>
              <a:buNone/>
              <a:defRPr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}  // end of ClockDisplay class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00188"/>
            <a:ext cx="4357688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71938" y="3714750"/>
            <a:ext cx="7159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4">
                    <a:lumMod val="10000"/>
                  </a:schemeClr>
                </a:solidFill>
              </a:rPr>
              <a:t>uses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/>
              </a:rPr>
              <a:t>Classes Diagram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smtClean="0">
                <a:effectLst/>
              </a:rPr>
              <a:t>3.  Using ClockDisplay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8286750" cy="5000625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public class ClockDemo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public static void main(String[] args)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ClockDisplay clock = new ClockDisplay();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clock.setTime(14, 10);  // set time to 14:10</a:t>
            </a:r>
          </a:p>
          <a:p>
            <a:pPr>
              <a:buFont typeface="Monotype Sorts" pitchFamily="2" charset="2"/>
              <a:buNone/>
              <a:defRPr/>
            </a:pPr>
            <a:endParaRPr lang="en-US" sz="18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while(true) 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  clock.minIncrement();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  System.out.println(" tick...");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  System.out.println("Current time: "+clock.getTime());</a:t>
            </a:r>
          </a:p>
          <a:p>
            <a:pPr>
              <a:buFont typeface="Monotype Sorts" pitchFamily="2" charset="2"/>
              <a:buNone/>
              <a:defRPr/>
            </a:pPr>
            <a:endParaRPr lang="en-US" sz="18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wait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(100);   // slow down the looping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}  // end of main()</a:t>
            </a:r>
          </a:p>
          <a:p>
            <a:pPr>
              <a:buFont typeface="Monotype Sorts" pitchFamily="2" charset="2"/>
              <a:buNone/>
              <a:defRPr/>
            </a:pPr>
            <a:endParaRPr lang="en-US" sz="18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2100263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 void wait(int milliseconds)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/* stop execution for milliseconds </a:t>
            </a:r>
            <a:br>
              <a:rPr lang="en-US" sz="2000" smtClean="0"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latin typeface="Courier New" pitchFamily="49" charset="0"/>
                <a:cs typeface="Courier New" pitchFamily="49" charset="0"/>
              </a:rPr>
              <a:t>   amount of time */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try 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  Thread.sleep(milliseconds);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}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catch (Exception e) { }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}  // end of wait()</a:t>
            </a:r>
          </a:p>
          <a:p>
            <a:pPr>
              <a:buFont typeface="Monotype Sorts" pitchFamily="2" charset="2"/>
              <a:buNone/>
              <a:defRPr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} // end of ClockDemo class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948363" y="4600575"/>
            <a:ext cx="2840037" cy="83026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sleep() is a method</a:t>
            </a:r>
          </a:p>
          <a:p>
            <a:r>
              <a:rPr lang="en-US"/>
              <a:t>in Java's Thread class</a:t>
            </a:r>
          </a:p>
        </p:txBody>
      </p:sp>
      <p:cxnSp>
        <p:nvCxnSpPr>
          <p:cNvPr id="23556" name="Straight Arrow Connector 5"/>
          <p:cNvCxnSpPr>
            <a:cxnSpLocks noChangeShapeType="1"/>
          </p:cNvCxnSpPr>
          <p:nvPr/>
        </p:nvCxnSpPr>
        <p:spPr bwMode="auto">
          <a:xfrm rot="10800000">
            <a:off x="4948238" y="4243388"/>
            <a:ext cx="1000125" cy="785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4762500" y="285750"/>
            <a:ext cx="4137025" cy="157003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wait() is a static method</a:t>
            </a:r>
          </a:p>
          <a:p>
            <a:r>
              <a:rPr lang="en-US"/>
              <a:t>so it can be called by main()</a:t>
            </a:r>
          </a:p>
          <a:p>
            <a:r>
              <a:rPr lang="en-US"/>
              <a:t>without main() having to create </a:t>
            </a:r>
            <a:br>
              <a:rPr lang="en-US"/>
            </a:br>
            <a:r>
              <a:rPr lang="en-US"/>
              <a:t>an object first.</a:t>
            </a:r>
          </a:p>
        </p:txBody>
      </p:sp>
      <p:cxnSp>
        <p:nvCxnSpPr>
          <p:cNvPr id="23558" name="Straight Arrow Connector 8"/>
          <p:cNvCxnSpPr>
            <a:cxnSpLocks noChangeShapeType="1"/>
            <a:stCxn id="23557" idx="1"/>
          </p:cNvCxnSpPr>
          <p:nvPr/>
        </p:nvCxnSpPr>
        <p:spPr bwMode="auto">
          <a:xfrm rot="10800000" flipV="1">
            <a:off x="3048000" y="1069975"/>
            <a:ext cx="1714500" cy="10017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effectLst/>
              </a:rPr>
              <a:t>Compilation and Execution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2286000"/>
            <a:ext cx="4338637" cy="2182813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sz="2000" smtClean="0">
                <a:effectLst/>
                <a:latin typeface="Courier New" pitchFamily="49" charset="0"/>
              </a:rPr>
              <a:t>	$ javac *.java</a:t>
            </a:r>
            <a:endParaRPr lang="en-GB" sz="2000" b="1" smtClean="0">
              <a:effectLst/>
              <a:latin typeface="Courier New" pitchFamily="49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167187" y="1608138"/>
            <a:ext cx="2493045" cy="397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+mn-lt"/>
              </a:rPr>
              <a:t>Compile </a:t>
            </a:r>
            <a:r>
              <a:rPr lang="en-US" sz="2000" b="1" smtClean="0">
                <a:latin typeface="+mn-lt"/>
              </a:rPr>
              <a:t>all</a:t>
            </a:r>
            <a:r>
              <a:rPr lang="en-US" sz="2000" smtClean="0">
                <a:latin typeface="+mn-lt"/>
              </a:rPr>
              <a:t> java file</a:t>
            </a:r>
            <a:endParaRPr lang="th-TH">
              <a:latin typeface="+mn-lt"/>
            </a:endParaRPr>
          </a:p>
        </p:txBody>
      </p:sp>
      <p:cxnSp>
        <p:nvCxnSpPr>
          <p:cNvPr id="24581" name="Straight Arrow Connector 5"/>
          <p:cNvCxnSpPr>
            <a:cxnSpLocks noChangeShapeType="1"/>
            <a:stCxn id="17412" idx="1"/>
          </p:cNvCxnSpPr>
          <p:nvPr/>
        </p:nvCxnSpPr>
        <p:spPr bwMode="auto">
          <a:xfrm flipH="1">
            <a:off x="2483769" y="1806911"/>
            <a:ext cx="1683418" cy="50975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000375"/>
            <a:ext cx="45720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6215063" y="5286375"/>
            <a:ext cx="2243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I typed ctrl-c to</a:t>
            </a:r>
          </a:p>
          <a:p>
            <a:r>
              <a:rPr lang="en-US"/>
              <a:t>stop the looping.</a:t>
            </a:r>
          </a:p>
        </p:txBody>
      </p:sp>
      <p:cxnSp>
        <p:nvCxnSpPr>
          <p:cNvPr id="24584" name="Straight Arrow Connector 9"/>
          <p:cNvCxnSpPr>
            <a:cxnSpLocks noChangeShapeType="1"/>
            <a:stCxn id="24583" idx="1"/>
          </p:cNvCxnSpPr>
          <p:nvPr/>
        </p:nvCxnSpPr>
        <p:spPr bwMode="auto">
          <a:xfrm rot="10800000" flipV="1">
            <a:off x="2071688" y="5702300"/>
            <a:ext cx="4143375" cy="298450"/>
          </a:xfrm>
          <a:prstGeom prst="straightConnector1">
            <a:avLst/>
          </a:prstGeom>
          <a:noFill/>
          <a:ln w="38100" algn="ctr">
            <a:solidFill>
              <a:srgbClr val="C9C9C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57250" y="428625"/>
            <a:ext cx="8001000" cy="1104900"/>
          </a:xfrm>
        </p:spPr>
        <p:txBody>
          <a:bodyPr>
            <a:normAutofit fontScale="90000"/>
          </a:bodyPr>
          <a:lstStyle/>
          <a:p>
            <a:r>
              <a:rPr lang="en-US" smtClean="0">
                <a:effectLst/>
              </a:rPr>
              <a:t>Objects Diagram for ClocksDemo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25675" y="2354263"/>
            <a:ext cx="2286000" cy="24320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2605088" y="2546350"/>
            <a:ext cx="8683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hours</a:t>
            </a:r>
            <a:endParaRPr lang="th-TH"/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2370138" y="3151188"/>
            <a:ext cx="11557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/>
              <a:t>m</a:t>
            </a:r>
            <a:r>
              <a:rPr lang="en-US"/>
              <a:t>inutes</a:t>
            </a:r>
            <a:endParaRPr lang="th-TH"/>
          </a:p>
        </p:txBody>
      </p:sp>
      <p:sp>
        <p:nvSpPr>
          <p:cNvPr id="25606" name="Rectangle 13"/>
          <p:cNvSpPr>
            <a:spLocks noChangeArrowheads="1"/>
          </p:cNvSpPr>
          <p:nvPr/>
        </p:nvSpPr>
        <p:spPr bwMode="auto">
          <a:xfrm>
            <a:off x="3733800" y="3194050"/>
            <a:ext cx="617538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7" name="Rectangle 15"/>
          <p:cNvSpPr>
            <a:spLocks noChangeArrowheads="1"/>
          </p:cNvSpPr>
          <p:nvPr/>
        </p:nvSpPr>
        <p:spPr bwMode="auto">
          <a:xfrm>
            <a:off x="2376488" y="3714750"/>
            <a:ext cx="21351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currTimeString</a:t>
            </a:r>
            <a:endParaRPr lang="th-TH"/>
          </a:p>
        </p:txBody>
      </p:sp>
      <p:sp>
        <p:nvSpPr>
          <p:cNvPr id="25608" name="Rectangle 16"/>
          <p:cNvSpPr>
            <a:spLocks noChangeArrowheads="1"/>
          </p:cNvSpPr>
          <p:nvPr/>
        </p:nvSpPr>
        <p:spPr bwMode="auto">
          <a:xfrm>
            <a:off x="3725863" y="4203700"/>
            <a:ext cx="5715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9" name="Rectangle 19"/>
          <p:cNvSpPr>
            <a:spLocks noChangeArrowheads="1"/>
          </p:cNvSpPr>
          <p:nvPr/>
        </p:nvSpPr>
        <p:spPr bwMode="auto">
          <a:xfrm>
            <a:off x="796925" y="2292350"/>
            <a:ext cx="8477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clock</a:t>
            </a:r>
          </a:p>
        </p:txBody>
      </p:sp>
      <p:sp>
        <p:nvSpPr>
          <p:cNvPr id="25610" name="Rectangle 35"/>
          <p:cNvSpPr>
            <a:spLocks noChangeArrowheads="1"/>
          </p:cNvSpPr>
          <p:nvPr/>
        </p:nvSpPr>
        <p:spPr bwMode="auto">
          <a:xfrm>
            <a:off x="796925" y="2714625"/>
            <a:ext cx="714375" cy="28575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cxnSp>
        <p:nvCxnSpPr>
          <p:cNvPr id="25611" name="Curved Connector 38"/>
          <p:cNvCxnSpPr>
            <a:cxnSpLocks noChangeShapeType="1"/>
            <a:endCxn id="25603" idx="1"/>
          </p:cNvCxnSpPr>
          <p:nvPr/>
        </p:nvCxnSpPr>
        <p:spPr bwMode="auto">
          <a:xfrm>
            <a:off x="1130300" y="2857500"/>
            <a:ext cx="1095375" cy="712788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2" name="Rectangle 22"/>
          <p:cNvSpPr>
            <a:spLocks noChangeArrowheads="1"/>
          </p:cNvSpPr>
          <p:nvPr/>
        </p:nvSpPr>
        <p:spPr bwMode="auto">
          <a:xfrm>
            <a:off x="2011363" y="1928813"/>
            <a:ext cx="27019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ClockDisplay object</a:t>
            </a:r>
          </a:p>
        </p:txBody>
      </p:sp>
      <p:sp>
        <p:nvSpPr>
          <p:cNvPr id="25613" name="Rectangle 23"/>
          <p:cNvSpPr>
            <a:spLocks noChangeArrowheads="1"/>
          </p:cNvSpPr>
          <p:nvPr/>
        </p:nvSpPr>
        <p:spPr bwMode="auto">
          <a:xfrm>
            <a:off x="3751263" y="2643188"/>
            <a:ext cx="617537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Rectangle 26"/>
          <p:cNvSpPr>
            <a:spLocks noChangeArrowheads="1"/>
          </p:cNvSpPr>
          <p:nvPr/>
        </p:nvSpPr>
        <p:spPr bwMode="auto">
          <a:xfrm>
            <a:off x="5811838" y="2211388"/>
            <a:ext cx="2286000" cy="14319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Rectangle 27"/>
          <p:cNvSpPr>
            <a:spLocks noChangeArrowheads="1"/>
          </p:cNvSpPr>
          <p:nvPr/>
        </p:nvSpPr>
        <p:spPr bwMode="auto">
          <a:xfrm>
            <a:off x="5991225" y="2403475"/>
            <a:ext cx="1377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currValue</a:t>
            </a:r>
            <a:endParaRPr lang="th-TH"/>
          </a:p>
        </p:txBody>
      </p:sp>
      <p:sp>
        <p:nvSpPr>
          <p:cNvPr id="25616" name="Rectangle 28"/>
          <p:cNvSpPr>
            <a:spLocks noChangeArrowheads="1"/>
          </p:cNvSpPr>
          <p:nvPr/>
        </p:nvSpPr>
        <p:spPr bwMode="auto">
          <a:xfrm>
            <a:off x="5956300" y="3008313"/>
            <a:ext cx="14112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/>
              <a:t>m</a:t>
            </a:r>
            <a:r>
              <a:rPr lang="en-US"/>
              <a:t>axValue</a:t>
            </a:r>
            <a:endParaRPr lang="th-TH"/>
          </a:p>
        </p:txBody>
      </p:sp>
      <p:sp>
        <p:nvSpPr>
          <p:cNvPr id="25617" name="Rectangle 29"/>
          <p:cNvSpPr>
            <a:spLocks noChangeArrowheads="1"/>
          </p:cNvSpPr>
          <p:nvPr/>
        </p:nvSpPr>
        <p:spPr bwMode="auto">
          <a:xfrm>
            <a:off x="7319963" y="3051175"/>
            <a:ext cx="617537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Rectangle 32"/>
          <p:cNvSpPr>
            <a:spLocks noChangeArrowheads="1"/>
          </p:cNvSpPr>
          <p:nvPr/>
        </p:nvSpPr>
        <p:spPr bwMode="auto">
          <a:xfrm>
            <a:off x="5597525" y="1785938"/>
            <a:ext cx="29749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NumberDisplay object</a:t>
            </a:r>
          </a:p>
        </p:txBody>
      </p:sp>
      <p:sp>
        <p:nvSpPr>
          <p:cNvPr id="25619" name="Rectangle 33"/>
          <p:cNvSpPr>
            <a:spLocks noChangeArrowheads="1"/>
          </p:cNvSpPr>
          <p:nvPr/>
        </p:nvSpPr>
        <p:spPr bwMode="auto">
          <a:xfrm>
            <a:off x="7337425" y="2500313"/>
            <a:ext cx="617538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0" name="Rectangle 34"/>
          <p:cNvSpPr>
            <a:spLocks noChangeArrowheads="1"/>
          </p:cNvSpPr>
          <p:nvPr/>
        </p:nvSpPr>
        <p:spPr bwMode="auto">
          <a:xfrm>
            <a:off x="7378700" y="3000375"/>
            <a:ext cx="4905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24</a:t>
            </a:r>
            <a:endParaRPr lang="th-TH"/>
          </a:p>
        </p:txBody>
      </p:sp>
      <p:sp>
        <p:nvSpPr>
          <p:cNvPr id="25621" name="Rectangle 35"/>
          <p:cNvSpPr>
            <a:spLocks noChangeArrowheads="1"/>
          </p:cNvSpPr>
          <p:nvPr/>
        </p:nvSpPr>
        <p:spPr bwMode="auto">
          <a:xfrm>
            <a:off x="7369175" y="2470150"/>
            <a:ext cx="4905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14</a:t>
            </a:r>
            <a:endParaRPr lang="th-TH"/>
          </a:p>
        </p:txBody>
      </p:sp>
      <p:cxnSp>
        <p:nvCxnSpPr>
          <p:cNvPr id="25622" name="Straight Arrow Connector 37"/>
          <p:cNvCxnSpPr>
            <a:cxnSpLocks noChangeShapeType="1"/>
            <a:endCxn id="25614" idx="1"/>
          </p:cNvCxnSpPr>
          <p:nvPr/>
        </p:nvCxnSpPr>
        <p:spPr bwMode="auto">
          <a:xfrm>
            <a:off x="4083050" y="2857500"/>
            <a:ext cx="1728788" cy="698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3" name="Rectangle 38"/>
          <p:cNvSpPr>
            <a:spLocks noChangeArrowheads="1"/>
          </p:cNvSpPr>
          <p:nvPr/>
        </p:nvSpPr>
        <p:spPr bwMode="auto">
          <a:xfrm>
            <a:off x="5797550" y="4425950"/>
            <a:ext cx="2286000" cy="14319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4" name="Rectangle 39"/>
          <p:cNvSpPr>
            <a:spLocks noChangeArrowheads="1"/>
          </p:cNvSpPr>
          <p:nvPr/>
        </p:nvSpPr>
        <p:spPr bwMode="auto">
          <a:xfrm>
            <a:off x="5978525" y="4618038"/>
            <a:ext cx="13779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currValue</a:t>
            </a:r>
            <a:endParaRPr lang="th-TH"/>
          </a:p>
        </p:txBody>
      </p:sp>
      <p:sp>
        <p:nvSpPr>
          <p:cNvPr id="25625" name="Rectangle 40"/>
          <p:cNvSpPr>
            <a:spLocks noChangeArrowheads="1"/>
          </p:cNvSpPr>
          <p:nvPr/>
        </p:nvSpPr>
        <p:spPr bwMode="auto">
          <a:xfrm>
            <a:off x="5942013" y="5222875"/>
            <a:ext cx="14128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/>
              <a:t>m</a:t>
            </a:r>
            <a:r>
              <a:rPr lang="en-US"/>
              <a:t>axValue</a:t>
            </a:r>
            <a:endParaRPr lang="th-TH"/>
          </a:p>
        </p:txBody>
      </p:sp>
      <p:sp>
        <p:nvSpPr>
          <p:cNvPr id="25626" name="Rectangle 41"/>
          <p:cNvSpPr>
            <a:spLocks noChangeArrowheads="1"/>
          </p:cNvSpPr>
          <p:nvPr/>
        </p:nvSpPr>
        <p:spPr bwMode="auto">
          <a:xfrm>
            <a:off x="7305675" y="5265738"/>
            <a:ext cx="617538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7" name="Rectangle 42"/>
          <p:cNvSpPr>
            <a:spLocks noChangeArrowheads="1"/>
          </p:cNvSpPr>
          <p:nvPr/>
        </p:nvSpPr>
        <p:spPr bwMode="auto">
          <a:xfrm>
            <a:off x="5583238" y="4000500"/>
            <a:ext cx="29749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NumberDisplay object</a:t>
            </a:r>
          </a:p>
        </p:txBody>
      </p:sp>
      <p:sp>
        <p:nvSpPr>
          <p:cNvPr id="25628" name="Rectangle 43"/>
          <p:cNvSpPr>
            <a:spLocks noChangeArrowheads="1"/>
          </p:cNvSpPr>
          <p:nvPr/>
        </p:nvSpPr>
        <p:spPr bwMode="auto">
          <a:xfrm>
            <a:off x="7323138" y="4714875"/>
            <a:ext cx="617537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9" name="Rectangle 44"/>
          <p:cNvSpPr>
            <a:spLocks noChangeArrowheads="1"/>
          </p:cNvSpPr>
          <p:nvPr/>
        </p:nvSpPr>
        <p:spPr bwMode="auto">
          <a:xfrm>
            <a:off x="7366000" y="5214938"/>
            <a:ext cx="4905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60</a:t>
            </a:r>
            <a:endParaRPr lang="th-TH"/>
          </a:p>
        </p:txBody>
      </p:sp>
      <p:sp>
        <p:nvSpPr>
          <p:cNvPr id="25630" name="Rectangle 45"/>
          <p:cNvSpPr>
            <a:spLocks noChangeArrowheads="1"/>
          </p:cNvSpPr>
          <p:nvPr/>
        </p:nvSpPr>
        <p:spPr bwMode="auto">
          <a:xfrm>
            <a:off x="7356475" y="4684713"/>
            <a:ext cx="4905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19</a:t>
            </a:r>
            <a:endParaRPr lang="th-TH"/>
          </a:p>
        </p:txBody>
      </p:sp>
      <p:cxnSp>
        <p:nvCxnSpPr>
          <p:cNvPr id="25631" name="Straight Arrow Connector 47"/>
          <p:cNvCxnSpPr>
            <a:cxnSpLocks noChangeShapeType="1"/>
            <a:endCxn id="25623" idx="1"/>
          </p:cNvCxnSpPr>
          <p:nvPr/>
        </p:nvCxnSpPr>
        <p:spPr bwMode="auto">
          <a:xfrm>
            <a:off x="4011613" y="3357563"/>
            <a:ext cx="1785937" cy="1784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2" name="Rectangle 48"/>
          <p:cNvSpPr>
            <a:spLocks noChangeArrowheads="1"/>
          </p:cNvSpPr>
          <p:nvPr/>
        </p:nvSpPr>
        <p:spPr bwMode="auto">
          <a:xfrm>
            <a:off x="4368800" y="5286375"/>
            <a:ext cx="884238" cy="45878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14:19</a:t>
            </a:r>
            <a:endParaRPr lang="th-TH"/>
          </a:p>
        </p:txBody>
      </p:sp>
      <p:sp>
        <p:nvSpPr>
          <p:cNvPr id="25633" name="Rectangle 49"/>
          <p:cNvSpPr>
            <a:spLocks noChangeArrowheads="1"/>
          </p:cNvSpPr>
          <p:nvPr/>
        </p:nvSpPr>
        <p:spPr bwMode="auto">
          <a:xfrm>
            <a:off x="4011613" y="5756275"/>
            <a:ext cx="17621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String object</a:t>
            </a:r>
          </a:p>
        </p:txBody>
      </p:sp>
      <p:cxnSp>
        <p:nvCxnSpPr>
          <p:cNvPr id="25634" name="Straight Arrow Connector 51"/>
          <p:cNvCxnSpPr>
            <a:cxnSpLocks noChangeShapeType="1"/>
            <a:endCxn id="25632" idx="0"/>
          </p:cNvCxnSpPr>
          <p:nvPr/>
        </p:nvCxnSpPr>
        <p:spPr bwMode="auto">
          <a:xfrm>
            <a:off x="3940175" y="4429125"/>
            <a:ext cx="871538" cy="8572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4.  A More Graphical Clock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Michael Kölling and Bruce Quig write a Canvas class for displaying text and shapes in a window.</a:t>
            </a:r>
          </a:p>
          <a:p>
            <a:pPr>
              <a:buFont typeface="Arial" pitchFamily="34" charset="0"/>
              <a:buChar char="•"/>
              <a:defRPr/>
            </a:pPr>
            <a:endParaRPr lang="en-US" smtClean="0"/>
          </a:p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We can use their Canvas to display the changing clock display instead of using stdout.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mtClean="0"/>
          </a:p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Note: I do not care how Canvas is implemented; I only care about its interface </a:t>
            </a:r>
            <a:r>
              <a:rPr lang="en-US" smtClean="0"/>
              <a:t>(i.e. </a:t>
            </a:r>
            <a:r>
              <a:rPr lang="en-US" smtClean="0"/>
              <a:t>its public methods)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710"/>
            <a:ext cx="3512418" cy="66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7544" y="285750"/>
            <a:ext cx="2160240" cy="2028825"/>
          </a:xfrm>
        </p:spPr>
        <p:txBody>
          <a:bodyPr>
            <a:normAutofit fontScale="90000"/>
          </a:bodyPr>
          <a:lstStyle/>
          <a:p>
            <a:r>
              <a:rPr lang="en-US" smtClean="0">
                <a:effectLst/>
              </a:rPr>
              <a:t>Canvas </a:t>
            </a:r>
            <a:br>
              <a:rPr lang="en-US" smtClean="0">
                <a:effectLst/>
              </a:rPr>
            </a:br>
            <a:r>
              <a:rPr lang="en-US"/>
              <a:t>C</a:t>
            </a:r>
            <a:r>
              <a:rPr lang="en-US" smtClean="0">
                <a:effectLst/>
              </a:rPr>
              <a:t>lass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Diagram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5786438" y="1714500"/>
            <a:ext cx="2373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Only showing the</a:t>
            </a:r>
          </a:p>
          <a:p>
            <a:r>
              <a:rPr lang="en-US"/>
              <a:t>public methods</a:t>
            </a:r>
          </a:p>
          <a:p>
            <a:r>
              <a:rPr lang="en-US"/>
              <a:t>(the interface).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5786438" y="3157538"/>
            <a:ext cx="3111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To use Canvas, we only</a:t>
            </a:r>
          </a:p>
          <a:p>
            <a:r>
              <a:rPr lang="en-US"/>
              <a:t>need to understand its</a:t>
            </a:r>
          </a:p>
          <a:p>
            <a:r>
              <a:rPr lang="en-US"/>
              <a:t>interface.</a:t>
            </a:r>
          </a:p>
          <a:p>
            <a:endParaRPr lang="en-US"/>
          </a:p>
          <a:p>
            <a:r>
              <a:rPr lang="en-US"/>
              <a:t>I don't care how it is</a:t>
            </a:r>
          </a:p>
          <a:p>
            <a:r>
              <a:rPr lang="en-US"/>
              <a:t>implemented.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4" name="Straight Arrow Connector 5"/>
          <p:cNvCxnSpPr>
            <a:cxnSpLocks noChangeShapeType="1"/>
          </p:cNvCxnSpPr>
          <p:nvPr/>
        </p:nvCxnSpPr>
        <p:spPr bwMode="auto">
          <a:xfrm rot="5400000">
            <a:off x="6607969" y="1893094"/>
            <a:ext cx="500063" cy="4286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n-US" smtClean="0">
                <a:effectLst/>
              </a:rPr>
              <a:t>ClockCanvasDemo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243013"/>
            <a:ext cx="8424936" cy="5257800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public class ClockCanvasDemo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public static void main(String[] args)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Canvas canvas = new Canvas("Clock Demo",300,150, Color.white);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canvas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.setVisible(true);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canvas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.setFont( new Font("Dialog", Font.PLAIN, 96));</a:t>
            </a:r>
          </a:p>
          <a:p>
            <a:pPr>
              <a:buFont typeface="Monotype Sorts" pitchFamily="2" charset="2"/>
              <a:buNone/>
              <a:defRPr/>
            </a:pPr>
            <a:endParaRPr lang="en-US" sz="16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ClockDisplay clock = new ClockDisplay();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clock.setTime(14, 10);  // set time to 14:10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while(true) 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clock.minIncrement();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canvas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.erase();      // clear the canvas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canvas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.drawString( clock.getTime(), 30, 100);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canvas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.wait(100);    // slow down the looping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}  // end of main()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} // end of ClockCanvasDemo class</a:t>
            </a:r>
          </a:p>
          <a:p>
            <a:pPr>
              <a:buFont typeface="Monotype Sorts" pitchFamily="2" charset="2"/>
              <a:buNone/>
              <a:defRPr/>
            </a:pPr>
            <a:endParaRPr lang="en-US" sz="16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6929438" y="785813"/>
            <a:ext cx="1903412" cy="12001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Using Canvas</a:t>
            </a:r>
          </a:p>
          <a:p>
            <a:r>
              <a:rPr lang="en-US"/>
              <a:t>(compare to </a:t>
            </a:r>
          </a:p>
          <a:p>
            <a:r>
              <a:rPr lang="en-US"/>
              <a:t>slide </a:t>
            </a:r>
            <a:r>
              <a:rPr lang="en-US" smtClean="0"/>
              <a:t>22)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Compilation and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388"/>
            <a:ext cx="6519863" cy="8763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$ javac *.java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$ java ClockCanvasDemo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14938" y="1928813"/>
            <a:ext cx="3381375" cy="1012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+mn-lt"/>
              </a:rPr>
              <a:t>Compilation </a:t>
            </a:r>
            <a:r>
              <a:rPr lang="en-US" sz="2000" smtClean="0">
                <a:latin typeface="+mn-lt"/>
              </a:rPr>
              <a:t> now includes </a:t>
            </a:r>
            <a:r>
              <a:rPr lang="en-US" sz="2000">
                <a:latin typeface="+mn-lt"/>
              </a:rPr>
              <a:t/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ClockCanvasDemo.java and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Canvas.java</a:t>
            </a:r>
            <a:endParaRPr lang="th-TH">
              <a:latin typeface="+mn-lt"/>
            </a:endParaRPr>
          </a:p>
        </p:txBody>
      </p:sp>
      <p:cxnSp>
        <p:nvCxnSpPr>
          <p:cNvPr id="29701" name="Straight Arrow Connector 4"/>
          <p:cNvCxnSpPr>
            <a:cxnSpLocks noChangeShapeType="1"/>
            <a:stCxn id="4" idx="1"/>
          </p:cNvCxnSpPr>
          <p:nvPr/>
        </p:nvCxnSpPr>
        <p:spPr bwMode="auto">
          <a:xfrm rot="10800000" flipV="1">
            <a:off x="3214688" y="2435225"/>
            <a:ext cx="2000250" cy="1365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671888"/>
            <a:ext cx="29337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92" y="980728"/>
            <a:ext cx="8229600" cy="989464"/>
          </a:xfrm>
        </p:spPr>
        <p:txBody>
          <a:bodyPr/>
          <a:lstStyle/>
          <a:p>
            <a:r>
              <a:rPr lang="en-GB" i="1">
                <a:solidFill>
                  <a:schemeClr val="tx2"/>
                </a:solidFill>
              </a:rPr>
              <a:t>Abstraction</a:t>
            </a:r>
            <a:r>
              <a:rPr lang="en-GB"/>
              <a:t> is the ability to </a:t>
            </a:r>
            <a:r>
              <a:rPr lang="en-GB" smtClean="0"/>
              <a:t>combine </a:t>
            </a:r>
            <a:r>
              <a:rPr lang="en-GB"/>
              <a:t>low level details of a problem </a:t>
            </a:r>
            <a:r>
              <a:rPr lang="en-GB" smtClean="0"/>
              <a:t>into </a:t>
            </a:r>
            <a:r>
              <a:rPr lang="en-GB"/>
              <a:t>higher levels.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473943" cy="228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07222"/>
            <a:ext cx="1831107" cy="183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860032" y="3202197"/>
            <a:ext cx="864096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53136"/>
            <a:ext cx="1831107" cy="183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355976" y="5427282"/>
            <a:ext cx="864096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26024"/>
            <a:ext cx="3350890" cy="158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3692" y="2093015"/>
            <a:ext cx="1499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effectLst/>
              </a:rPr>
              <a:t>move up</a:t>
            </a:r>
          </a:p>
          <a:p>
            <a:r>
              <a:rPr lang="en-US" smtClean="0"/>
              <a:t>to a higher</a:t>
            </a:r>
          </a:p>
          <a:p>
            <a:r>
              <a:rPr lang="en-US" smtClean="0">
                <a:effectLst/>
              </a:rPr>
              <a:t>level</a:t>
            </a:r>
            <a:endParaRPr lang="en-US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67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5. Drawing the Clock with StdLib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"Programming in Java" website (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https://introcs.cs.princeton.edu/java/home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mtClean="0"/>
              <a:t>) by Robert Sedgewick and Kevin Wayne includes a JAR file called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stdlib.jar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000">
                <a:latin typeface="Courier New" pitchFamily="49" charset="0"/>
                <a:cs typeface="Courier New" pitchFamily="49" charset="0"/>
              </a:rPr>
              <a:t>https://introcs.cs.princeton.edu/java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/</a:t>
            </a:r>
            <a:br>
              <a:rPr lang="en-US" sz="2000" smtClean="0"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                     stdlib/stdlib.jar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endParaRPr lang="en-US"/>
          </a:p>
          <a:p>
            <a:r>
              <a:rPr lang="en-US" smtClean="0"/>
              <a:t>The JAR file acts like a "package" containing multiple classes.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Stdlib.jar Classes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70000" lnSpcReduction="20000"/>
          </a:bodyPr>
          <a:lstStyle/>
          <a:p>
            <a:r>
              <a:rPr lang="en-US" b="1" smtClean="0"/>
              <a:t>StdDraw.java </a:t>
            </a:r>
            <a:r>
              <a:rPr lang="en-US" smtClean="0"/>
              <a:t>         	</a:t>
            </a:r>
            <a:r>
              <a:rPr lang="en-US" b="1" smtClean="0"/>
              <a:t>draw </a:t>
            </a:r>
            <a:r>
              <a:rPr lang="en-US" b="1"/>
              <a:t>geometric shapes in a window</a:t>
            </a:r>
          </a:p>
          <a:p>
            <a:pPr marL="0" indent="0">
              <a:buNone/>
            </a:pPr>
            <a:endParaRPr lang="en-US"/>
          </a:p>
          <a:p>
            <a:r>
              <a:rPr lang="en-US" smtClean="0"/>
              <a:t>StdIn.java         		read </a:t>
            </a:r>
            <a:r>
              <a:rPr lang="en-US"/>
              <a:t>numbers and text from </a:t>
            </a:r>
            <a:r>
              <a:rPr lang="en-US" smtClean="0"/>
              <a:t>stdin</a:t>
            </a:r>
            <a:endParaRPr lang="en-US"/>
          </a:p>
          <a:p>
            <a:r>
              <a:rPr lang="en-US"/>
              <a:t>StdOut.java 	</a:t>
            </a:r>
            <a:r>
              <a:rPr lang="en-US" smtClean="0"/>
              <a:t>	write </a:t>
            </a:r>
            <a:r>
              <a:rPr lang="en-US"/>
              <a:t>numbers and text to </a:t>
            </a:r>
            <a:r>
              <a:rPr lang="en-US" smtClean="0"/>
              <a:t>stdout</a:t>
            </a:r>
            <a:endParaRPr lang="en-US"/>
          </a:p>
          <a:p>
            <a:endParaRPr lang="en-US"/>
          </a:p>
          <a:p>
            <a:r>
              <a:rPr lang="en-US"/>
              <a:t>StdAudio.java </a:t>
            </a:r>
            <a:r>
              <a:rPr lang="en-US" smtClean="0"/>
              <a:t>    	create</a:t>
            </a:r>
            <a:r>
              <a:rPr lang="en-US"/>
              <a:t>, play, and manipulate sound</a:t>
            </a:r>
          </a:p>
          <a:p>
            <a:endParaRPr lang="en-US"/>
          </a:p>
          <a:p>
            <a:r>
              <a:rPr lang="en-US"/>
              <a:t>StdRandom.java 	generate random numbers</a:t>
            </a:r>
          </a:p>
          <a:p>
            <a:endParaRPr lang="en-US"/>
          </a:p>
          <a:p>
            <a:r>
              <a:rPr lang="en-US"/>
              <a:t>StdStats.java 	</a:t>
            </a:r>
            <a:r>
              <a:rPr lang="en-US" smtClean="0"/>
              <a:t>	compute </a:t>
            </a:r>
            <a:r>
              <a:rPr lang="en-US"/>
              <a:t>statistics</a:t>
            </a:r>
          </a:p>
          <a:p>
            <a:endParaRPr lang="en-US"/>
          </a:p>
          <a:p>
            <a:r>
              <a:rPr lang="en-US"/>
              <a:t>StdArrayIO.java 	read and write 1D and 2D arrays</a:t>
            </a:r>
          </a:p>
          <a:p>
            <a:endParaRPr lang="en-US"/>
          </a:p>
          <a:p>
            <a:r>
              <a:rPr lang="en-US"/>
              <a:t>In.java 	</a:t>
            </a:r>
            <a:r>
              <a:rPr lang="en-US" smtClean="0"/>
              <a:t>	read </a:t>
            </a:r>
            <a:r>
              <a:rPr lang="en-US"/>
              <a:t>numbers and text from files and URLs</a:t>
            </a:r>
          </a:p>
          <a:p>
            <a:r>
              <a:rPr lang="en-US"/>
              <a:t>Out.java 	</a:t>
            </a:r>
            <a:r>
              <a:rPr lang="en-US" smtClean="0"/>
              <a:t>	write </a:t>
            </a:r>
            <a:r>
              <a:rPr lang="en-US"/>
              <a:t>numbers and text to files</a:t>
            </a:r>
          </a:p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789738" y="6324600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397067"/>
            <a:ext cx="59318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smtClean="0"/>
              <a:t>Docs at https</a:t>
            </a:r>
            <a:r>
              <a:rPr lang="en-US" sz="2000"/>
              <a:t>://introcs.cs.princeton.edu/java/stdlib/</a:t>
            </a:r>
            <a:endParaRPr lang="en-US" sz="200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Draw.java 	</a:t>
            </a:r>
            <a:r>
              <a:rPr lang="en-US" smtClean="0"/>
              <a:t>		draw </a:t>
            </a:r>
            <a:r>
              <a:rPr lang="en-US"/>
              <a:t>geometric shapes</a:t>
            </a:r>
          </a:p>
          <a:p>
            <a:r>
              <a:rPr lang="en-US"/>
              <a:t>DrawListener.java 	</a:t>
            </a:r>
            <a:r>
              <a:rPr lang="en-US" smtClean="0"/>
              <a:t>	support </a:t>
            </a:r>
            <a:r>
              <a:rPr lang="en-US"/>
              <a:t>keyboard and mouse events in Draw</a:t>
            </a:r>
          </a:p>
          <a:p>
            <a:r>
              <a:rPr lang="en-US"/>
              <a:t>Picture.java 	</a:t>
            </a:r>
            <a:r>
              <a:rPr lang="en-US" smtClean="0"/>
              <a:t>	process </a:t>
            </a:r>
            <a:r>
              <a:rPr lang="en-US"/>
              <a:t>color images</a:t>
            </a:r>
          </a:p>
          <a:p>
            <a:r>
              <a:rPr lang="en-US"/>
              <a:t>GrayscalePicture.java 	process grayscale images</a:t>
            </a:r>
          </a:p>
          <a:p>
            <a:endParaRPr lang="en-US"/>
          </a:p>
          <a:p>
            <a:r>
              <a:rPr lang="en-US"/>
              <a:t>Stopwatch.java 	</a:t>
            </a:r>
            <a:r>
              <a:rPr lang="en-US" smtClean="0"/>
              <a:t>	measure </a:t>
            </a:r>
            <a:r>
              <a:rPr lang="en-US"/>
              <a:t>running </a:t>
            </a:r>
            <a:r>
              <a:rPr lang="en-US" smtClean="0"/>
              <a:t>time</a:t>
            </a:r>
            <a:endParaRPr lang="en-US"/>
          </a:p>
          <a:p>
            <a:r>
              <a:rPr lang="en-US"/>
              <a:t>StopwatchCPU.java 	measure running time (CPU)</a:t>
            </a:r>
          </a:p>
          <a:p>
            <a:endParaRPr lang="en-US"/>
          </a:p>
          <a:p>
            <a:r>
              <a:rPr lang="en-US"/>
              <a:t>BinaryStdIn.java 	</a:t>
            </a:r>
            <a:r>
              <a:rPr lang="en-US" smtClean="0"/>
              <a:t>	read </a:t>
            </a:r>
            <a:r>
              <a:rPr lang="en-US"/>
              <a:t>bits from standard input</a:t>
            </a:r>
          </a:p>
          <a:p>
            <a:r>
              <a:rPr lang="en-US"/>
              <a:t>BinaryStdOut.java 	write bits to standard output</a:t>
            </a:r>
          </a:p>
          <a:p>
            <a:r>
              <a:rPr lang="en-US"/>
              <a:t>BinaryIn.java 	</a:t>
            </a:r>
            <a:r>
              <a:rPr lang="en-US" smtClean="0"/>
              <a:t>	read </a:t>
            </a:r>
            <a:r>
              <a:rPr lang="en-US"/>
              <a:t>bits from files and URLs</a:t>
            </a:r>
          </a:p>
          <a:p>
            <a:r>
              <a:rPr lang="en-US"/>
              <a:t>BinaryOut.java 	</a:t>
            </a:r>
            <a:r>
              <a:rPr lang="en-US" smtClean="0"/>
              <a:t>	write </a:t>
            </a:r>
            <a:r>
              <a:rPr lang="en-US"/>
              <a:t>bits to files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8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smtClean="0"/>
              <a:t>StdDraw Class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2776"/>
            <a:ext cx="7041976" cy="529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789738" y="6324600"/>
            <a:ext cx="139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5512" y="191027"/>
            <a:ext cx="67430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/>
              <a:t>https://introcs.cs.princeton.edu/java/stdlib/StdDraw.java.html</a:t>
            </a:r>
          </a:p>
        </p:txBody>
      </p:sp>
    </p:spTree>
    <p:extLst>
      <p:ext uri="{BB962C8B-B14F-4D97-AF65-F5344CB8AC3E}">
        <p14:creationId xmlns:p14="http://schemas.microsoft.com/office/powerpoint/2010/main" val="134704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34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68952" cy="598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1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vs Interface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do not care how the StdDraw class is implemented. I only need to know the interface (i.e. its public methods).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smtClean="0"/>
              <a:t>ClockDraw.java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public class ClockDraw</a:t>
            </a: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public static void main(String[] args)</a:t>
            </a: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StdDraw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.setFont( new Font("Dialog", Font.PLAIN, 96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));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ClockDisplay clock = new ClockDisplay();</a:t>
            </a: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clock.setTime(14, 10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while (true) { </a:t>
            </a: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clock.minIncrement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StdDraw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.clear();</a:t>
            </a: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StdDraw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.text(0.5, 0.5, clock.getTime()); // (x,y) is center</a:t>
            </a: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StdDraw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.show();</a:t>
            </a: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StdDraw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.pause(100);</a:t>
            </a: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} </a:t>
            </a: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} // end of main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} // end of ClockDraw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Compilation and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388"/>
            <a:ext cx="7766248" cy="876300"/>
          </a:xfrm>
        </p:spPr>
        <p:txBody>
          <a:bodyPr>
            <a:normAutofit fontScale="85000" lnSpcReduction="2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javac -classpath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.;stdlib.jar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ClockDraw.java</a:t>
            </a:r>
          </a:p>
          <a:p>
            <a:pPr>
              <a:buFont typeface="Monotype Sorts" pitchFamily="2" charset="2"/>
              <a:buNone/>
              <a:defRPr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java  -classpath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.;stdlib.jar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ClockDraw</a:t>
            </a:r>
            <a:endParaRPr lang="en-US" sz="20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20072" y="3645024"/>
            <a:ext cx="3381375" cy="705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+mn-lt"/>
              </a:rPr>
              <a:t>Tell Java to load the stdlib.jar JAR file </a:t>
            </a:r>
            <a:endParaRPr lang="th-TH">
              <a:latin typeface="+mn-lt"/>
            </a:endParaRPr>
          </a:p>
        </p:txBody>
      </p:sp>
      <p:cxnSp>
        <p:nvCxnSpPr>
          <p:cNvPr id="29701" name="Straight Arrow Connector 4"/>
          <p:cNvCxnSpPr>
            <a:cxnSpLocks noChangeShapeType="1"/>
            <a:stCxn id="4" idx="1"/>
          </p:cNvCxnSpPr>
          <p:nvPr/>
        </p:nvCxnSpPr>
        <p:spPr bwMode="auto">
          <a:xfrm flipH="1" flipV="1">
            <a:off x="2987824" y="3140968"/>
            <a:ext cx="2232248" cy="85671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952328" cy="320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Looking Inside JAR Files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JAR file is just a zipped directory of compiled Java classes, with optional source code.</a:t>
            </a:r>
          </a:p>
          <a:p>
            <a:r>
              <a:rPr lang="en-US" smtClean="0"/>
              <a:t>Using 7-zip (or similar), you can look inside the JAR: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95294"/>
            <a:ext cx="4811663" cy="327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6. Self-study from java9fp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 Chapters 4 </a:t>
            </a:r>
            <a:r>
              <a:rPr lang="en-US" b="1" smtClean="0"/>
              <a:t>and</a:t>
            </a:r>
            <a:r>
              <a:rPr lang="en-US" smtClean="0"/>
              <a:t> 5 (Control Statements)</a:t>
            </a:r>
          </a:p>
          <a:p>
            <a:pPr lvl="1"/>
            <a:r>
              <a:rPr lang="en-US" smtClean="0"/>
              <a:t>C-like: if, while, for, switch</a:t>
            </a:r>
          </a:p>
          <a:p>
            <a:endParaRPr lang="en-US" smtClean="0"/>
          </a:p>
          <a:p>
            <a:r>
              <a:rPr lang="en-US" smtClean="0"/>
              <a:t>Download, compile, and run some of the examples from the chapters.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5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Use in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Use </a:t>
            </a:r>
            <a:r>
              <a:rPr lang="en-US" i="1" smtClean="0">
                <a:solidFill>
                  <a:schemeClr val="tx2"/>
                </a:solidFill>
              </a:rPr>
              <a:t>modularization</a:t>
            </a:r>
            <a:r>
              <a:rPr lang="en-US" smtClean="0"/>
              <a:t> to split a programming problem into sub-parts (modules).</a:t>
            </a:r>
          </a:p>
          <a:p>
            <a:pPr lvl="1">
              <a:defRPr/>
            </a:pPr>
            <a:r>
              <a:rPr lang="en-US" smtClean="0"/>
              <a:t>implement the modules</a:t>
            </a:r>
          </a:p>
          <a:p>
            <a:pPr>
              <a:buFont typeface="Arial" pitchFamily="34" charset="0"/>
              <a:buChar char="•"/>
              <a:defRPr/>
            </a:pPr>
            <a:endParaRPr lang="en-US" smtClean="0"/>
          </a:p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The implementation of the complete program will be easier, since </a:t>
            </a:r>
            <a:r>
              <a:rPr lang="en-US" i="1" smtClean="0">
                <a:solidFill>
                  <a:schemeClr val="tx2"/>
                </a:solidFill>
              </a:rPr>
              <a:t>abstraction</a:t>
            </a:r>
            <a:r>
              <a:rPr lang="en-US" smtClean="0"/>
              <a:t> can be used to write software in terms of the modules.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Robot Software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9146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436096" y="3611141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4008" y="3068960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effectLst/>
              </a:rPr>
              <a:t>modularization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2320" y="2970327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smtClean="0"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31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Code as Modules</a:t>
            </a:r>
          </a:p>
        </p:txBody>
      </p:sp>
      <p:pic>
        <p:nvPicPr>
          <p:cNvPr id="6147" name="Picture 2" descr="C:\Documents and Settings\staff\Desktop\skilligent-ap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706563"/>
            <a:ext cx="6605587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7358063" y="1347788"/>
            <a:ext cx="1262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Modules</a:t>
            </a:r>
          </a:p>
          <a:p>
            <a:r>
              <a:rPr lang="en-US"/>
              <a:t>("black </a:t>
            </a:r>
          </a:p>
          <a:p>
            <a:r>
              <a:rPr lang="en-US"/>
              <a:t>boxes")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215188" y="3357563"/>
            <a:ext cx="16192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Abstraction</a:t>
            </a:r>
          </a:p>
          <a:p>
            <a:r>
              <a:rPr lang="en-US"/>
              <a:t>"links" the</a:t>
            </a:r>
          </a:p>
          <a:p>
            <a:r>
              <a:rPr lang="en-US"/>
              <a:t>modules</a:t>
            </a:r>
          </a:p>
          <a:p>
            <a:r>
              <a:rPr lang="en-US"/>
              <a:t>together</a:t>
            </a:r>
          </a:p>
          <a:p>
            <a:r>
              <a:rPr lang="en-US"/>
              <a:t>using their</a:t>
            </a:r>
          </a:p>
          <a:p>
            <a:r>
              <a:rPr lang="en-US"/>
              <a:t>visible</a:t>
            </a:r>
          </a:p>
          <a:p>
            <a:r>
              <a:rPr lang="en-US"/>
              <a:t>interfaces.</a:t>
            </a:r>
          </a:p>
        </p:txBody>
      </p:sp>
      <p:cxnSp>
        <p:nvCxnSpPr>
          <p:cNvPr id="6150" name="Straight Arrow Connector 7"/>
          <p:cNvCxnSpPr>
            <a:cxnSpLocks noChangeShapeType="1"/>
          </p:cNvCxnSpPr>
          <p:nvPr/>
        </p:nvCxnSpPr>
        <p:spPr bwMode="auto">
          <a:xfrm rot="10800000" flipV="1">
            <a:off x="6786563" y="1714500"/>
            <a:ext cx="500062" cy="2857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Straight Arrow Connector 9"/>
          <p:cNvCxnSpPr>
            <a:cxnSpLocks noChangeShapeType="1"/>
            <a:stCxn id="6148" idx="1"/>
          </p:cNvCxnSpPr>
          <p:nvPr/>
        </p:nvCxnSpPr>
        <p:spPr bwMode="auto">
          <a:xfrm rot="10800000" flipV="1">
            <a:off x="6858000" y="1947863"/>
            <a:ext cx="500063" cy="838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Straight Arrow Connector 11"/>
          <p:cNvCxnSpPr>
            <a:cxnSpLocks noChangeShapeType="1"/>
          </p:cNvCxnSpPr>
          <p:nvPr/>
        </p:nvCxnSpPr>
        <p:spPr bwMode="auto">
          <a:xfrm rot="5400000">
            <a:off x="6429375" y="2643188"/>
            <a:ext cx="1285875" cy="5715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smtClean="0">
                <a:effectLst/>
              </a:rPr>
              <a:t>Use in 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071048" cy="40195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Use modularization to split the Robot programming problem into </a:t>
            </a:r>
            <a:r>
              <a:rPr lang="en-US" i="1" smtClean="0">
                <a:solidFill>
                  <a:schemeClr val="tx2"/>
                </a:solidFill>
              </a:rPr>
              <a:t>objects</a:t>
            </a:r>
            <a:r>
              <a:rPr lang="en-US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Implement the </a:t>
            </a:r>
            <a:r>
              <a:rPr lang="en-US" i="1" smtClean="0">
                <a:solidFill>
                  <a:schemeClr val="tx2"/>
                </a:solidFill>
              </a:rPr>
              <a:t>classes</a:t>
            </a:r>
            <a:r>
              <a:rPr lang="en-US" smtClean="0"/>
              <a:t> for the objects.</a:t>
            </a:r>
          </a:p>
          <a:p>
            <a:pPr>
              <a:buFont typeface="Arial" pitchFamily="34" charset="0"/>
              <a:buChar char="•"/>
              <a:defRPr/>
            </a:pPr>
            <a:endParaRPr lang="en-US" smtClean="0"/>
          </a:p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The implementation of the Robot class will be easier, since it will be coded using the smaller classes (e.g. Audio, Vision, Sensor). </a:t>
            </a:r>
          </a:p>
          <a:p>
            <a:pPr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e.g. Airport Control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9" y="2060848"/>
            <a:ext cx="3060402" cy="229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923928" y="2920467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3159" y="4884984"/>
            <a:ext cx="867545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effectLst/>
              </a:rPr>
              <a:t>Plane</a:t>
            </a:r>
            <a:endParaRPr lang="en-US" smtClean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6650" y="4947953"/>
            <a:ext cx="764953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effectLst/>
              </a:rPr>
              <a:t>Gate</a:t>
            </a:r>
            <a:endParaRPr lang="en-US" smtClean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97" y="5609047"/>
            <a:ext cx="1260281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effectLst/>
              </a:rPr>
              <a:t>Luggage</a:t>
            </a:r>
            <a:endParaRPr lang="en-US" smtClean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3937" y="5609047"/>
            <a:ext cx="141577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effectLst/>
              </a:rPr>
              <a:t>Passenger</a:t>
            </a:r>
            <a:endParaRPr lang="en-US" smtClean="0">
              <a:effectLst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39108" y="2560427"/>
            <a:ext cx="1080120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Plane1</a:t>
            </a:r>
            <a:endParaRPr lang="en-US" sz="2000"/>
          </a:p>
        </p:txBody>
      </p:sp>
      <p:sp>
        <p:nvSpPr>
          <p:cNvPr id="12" name="Rounded Rectangle 11"/>
          <p:cNvSpPr/>
          <p:nvPr/>
        </p:nvSpPr>
        <p:spPr>
          <a:xfrm>
            <a:off x="5857900" y="1985202"/>
            <a:ext cx="1080120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Plane2</a:t>
            </a:r>
            <a:endParaRPr lang="en-US" sz="2000"/>
          </a:p>
        </p:txBody>
      </p:sp>
      <p:sp>
        <p:nvSpPr>
          <p:cNvPr id="13" name="Rounded Rectangle 12"/>
          <p:cNvSpPr/>
          <p:nvPr/>
        </p:nvSpPr>
        <p:spPr>
          <a:xfrm>
            <a:off x="5781703" y="3197675"/>
            <a:ext cx="108012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Gate1</a:t>
            </a:r>
            <a:endParaRPr lang="en-US" sz="2000"/>
          </a:p>
        </p:txBody>
      </p:sp>
      <p:sp>
        <p:nvSpPr>
          <p:cNvPr id="14" name="Rounded Rectangle 13"/>
          <p:cNvSpPr/>
          <p:nvPr/>
        </p:nvSpPr>
        <p:spPr>
          <a:xfrm>
            <a:off x="6840252" y="2585643"/>
            <a:ext cx="108012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Gate2</a:t>
            </a:r>
            <a:endParaRPr lang="en-US" sz="2000"/>
          </a:p>
        </p:txBody>
      </p:sp>
      <p:sp>
        <p:nvSpPr>
          <p:cNvPr id="15" name="Rounded Rectangle 14"/>
          <p:cNvSpPr/>
          <p:nvPr/>
        </p:nvSpPr>
        <p:spPr>
          <a:xfrm>
            <a:off x="7380312" y="3478167"/>
            <a:ext cx="108012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Gate3</a:t>
            </a:r>
            <a:endParaRPr lang="en-US" sz="2000"/>
          </a:p>
        </p:txBody>
      </p:sp>
      <p:sp>
        <p:nvSpPr>
          <p:cNvPr id="16" name="Rounded Rectangle 15"/>
          <p:cNvSpPr/>
          <p:nvPr/>
        </p:nvSpPr>
        <p:spPr>
          <a:xfrm>
            <a:off x="7545899" y="2886943"/>
            <a:ext cx="1435437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Luggage1</a:t>
            </a:r>
            <a:endParaRPr lang="en-US" sz="2000"/>
          </a:p>
        </p:txBody>
      </p:sp>
      <p:sp>
        <p:nvSpPr>
          <p:cNvPr id="17" name="Rounded Rectangle 16"/>
          <p:cNvSpPr/>
          <p:nvPr/>
        </p:nvSpPr>
        <p:spPr>
          <a:xfrm>
            <a:off x="7202653" y="1995492"/>
            <a:ext cx="1435437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Passenger1</a:t>
            </a:r>
            <a:endParaRPr lang="en-US" sz="2000"/>
          </a:p>
        </p:txBody>
      </p:sp>
      <p:sp>
        <p:nvSpPr>
          <p:cNvPr id="18" name="Rounded Rectangle 17"/>
          <p:cNvSpPr/>
          <p:nvPr/>
        </p:nvSpPr>
        <p:spPr>
          <a:xfrm>
            <a:off x="6012160" y="3624929"/>
            <a:ext cx="1533739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Passenger2</a:t>
            </a: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3679819" y="1801812"/>
            <a:ext cx="1686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effectLst/>
              </a:rPr>
              <a:t>modularize</a:t>
            </a:r>
          </a:p>
          <a:p>
            <a:r>
              <a:rPr lang="en-US" smtClean="0"/>
              <a:t>into objects </a:t>
            </a:r>
          </a:p>
          <a:p>
            <a:r>
              <a:rPr lang="en-US" smtClean="0"/>
              <a:t>(things)</a:t>
            </a:r>
            <a:endParaRPr lang="en-US" smtClean="0">
              <a:effectLst/>
            </a:endParaRPr>
          </a:p>
        </p:txBody>
      </p:sp>
      <p:sp>
        <p:nvSpPr>
          <p:cNvPr id="20" name="Right Arrow 19"/>
          <p:cNvSpPr/>
          <p:nvPr/>
        </p:nvSpPr>
        <p:spPr>
          <a:xfrm rot="5885528">
            <a:off x="6974005" y="4632417"/>
            <a:ext cx="864096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74638" y="4631288"/>
            <a:ext cx="1694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effectLst/>
              </a:rPr>
              <a:t>abstract into</a:t>
            </a:r>
          </a:p>
          <a:p>
            <a:r>
              <a:rPr lang="en-US" smtClean="0"/>
              <a:t>classes</a:t>
            </a:r>
            <a:endParaRPr lang="en-US" smtClean="0">
              <a:effectLst/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3247771" y="5462285"/>
            <a:ext cx="864096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82426" y="5985297"/>
            <a:ext cx="2874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effectLst/>
              </a:rPr>
              <a:t>abstract (combine) </a:t>
            </a:r>
          </a:p>
          <a:p>
            <a:r>
              <a:rPr lang="en-US" smtClean="0">
                <a:effectLst/>
              </a:rPr>
              <a:t>into </a:t>
            </a:r>
            <a:r>
              <a:rPr lang="en-US" smtClean="0"/>
              <a:t>class for problem</a:t>
            </a:r>
            <a:endParaRPr lang="en-US" smtClean="0"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1560" y="5046786"/>
            <a:ext cx="2088232" cy="7930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Airport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Objects to Classes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r>
              <a:rPr lang="en-US" smtClean="0"/>
              <a:t>Consider what an object does (i.e. its interface)</a:t>
            </a:r>
          </a:p>
          <a:p>
            <a:pPr lvl="1"/>
            <a:r>
              <a:rPr lang="en-US" smtClean="0"/>
              <a:t>e.g what can a </a:t>
            </a:r>
            <a:r>
              <a:rPr lang="en-US" b="1" smtClean="0"/>
              <a:t>Plane object</a:t>
            </a:r>
            <a:r>
              <a:rPr lang="en-US" smtClean="0"/>
              <a:t> do?</a:t>
            </a:r>
          </a:p>
          <a:p>
            <a:pPr lvl="1"/>
            <a:r>
              <a:rPr lang="en-US" smtClean="0"/>
              <a:t>take-off, land, connect-to-gate, load-passengers, unload-passengers, load-luggage, unload-luggage</a:t>
            </a:r>
          </a:p>
          <a:p>
            <a:r>
              <a:rPr lang="en-US" smtClean="0"/>
              <a:t>These become the public methods of the </a:t>
            </a:r>
            <a:r>
              <a:rPr lang="en-US" b="1" smtClean="0"/>
              <a:t>Plane class</a:t>
            </a:r>
            <a:r>
              <a:rPr lang="en-US" smtClean="0"/>
              <a:t>:</a:t>
            </a:r>
          </a:p>
          <a:p>
            <a:pPr lvl="1"/>
            <a:r>
              <a:rPr lang="en-US" smtClean="0"/>
              <a:t>void takeOff();   void land();</a:t>
            </a:r>
          </a:p>
          <a:p>
            <a:pPr lvl="1"/>
            <a:r>
              <a:rPr lang="en-US" smtClean="0"/>
              <a:t>void connect(Gate g); </a:t>
            </a:r>
          </a:p>
          <a:p>
            <a:pPr lvl="1"/>
            <a:r>
              <a:rPr lang="en-US" smtClean="0"/>
              <a:t>void load(Passenger p); void load(Luggage l);</a:t>
            </a:r>
          </a:p>
          <a:p>
            <a:pPr lvl="1"/>
            <a:r>
              <a:rPr lang="en-US" smtClean="0"/>
              <a:t>void unload(Passenger p); void unload(Luggage l);</a:t>
            </a:r>
          </a:p>
          <a:p>
            <a:r>
              <a:rPr lang="en-US" smtClean="0"/>
              <a:t>The class will implement these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4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>
            <a:effectLst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00. prelims</Template>
  <TotalTime>1128</TotalTime>
  <Words>1467</Words>
  <Application>Microsoft Office PowerPoint</Application>
  <PresentationFormat>On-screen Show (4:3)</PresentationFormat>
  <Paragraphs>406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Browallia New</vt:lpstr>
      <vt:lpstr>Calibri</vt:lpstr>
      <vt:lpstr>Constantia</vt:lpstr>
      <vt:lpstr>Cordia New</vt:lpstr>
      <vt:lpstr>Courier New</vt:lpstr>
      <vt:lpstr>Monotype Sorts</vt:lpstr>
      <vt:lpstr>Times New Roman</vt:lpstr>
      <vt:lpstr>Wingdings 2</vt:lpstr>
      <vt:lpstr>Flow</vt:lpstr>
      <vt:lpstr>PowerPoint Presentation</vt:lpstr>
      <vt:lpstr>1.  Modularization and Abstraction</vt:lpstr>
      <vt:lpstr>PowerPoint Presentation</vt:lpstr>
      <vt:lpstr>Use in Programming</vt:lpstr>
      <vt:lpstr>Example: Robot Software</vt:lpstr>
      <vt:lpstr>Code as Modules</vt:lpstr>
      <vt:lpstr>Use in OOP</vt:lpstr>
      <vt:lpstr>e.g. Airport Control System</vt:lpstr>
      <vt:lpstr>Objects to Classes</vt:lpstr>
      <vt:lpstr>2.  A Digital Clock</vt:lpstr>
      <vt:lpstr>Modularizing the Clock Display</vt:lpstr>
      <vt:lpstr>NumberDisplay Interface</vt:lpstr>
      <vt:lpstr>The NumberDisplay Class</vt:lpstr>
      <vt:lpstr>PowerPoint Presentation</vt:lpstr>
      <vt:lpstr>PowerPoint Presentation</vt:lpstr>
      <vt:lpstr>ClockDisplay Interface</vt:lpstr>
      <vt:lpstr>The ClockDisplay Class</vt:lpstr>
      <vt:lpstr>PowerPoint Presentation</vt:lpstr>
      <vt:lpstr>PowerPoint Presentation</vt:lpstr>
      <vt:lpstr>PowerPoint Presentation</vt:lpstr>
      <vt:lpstr>Classes Diagram</vt:lpstr>
      <vt:lpstr>3.  Using ClockDisplay</vt:lpstr>
      <vt:lpstr>PowerPoint Presentation</vt:lpstr>
      <vt:lpstr>Compilation and Execution</vt:lpstr>
      <vt:lpstr>Objects Diagram for ClocksDemo</vt:lpstr>
      <vt:lpstr>4.  A More Graphical Clock</vt:lpstr>
      <vt:lpstr>Canvas  Class  Diagram</vt:lpstr>
      <vt:lpstr>ClockCanvasDemo</vt:lpstr>
      <vt:lpstr>Compilation and Execution</vt:lpstr>
      <vt:lpstr>5. Drawing the Clock with StdLib</vt:lpstr>
      <vt:lpstr>Stdlib.jar Classes</vt:lpstr>
      <vt:lpstr>PowerPoint Presentation</vt:lpstr>
      <vt:lpstr>StdDraw Class</vt:lpstr>
      <vt:lpstr>PowerPoint Presentation</vt:lpstr>
      <vt:lpstr>Implementation vs Interface</vt:lpstr>
      <vt:lpstr>ClockDraw.java</vt:lpstr>
      <vt:lpstr>Compilation and Execution</vt:lpstr>
      <vt:lpstr>Looking Inside JAR Files</vt:lpstr>
      <vt:lpstr>6. Self-study from java9fp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First With Java - Chapter 3</dc:title>
  <dc:creator>David J. Barnes, Michael Kölling</dc:creator>
  <dc:description>Copyright © David J. Barnes, Michael Kölling</dc:description>
  <cp:lastModifiedBy>Dell</cp:lastModifiedBy>
  <cp:revision>129</cp:revision>
  <cp:lastPrinted>2003-09-01T07:03:17Z</cp:lastPrinted>
  <dcterms:created xsi:type="dcterms:W3CDTF">2009-04-22T19:24:48Z</dcterms:created>
  <dcterms:modified xsi:type="dcterms:W3CDTF">2019-07-11T12:40:58Z</dcterms:modified>
</cp:coreProperties>
</file>