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1"/>
  </p:notesMasterIdLst>
  <p:handoutMasterIdLst>
    <p:handoutMasterId r:id="rId32"/>
  </p:handoutMasterIdLst>
  <p:sldIdLst>
    <p:sldId id="256" r:id="rId2"/>
    <p:sldId id="286" r:id="rId3"/>
    <p:sldId id="372" r:id="rId4"/>
    <p:sldId id="342" r:id="rId5"/>
    <p:sldId id="289" r:id="rId6"/>
    <p:sldId id="291" r:id="rId7"/>
    <p:sldId id="341" r:id="rId8"/>
    <p:sldId id="373" r:id="rId9"/>
    <p:sldId id="371" r:id="rId10"/>
    <p:sldId id="374" r:id="rId11"/>
    <p:sldId id="343" r:id="rId12"/>
    <p:sldId id="344" r:id="rId13"/>
    <p:sldId id="345" r:id="rId14"/>
    <p:sldId id="346" r:id="rId15"/>
    <p:sldId id="351" r:id="rId16"/>
    <p:sldId id="348" r:id="rId17"/>
    <p:sldId id="349" r:id="rId18"/>
    <p:sldId id="350" r:id="rId19"/>
    <p:sldId id="379" r:id="rId20"/>
    <p:sldId id="383" r:id="rId21"/>
    <p:sldId id="384" r:id="rId22"/>
    <p:sldId id="385" r:id="rId23"/>
    <p:sldId id="386" r:id="rId24"/>
    <p:sldId id="388" r:id="rId25"/>
    <p:sldId id="389" r:id="rId26"/>
    <p:sldId id="380" r:id="rId27"/>
    <p:sldId id="381" r:id="rId28"/>
    <p:sldId id="382" r:id="rId29"/>
    <p:sldId id="387" r:id="rId30"/>
  </p:sldIdLst>
  <p:sldSz cx="9144000" cy="6858000" type="screen4x3"/>
  <p:notesSz cx="6669088" cy="99282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4141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19" autoAdjust="0"/>
    <p:restoredTop sz="86377" autoAdjust="0"/>
  </p:normalViewPr>
  <p:slideViewPr>
    <p:cSldViewPr>
      <p:cViewPr varScale="1">
        <p:scale>
          <a:sx n="81" d="100"/>
          <a:sy n="81" d="100"/>
        </p:scale>
        <p:origin x="-40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110" y="2802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188075" y="9523413"/>
            <a:ext cx="411163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31" tIns="44717" rIns="91031" bIns="44717" anchor="ctr">
            <a:spAutoFit/>
          </a:bodyPr>
          <a:lstStyle/>
          <a:p>
            <a:pPr algn="r" defTabSz="919163"/>
            <a:fld id="{3351B9A1-7223-49FF-B89C-F71D4039108F}" type="slidenum">
              <a:rPr lang="en-US" sz="1400">
                <a:latin typeface="Book Antiqua" pitchFamily="18" charset="0"/>
              </a:rPr>
              <a:pPr algn="r" defTabSz="919163"/>
              <a:t>‹#›</a:t>
            </a:fld>
            <a:endParaRPr lang="th-TH" sz="1400">
              <a:latin typeface="Book Antiqua" pitchFamily="18" charset="0"/>
            </a:endParaRP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52400" y="9540875"/>
            <a:ext cx="24415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lIns="91989" tIns="45994" rIns="91989" bIns="45994">
            <a:spAutoFit/>
          </a:bodyPr>
          <a:lstStyle>
            <a:lvl1pPr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9163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/>
              <a:t>241-211</a:t>
            </a:r>
            <a:r>
              <a:rPr lang="th-TH" sz="1200"/>
              <a:t> </a:t>
            </a:r>
            <a:r>
              <a:rPr lang="en-US" sz="1200"/>
              <a:t>OOP </a:t>
            </a:r>
            <a:r>
              <a:rPr lang="th-TH" sz="1200"/>
              <a:t>(Java): Simple/</a:t>
            </a:r>
            <a:r>
              <a:rPr lang="en-US" sz="1200"/>
              <a:t>2</a:t>
            </a:r>
            <a:endParaRPr lang="th-TH" sz="1200"/>
          </a:p>
        </p:txBody>
      </p:sp>
    </p:spTree>
    <p:extLst>
      <p:ext uri="{BB962C8B-B14F-4D97-AF65-F5344CB8AC3E}">
        <p14:creationId xmlns:p14="http://schemas.microsoft.com/office/powerpoint/2010/main" val="30764900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1550" y="4714875"/>
            <a:ext cx="4725988" cy="445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031" tIns="44717" rIns="91031" bIns="44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Click to edit Master notes styles</a:t>
            </a:r>
          </a:p>
          <a:p>
            <a:pPr lvl="1"/>
            <a:r>
              <a:rPr lang="th-TH" noProof="0" smtClean="0"/>
              <a:t>Second Level</a:t>
            </a:r>
          </a:p>
          <a:p>
            <a:pPr lvl="2"/>
            <a:r>
              <a:rPr lang="th-TH" noProof="0" smtClean="0"/>
              <a:t>Third Level</a:t>
            </a:r>
          </a:p>
          <a:p>
            <a:pPr lvl="3"/>
            <a:r>
              <a:rPr lang="th-TH" noProof="0" smtClean="0"/>
              <a:t>Fourth Level</a:t>
            </a:r>
          </a:p>
          <a:p>
            <a:pPr lvl="4"/>
            <a:r>
              <a:rPr lang="th-TH" noProof="0" smtClean="0"/>
              <a:t>Fifth Level</a:t>
            </a:r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11238" y="862013"/>
            <a:ext cx="4646612" cy="348456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189249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809" y="465097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242-701 Seminar I,  Papers/1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0E4A4DB-036F-4816-A98C-42C4167E83C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043363"/>
            <a:ext cx="6934200" cy="1676400"/>
          </a:xfrm>
        </p:spPr>
        <p:txBody>
          <a:bodyPr/>
          <a:lstStyle/>
          <a:p>
            <a:r>
              <a:rPr lang="th-TH" smtClean="0">
                <a:effectLst/>
              </a:rPr>
              <a:t>Objectives</a:t>
            </a:r>
          </a:p>
          <a:p>
            <a:pPr lvl="1"/>
            <a:r>
              <a:rPr lang="th-TH" smtClean="0">
                <a:effectLst/>
              </a:rPr>
              <a:t>give some simple examples of Java applications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2057400" y="2514600"/>
            <a:ext cx="5246688" cy="64452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/>
              <a:t>2</a:t>
            </a:r>
            <a:r>
              <a:rPr lang="th-TH" sz="3600"/>
              <a:t>. Simple Java Programs</a:t>
            </a:r>
          </a:p>
        </p:txBody>
      </p:sp>
      <p:sp>
        <p:nvSpPr>
          <p:cNvPr id="7" name="Rectangle 6"/>
          <p:cNvSpPr>
            <a:spLocks noGrp="1" noChangeArrowheads="1"/>
          </p:cNvSpPr>
          <p:nvPr/>
        </p:nvSpPr>
        <p:spPr>
          <a:xfrm>
            <a:off x="505604" y="404664"/>
            <a:ext cx="8229600" cy="88341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>
                <a:effectLst/>
              </a:rPr>
              <a:t>DIN61-222 Adv. Prog. (Java)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43370" y="1268760"/>
            <a:ext cx="3167062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>
            <a:defPPr>
              <a:defRPr lang="th-TH"/>
            </a:defPPr>
            <a:lvl1pPr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v"/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r>
              <a:rPr lang="en-GB" sz="2400">
                <a:effectLst/>
              </a:rPr>
              <a:t>Semester </a:t>
            </a:r>
            <a:r>
              <a:rPr lang="en-GB" sz="2400" smtClean="0">
                <a:effectLst/>
              </a:rPr>
              <a:t>1, 2019-2020</a:t>
            </a:r>
            <a:endParaRPr lang="en-GB" sz="240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5763" y="260648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  <a:cs typeface="Angsana New" pitchFamily="18" charset="-34"/>
              </a:rPr>
              <a:t>Notepad++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  <a:cs typeface="Angsana New" pitchFamily="18" charset="-34"/>
              </a:rPr>
              <a:t>Macro</a:t>
            </a:r>
            <a:r>
              <a:rPr lang="th-TH" smtClean="0">
                <a:effectLst/>
              </a:rPr>
              <a:t> Menu</a:t>
            </a:r>
          </a:p>
        </p:txBody>
      </p:sp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557338"/>
            <a:ext cx="6915150" cy="368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Text Box 6"/>
          <p:cNvSpPr txBox="1">
            <a:spLocks noChangeArrowheads="1"/>
          </p:cNvSpPr>
          <p:nvPr/>
        </p:nvSpPr>
        <p:spPr bwMode="auto">
          <a:xfrm>
            <a:off x="684213" y="5681663"/>
            <a:ext cx="575999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Read the  Notepad++Java.pdf document </a:t>
            </a:r>
            <a:endParaRPr lang="en-US" smtClean="0"/>
          </a:p>
          <a:p>
            <a:r>
              <a:rPr lang="en-US" smtClean="0"/>
              <a:t>at </a:t>
            </a:r>
            <a:r>
              <a:rPr lang="en-US"/>
              <a:t>the course </a:t>
            </a:r>
            <a:r>
              <a:rPr lang="en-US" smtClean="0"/>
              <a:t>Website in /Assorted</a:t>
            </a:r>
            <a:endParaRPr lang="th-TH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smtClean="0">
                <a:effectLst/>
              </a:rPr>
              <a:t>4</a:t>
            </a:r>
            <a:r>
              <a:rPr lang="th-TH" smtClean="0">
                <a:effectLst/>
              </a:rPr>
              <a:t>. Comparison.java</a:t>
            </a:r>
            <a:endParaRPr lang="en-US" smtClean="0">
              <a:effectLst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828800"/>
            <a:ext cx="8515672" cy="4696544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import javax.swing.JOptionPane;    // GUI dialogs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Comparison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public static void main( String args[]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{  String firstNumber,secondNumber,result;       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int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,number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// read user numbers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firstNumber = JOptionPane.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showInputDialog</a:t>
            </a:r>
            <a:r>
              <a:rPr lang="th-TH" sz="2000" b="1" smtClean="0">
                <a:effectLst/>
                <a:latin typeface="Courier New" pitchFamily="49" charset="0"/>
              </a:rPr>
              <a:t>(</a:t>
            </a:r>
            <a:r>
              <a:rPr lang="th-TH" sz="2000" smtClean="0">
                <a:effectLst/>
                <a:latin typeface="Courier New" pitchFamily="49" charset="0"/>
              </a:rPr>
              <a:t>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  "Enter first integer:");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secondNumber = JOptionPane.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showInputDialog</a:t>
            </a:r>
            <a:r>
              <a:rPr lang="th-TH" sz="2000" smtClean="0">
                <a:effectLst/>
                <a:latin typeface="Courier New" pitchFamily="49" charset="0"/>
              </a:rPr>
              <a:t>(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	  "Enter second integer:"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:          </a:t>
            </a:r>
            <a:endParaRPr lang="en-US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xfrm>
            <a:off x="395536" y="404664"/>
            <a:ext cx="8077200" cy="604867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th-TH" sz="2800" smtClean="0">
                <a:effectLst/>
                <a:latin typeface="Courier New" pitchFamily="49" charset="0"/>
              </a:rPr>
              <a:t>      </a:t>
            </a:r>
            <a:r>
              <a:rPr lang="en-US" sz="2800" smtClean="0">
                <a:effectLst/>
                <a:latin typeface="Courier New" pitchFamily="49" charset="0"/>
              </a:rPr>
              <a:t>   </a:t>
            </a:r>
            <a:r>
              <a:rPr lang="th-TH" sz="2000" smtClean="0">
                <a:effectLst/>
                <a:latin typeface="Courier New" pitchFamily="49" charset="0"/>
              </a:rPr>
              <a:t>// </a:t>
            </a:r>
            <a:r>
              <a:rPr lang="th-TH" sz="2000" smtClean="0">
                <a:effectLst/>
                <a:latin typeface="Courier New" pitchFamily="49" charset="0"/>
              </a:rPr>
              <a:t>convert numbers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= Integer.parseInt( firstNumber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= Integer.parseInt( secondNumber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result = "";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==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+ " == " +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!=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number1 + " != " +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&lt;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result + "\n"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</a:t>
            </a: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     </a:t>
            </a:r>
            <a:r>
              <a:rPr lang="th-TH" sz="2000" smtClean="0">
                <a:effectLst/>
                <a:latin typeface="Courier New" pitchFamily="49" charset="0"/>
              </a:rPr>
              <a:t>number1 + " &lt; " +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&gt;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result + "\n"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number1 + " &gt; " +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&lt;=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r>
              <a:rPr lang="th-TH" sz="2000" smtClean="0">
                <a:effectLst/>
                <a:latin typeface="Courier New" pitchFamily="49" charset="0"/>
              </a:rPr>
              <a:t>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result + "\n"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number</a:t>
            </a:r>
            <a:r>
              <a:rPr lang="en-US" sz="2000" smtClean="0">
                <a:effectLst/>
                <a:latin typeface="Courier New" pitchFamily="49" charset="0"/>
              </a:rPr>
              <a:t>1</a:t>
            </a:r>
            <a:r>
              <a:rPr lang="th-TH" sz="2000" smtClean="0">
                <a:effectLst/>
                <a:latin typeface="Courier New" pitchFamily="49" charset="0"/>
              </a:rPr>
              <a:t> + " &lt;= " + number</a:t>
            </a:r>
            <a:r>
              <a:rPr lang="en-US" sz="2000" smtClean="0">
                <a:effectLst/>
                <a:latin typeface="Courier New" pitchFamily="49" charset="0"/>
              </a:rPr>
              <a:t>2</a:t>
            </a:r>
            <a:br>
              <a:rPr lang="en-US" sz="2000" smtClean="0">
                <a:effectLst/>
                <a:latin typeface="Courier New" pitchFamily="49" charset="0"/>
              </a:rPr>
            </a:br>
            <a:r>
              <a:rPr lang="en-US" sz="2000" smtClean="0">
                <a:effectLst/>
                <a:latin typeface="Courier New" pitchFamily="49" charset="0"/>
              </a:rPr>
              <a:t>			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685800"/>
            <a:ext cx="7772400" cy="45720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if ( number1 &gt;= number2 )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result = result + "\n" +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			    number1 + " &gt;= " + number2;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// Display results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JOptionPane.</a:t>
            </a:r>
            <a:r>
              <a:rPr lang="th-TH" sz="2000" b="1" smtClean="0">
                <a:solidFill>
                  <a:schemeClr val="tx2"/>
                </a:solidFill>
                <a:effectLst/>
                <a:latin typeface="Courier New" pitchFamily="49" charset="0"/>
              </a:rPr>
              <a:t>showMessageDialog</a:t>
            </a:r>
            <a:r>
              <a:rPr lang="th-TH" sz="2000" smtClean="0">
                <a:effectLst/>
                <a:latin typeface="Courier New" pitchFamily="49" charset="0"/>
              </a:rPr>
              <a:t>(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null, result, "Comparison Results",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     JOptionPane.INFORMATION_MESSAGE 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} // end of main()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// end of Comparison class</a:t>
            </a:r>
            <a:br>
              <a:rPr lang="th-TH" sz="2000" smtClean="0">
                <a:effectLst/>
                <a:latin typeface="Courier New" pitchFamily="49" charset="0"/>
              </a:rPr>
            </a:br>
            <a:endParaRPr lang="th-TH" sz="2000" smtClean="0">
              <a:effectLst/>
              <a:latin typeface="Courier New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3886200" cy="1143000"/>
          </a:xfrm>
        </p:spPr>
        <p:txBody>
          <a:bodyPr/>
          <a:lstStyle/>
          <a:p>
            <a:r>
              <a:rPr lang="en-US" smtClean="0">
                <a:effectLst/>
              </a:rPr>
              <a:t>Compile &amp; Run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220072" y="980728"/>
            <a:ext cx="3619128" cy="1457672"/>
          </a:xfrm>
        </p:spPr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en-US" sz="2000" smtClean="0">
                <a:effectLst/>
                <a:latin typeface="Courier New" pitchFamily="49" charset="0"/>
              </a:rPr>
              <a:t>	</a:t>
            </a:r>
            <a:r>
              <a:rPr lang="en-US" sz="1800" smtClean="0">
                <a:effectLst/>
                <a:latin typeface="Courier New" pitchFamily="49" charset="0"/>
              </a:rPr>
              <a:t>$ javac Comparison.java</a:t>
            </a:r>
            <a:br>
              <a:rPr lang="en-US" sz="1800" smtClean="0">
                <a:effectLst/>
                <a:latin typeface="Courier New" pitchFamily="49" charset="0"/>
              </a:rPr>
            </a:br>
            <a:r>
              <a:rPr lang="en-US" sz="1800" smtClean="0">
                <a:effectLst/>
                <a:latin typeface="Courier New" pitchFamily="49" charset="0"/>
              </a:rPr>
              <a:t>$ java Comparison</a:t>
            </a:r>
          </a:p>
        </p:txBody>
      </p:sp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647950"/>
            <a:ext cx="3527425" cy="148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488" y="2647950"/>
            <a:ext cx="3590925" cy="151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1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9263" y="4652963"/>
            <a:ext cx="3240087" cy="168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88840"/>
            <a:ext cx="7772400" cy="4104456"/>
          </a:xfrm>
        </p:spPr>
        <p:txBody>
          <a:bodyPr>
            <a:normAutofit/>
          </a:bodyPr>
          <a:lstStyle/>
          <a:p>
            <a:r>
              <a:rPr lang="th-TH" smtClean="0">
                <a:effectLst/>
              </a:rPr>
              <a:t>The </a:t>
            </a:r>
            <a:r>
              <a:rPr lang="th-TH" sz="2000" smtClean="0">
                <a:effectLst/>
                <a:latin typeface="Courier New" pitchFamily="49" charset="0"/>
              </a:rPr>
              <a:t>Comparison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class is just a single</a:t>
            </a:r>
            <a:r>
              <a:rPr lang="th-TH" smtClean="0">
                <a:effectLst/>
                <a:latin typeface="Courier New" pitchFamily="49" charset="0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main()</a:t>
            </a:r>
            <a:r>
              <a:rPr lang="en-US" sz="2000" smtClean="0">
                <a:effectLst/>
                <a:latin typeface="Courier New" pitchFamily="49" charset="0"/>
              </a:rPr>
              <a:t> </a:t>
            </a:r>
            <a:r>
              <a:rPr lang="th-TH" smtClean="0">
                <a:effectLst/>
              </a:rPr>
              <a:t>function (method</a:t>
            </a:r>
            <a:r>
              <a:rPr lang="th-TH" smtClean="0">
                <a:effectLst/>
              </a:rPr>
              <a:t>)</a:t>
            </a:r>
            <a:endParaRPr lang="en-US" smtClean="0">
              <a:effectLst/>
            </a:endParaRPr>
          </a:p>
          <a:p>
            <a:endParaRPr lang="en-US"/>
          </a:p>
          <a:p>
            <a:r>
              <a:rPr lang="en-US" sz="2000">
                <a:latin typeface="Courier New" pitchFamily="49" charset="0"/>
              </a:rPr>
              <a:t>showInputDialog()</a:t>
            </a:r>
            <a:r>
              <a:rPr lang="en-US" sz="2000"/>
              <a:t> </a:t>
            </a:r>
            <a:r>
              <a:rPr lang="en-US"/>
              <a:t>and </a:t>
            </a:r>
            <a:r>
              <a:rPr lang="en-US" sz="2000">
                <a:latin typeface="Courier New" pitchFamily="49" charset="0"/>
              </a:rPr>
              <a:t>showMessageDialog()</a:t>
            </a:r>
            <a:r>
              <a:rPr lang="en-US" sz="2000"/>
              <a:t> </a:t>
            </a:r>
            <a:r>
              <a:rPr lang="en-US"/>
              <a:t>are simple (but quite flexible) methods for reading/writing input in dialog boxes</a:t>
            </a:r>
          </a:p>
          <a:p>
            <a:pPr lvl="1"/>
            <a:r>
              <a:rPr lang="en-US"/>
              <a:t>defined inside the </a:t>
            </a:r>
            <a:r>
              <a:rPr lang="en-US" sz="1800">
                <a:latin typeface="Courier New" pitchFamily="49" charset="0"/>
              </a:rPr>
              <a:t>JOptionPane</a:t>
            </a:r>
            <a:r>
              <a:rPr lang="en-US" sz="1800"/>
              <a:t> </a:t>
            </a:r>
            <a:r>
              <a:rPr lang="en-US"/>
              <a:t>class</a:t>
            </a:r>
          </a:p>
          <a:p>
            <a:endParaRPr lang="th-TH" smtClean="0">
              <a:effectLst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919913" y="6248400"/>
            <a:ext cx="138112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i="1">
                <a:solidFill>
                  <a:schemeClr val="tx2"/>
                </a:solidFill>
              </a:rPr>
              <a:t>continued</a:t>
            </a:r>
            <a:endParaRPr lang="en-US" i="1">
              <a:solidFill>
                <a:schemeClr val="tx2"/>
              </a:solidFill>
              <a:latin typeface="Angsana New" pitchFamily="18" charset="-34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838200" y="1371600"/>
            <a:ext cx="7772400" cy="4495800"/>
          </a:xfrm>
        </p:spPr>
        <p:txBody>
          <a:bodyPr/>
          <a:lstStyle/>
          <a:p>
            <a:r>
              <a:rPr lang="en-US" smtClean="0">
                <a:effectLst/>
              </a:rPr>
              <a:t>Notice the use of familiar C/C++ control structures (e.g. </a:t>
            </a:r>
            <a:r>
              <a:rPr lang="en-US" sz="2000" smtClean="0">
                <a:effectLst/>
                <a:latin typeface="Courier New" pitchFamily="49" charset="0"/>
              </a:rPr>
              <a:t>if</a:t>
            </a:r>
            <a:r>
              <a:rPr lang="en-US" smtClean="0">
                <a:effectLst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while</a:t>
            </a:r>
            <a:r>
              <a:rPr lang="en-US" smtClean="0">
                <a:effectLst/>
              </a:rPr>
              <a:t>) and data types (e.g. </a:t>
            </a:r>
            <a:r>
              <a:rPr lang="en-US" sz="2000" smtClean="0">
                <a:effectLst/>
                <a:latin typeface="Courier New" pitchFamily="49" charset="0"/>
              </a:rPr>
              <a:t>int</a:t>
            </a:r>
            <a:r>
              <a:rPr lang="en-US" smtClean="0">
                <a:effectLst/>
              </a:rPr>
              <a:t>, </a:t>
            </a:r>
            <a:r>
              <a:rPr lang="en-US" sz="2000" smtClean="0">
                <a:effectLst/>
                <a:latin typeface="Courier New" pitchFamily="49" charset="0"/>
              </a:rPr>
              <a:t>double</a:t>
            </a:r>
            <a:r>
              <a:rPr lang="en-US" smtClean="0">
                <a:effectLst/>
              </a:rPr>
              <a:t>)</a:t>
            </a:r>
            <a:br>
              <a:rPr lang="en-US" smtClean="0">
                <a:effectLst/>
              </a:rPr>
            </a:br>
            <a:endParaRPr lang="en-US" smtClean="0">
              <a:effectLst/>
            </a:endParaRPr>
          </a:p>
          <a:p>
            <a:r>
              <a:rPr lang="en-US" sz="2000" smtClean="0">
                <a:effectLst/>
                <a:latin typeface="Courier New" pitchFamily="49" charset="0"/>
              </a:rPr>
              <a:t>"..."</a:t>
            </a:r>
            <a:r>
              <a:rPr lang="en-US" sz="2800" smtClean="0">
                <a:effectLst/>
                <a:latin typeface="Courier New" pitchFamily="49" charset="0"/>
              </a:rPr>
              <a:t>+</a:t>
            </a:r>
            <a:r>
              <a:rPr lang="en-US" sz="2000" smtClean="0">
                <a:effectLst/>
                <a:latin typeface="Courier New" pitchFamily="49" charset="0"/>
              </a:rPr>
              <a:t>"..."</a:t>
            </a:r>
            <a:r>
              <a:rPr lang="en-US" smtClean="0">
                <a:effectLst/>
              </a:rPr>
              <a:t> means concatenation</a:t>
            </a:r>
            <a:br>
              <a:rPr lang="en-US" smtClean="0">
                <a:effectLst/>
              </a:rPr>
            </a:br>
            <a:r>
              <a:rPr lang="en-US" smtClean="0">
                <a:effectLst/>
              </a:rPr>
              <a:t>(put strings together)</a:t>
            </a:r>
          </a:p>
          <a:p>
            <a:endParaRPr lang="en-US" smtClean="0">
              <a:effectLst/>
            </a:endParaRPr>
          </a:p>
          <a:p>
            <a:r>
              <a:rPr lang="en-US" sz="1800" smtClean="0">
                <a:effectLst/>
                <a:latin typeface="Courier New" pitchFamily="49" charset="0"/>
              </a:rPr>
              <a:t>String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is a pre-defined </a:t>
            </a:r>
            <a:r>
              <a:rPr lang="en-US" i="1" smtClean="0">
                <a:solidFill>
                  <a:schemeClr val="tx2"/>
                </a:solidFill>
                <a:effectLst/>
              </a:rPr>
              <a:t>class</a:t>
            </a:r>
            <a:r>
              <a:rPr lang="en-US" smtClean="0">
                <a:effectLst/>
              </a:rPr>
              <a:t> for strings.</a:t>
            </a:r>
          </a:p>
          <a:p>
            <a:r>
              <a:rPr lang="en-US" smtClean="0">
                <a:effectLst/>
              </a:rPr>
              <a:t>int is a built-in </a:t>
            </a:r>
            <a:r>
              <a:rPr lang="en-US" i="1" smtClean="0">
                <a:solidFill>
                  <a:schemeClr val="tx2"/>
                </a:solidFill>
                <a:effectLst/>
              </a:rPr>
              <a:t>type</a:t>
            </a:r>
            <a:r>
              <a:rPr lang="en-US" smtClean="0">
                <a:effectLst/>
              </a:rPr>
              <a:t> (just like C’s int).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18864" y="465097"/>
            <a:ext cx="8229600" cy="1143000"/>
          </a:xfrm>
        </p:spPr>
        <p:txBody>
          <a:bodyPr/>
          <a:lstStyle/>
          <a:p>
            <a:r>
              <a:rPr lang="en-US" smtClean="0">
                <a:effectLst/>
              </a:rPr>
              <a:t>Calling Methods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834480"/>
            <a:ext cx="8305800" cy="4114800"/>
          </a:xfrm>
        </p:spPr>
        <p:txBody>
          <a:bodyPr/>
          <a:lstStyle/>
          <a:p>
            <a:r>
              <a:rPr lang="en-US" smtClean="0">
                <a:effectLst/>
              </a:rPr>
              <a:t>Methods are defined in classes.</a:t>
            </a:r>
            <a:br>
              <a:rPr lang="en-US" smtClean="0">
                <a:effectLst/>
              </a:rPr>
            </a:br>
            <a:endParaRPr lang="en-US" smtClean="0">
              <a:effectLst/>
            </a:endParaRPr>
          </a:p>
          <a:p>
            <a:r>
              <a:rPr lang="en-US" smtClean="0">
                <a:effectLst/>
              </a:rPr>
              <a:t>Syntax for calling a method:</a:t>
            </a:r>
            <a:br>
              <a:rPr lang="en-US" smtClean="0">
                <a:effectLst/>
              </a:rPr>
            </a:br>
            <a:r>
              <a:rPr lang="en-US" smtClean="0">
                <a:effectLst/>
              </a:rPr>
              <a:t>		</a:t>
            </a:r>
            <a:r>
              <a:rPr lang="en-US" sz="2000" smtClean="0">
                <a:effectLst/>
                <a:latin typeface="Courier New" pitchFamily="49" charset="0"/>
              </a:rPr>
              <a:t>Class.method-name</a:t>
            </a:r>
            <a:endParaRPr lang="en-US" smtClean="0">
              <a:effectLst/>
            </a:endParaRPr>
          </a:p>
          <a:p>
            <a:pPr lvl="1">
              <a:buFontTx/>
              <a:buNone/>
            </a:pPr>
            <a:r>
              <a:rPr lang="en-US" sz="3200" smtClean="0">
                <a:effectLst/>
              </a:rPr>
              <a:t>or		</a:t>
            </a:r>
            <a:r>
              <a:rPr lang="en-US" sz="2000" smtClean="0">
                <a:effectLst/>
                <a:latin typeface="Courier New" pitchFamily="49" charset="0"/>
              </a:rPr>
              <a:t>object.method-name</a:t>
            </a:r>
            <a:r>
              <a:rPr lang="en-US" smtClean="0">
                <a:effectLst/>
                <a:latin typeface="Courier New" pitchFamily="49" charset="0"/>
              </a:rPr>
              <a:t/>
            </a:r>
            <a:br>
              <a:rPr lang="en-US" smtClean="0">
                <a:effectLst/>
                <a:latin typeface="Courier New" pitchFamily="49" charset="0"/>
              </a:rPr>
            </a:br>
            <a:endParaRPr lang="en-US" smtClean="0">
              <a:effectLst/>
            </a:endParaRPr>
          </a:p>
          <a:p>
            <a:pPr lvl="1"/>
            <a:r>
              <a:rPr lang="en-US" smtClean="0">
                <a:effectLst/>
              </a:rPr>
              <a:t>e.g. </a:t>
            </a:r>
            <a:r>
              <a:rPr lang="th-TH" sz="2000" smtClean="0">
                <a:effectLst/>
                <a:latin typeface="Courier New" pitchFamily="49" charset="0"/>
              </a:rPr>
              <a:t>JOptionPane.showMessageDialog(</a:t>
            </a:r>
            <a:r>
              <a:rPr lang="en-US" sz="2000" smtClean="0">
                <a:effectLst/>
                <a:latin typeface="Courier New" pitchFamily="49" charset="0"/>
              </a:rPr>
              <a:t>...);</a:t>
            </a:r>
            <a:endParaRPr lang="en-US" smtClean="0">
              <a:effectLst/>
            </a:endParaRPr>
          </a:p>
          <a:p>
            <a:pPr lvl="2"/>
            <a:r>
              <a:rPr lang="en-US" smtClean="0">
                <a:effectLst/>
              </a:rPr>
              <a:t>this calls the </a:t>
            </a:r>
            <a:r>
              <a:rPr lang="th-TH" sz="2000" smtClean="0">
                <a:effectLst/>
                <a:latin typeface="Courier New" pitchFamily="49" charset="0"/>
              </a:rPr>
              <a:t>showMessageDialog(</a:t>
            </a:r>
            <a:r>
              <a:rPr lang="en-US" smtClean="0">
                <a:effectLst/>
                <a:latin typeface="Courier New" pitchFamily="49" charset="0"/>
              </a:rPr>
              <a:t>)</a:t>
            </a:r>
            <a:r>
              <a:rPr lang="en-US" smtClean="0">
                <a:effectLst/>
              </a:rPr>
              <a:t> method in the class </a:t>
            </a:r>
            <a:r>
              <a:rPr lang="th-TH" sz="2000" smtClean="0">
                <a:effectLst/>
                <a:latin typeface="Courier New" pitchFamily="49" charset="0"/>
              </a:rPr>
              <a:t>JOptionPane</a:t>
            </a:r>
            <a:endParaRPr lang="en-US" smtClean="0">
              <a:effectLst/>
            </a:endParaRPr>
          </a:p>
        </p:txBody>
      </p:sp>
      <p:sp>
        <p:nvSpPr>
          <p:cNvPr id="21508" name="TextBox 3"/>
          <p:cNvSpPr txBox="1">
            <a:spLocks noChangeArrowheads="1"/>
          </p:cNvSpPr>
          <p:nvPr/>
        </p:nvSpPr>
        <p:spPr bwMode="auto">
          <a:xfrm>
            <a:off x="6858000" y="2000250"/>
            <a:ext cx="1876425" cy="120015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Classes start</a:t>
            </a:r>
          </a:p>
          <a:p>
            <a:r>
              <a:rPr lang="en-US">
                <a:solidFill>
                  <a:srgbClr val="000000"/>
                </a:solidFill>
              </a:rPr>
              <a:t>with an upper</a:t>
            </a:r>
          </a:p>
          <a:p>
            <a:r>
              <a:rPr lang="en-US">
                <a:solidFill>
                  <a:srgbClr val="000000"/>
                </a:solidFill>
              </a:rPr>
              <a:t>case letter.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The Integer Class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000" smtClean="0">
                <a:effectLst/>
                <a:latin typeface="Courier New" pitchFamily="49" charset="0"/>
              </a:rPr>
              <a:t>int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is a C-like built-in type</a:t>
            </a:r>
            <a:br>
              <a:rPr lang="en-US" smtClean="0">
                <a:effectLst/>
              </a:rPr>
            </a:br>
            <a:endParaRPr lang="en-US" smtClean="0">
              <a:effectLst/>
            </a:endParaRPr>
          </a:p>
          <a:p>
            <a:r>
              <a:rPr lang="en-US" sz="2000" smtClean="0">
                <a:effectLst/>
                <a:latin typeface="Courier New" pitchFamily="49" charset="0"/>
              </a:rPr>
              <a:t>Integer</a:t>
            </a:r>
            <a:r>
              <a:rPr lang="en-US" sz="2000" smtClean="0">
                <a:effectLst/>
              </a:rPr>
              <a:t> </a:t>
            </a:r>
            <a:r>
              <a:rPr lang="en-US" smtClean="0">
                <a:effectLst/>
              </a:rPr>
              <a:t>is a Java </a:t>
            </a:r>
            <a:r>
              <a:rPr lang="en-US" i="1" smtClean="0">
                <a:solidFill>
                  <a:schemeClr val="tx2"/>
                </a:solidFill>
                <a:effectLst/>
              </a:rPr>
              <a:t>class</a:t>
            </a:r>
            <a:r>
              <a:rPr lang="en-US" smtClean="0">
                <a:effectLst/>
              </a:rPr>
              <a:t> for integers</a:t>
            </a:r>
          </a:p>
          <a:p>
            <a:pPr lvl="1"/>
            <a:r>
              <a:rPr lang="en-US" smtClean="0">
                <a:effectLst/>
              </a:rPr>
              <a:t>used when integer methods are required</a:t>
            </a:r>
          </a:p>
          <a:p>
            <a:pPr lvl="2"/>
            <a:r>
              <a:rPr lang="en-US" smtClean="0">
                <a:effectLst/>
                <a:latin typeface="Courier New" pitchFamily="49" charset="0"/>
              </a:rPr>
              <a:t>Integer.parseInt()</a:t>
            </a:r>
            <a:r>
              <a:rPr lang="en-US" smtClean="0">
                <a:effectLst/>
              </a:rPr>
              <a:t> converts a string to int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Classes as Libraries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smtClean="0"/>
              <a:t>One way of using a class is as a </a:t>
            </a:r>
            <a:r>
              <a:rPr lang="en-US" i="1" smtClean="0">
                <a:solidFill>
                  <a:schemeClr val="tx2"/>
                </a:solidFill>
              </a:rPr>
              <a:t>library</a:t>
            </a:r>
            <a:r>
              <a:rPr lang="en-US" smtClean="0"/>
              <a:t> for useful methods.</a:t>
            </a:r>
          </a:p>
          <a:p>
            <a:pPr lvl="1">
              <a:defRPr/>
            </a:pPr>
            <a:r>
              <a:rPr lang="en-US" smtClean="0"/>
              <a:t>the JOptionPane class has many methods for creating different kinds of dialog boxes;</a:t>
            </a:r>
          </a:p>
          <a:p>
            <a:pPr lvl="1">
              <a:defRPr/>
            </a:pPr>
            <a:endParaRPr lang="en-US" smtClean="0"/>
          </a:p>
          <a:p>
            <a:pPr lvl="1">
              <a:defRPr/>
            </a:pPr>
            <a:r>
              <a:rPr lang="en-US" smtClean="0"/>
              <a:t>the Integer class has many methods for manipulating integers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1</a:t>
            </a:r>
            <a:r>
              <a:rPr lang="th-TH" smtClean="0">
                <a:effectLst/>
              </a:rPr>
              <a:t>.  Steps in Writing a Java Appl.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073150" y="2139950"/>
            <a:ext cx="1663700" cy="596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274763" y="2189163"/>
            <a:ext cx="12509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>
                <a:solidFill>
                  <a:srgbClr val="000000"/>
                </a:solidFill>
              </a:rPr>
              <a:t>Foo.java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967038" y="1976438"/>
            <a:ext cx="35909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/>
              <a:t>text file holding the application</a:t>
            </a:r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1987550" y="2749550"/>
            <a:ext cx="5969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808163" y="3332163"/>
            <a:ext cx="274955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>
                <a:latin typeface="Courier New" pitchFamily="49" charset="0"/>
              </a:rPr>
              <a:t>javac Foo.java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5100638" y="3348038"/>
            <a:ext cx="35147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/>
              <a:t>call the Java compiler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130550" y="3816350"/>
            <a:ext cx="5969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2978150" y="4349750"/>
            <a:ext cx="1663700" cy="5969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179763" y="4398963"/>
            <a:ext cx="13366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>
                <a:solidFill>
                  <a:srgbClr val="000000"/>
                </a:solidFill>
              </a:rPr>
              <a:t>Foo.class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4872038" y="4262438"/>
            <a:ext cx="359092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/>
              <a:t>class file holding </a:t>
            </a:r>
            <a:br>
              <a:rPr lang="th-TH"/>
            </a:br>
            <a:r>
              <a:rPr lang="th-TH"/>
              <a:t>Java bytecodes</a:t>
            </a:r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3740150" y="4959350"/>
            <a:ext cx="596900" cy="520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560763" y="5541963"/>
            <a:ext cx="165417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th-TH">
                <a:latin typeface="Courier New" pitchFamily="49" charset="0"/>
              </a:rPr>
              <a:t>java Foo</a:t>
            </a: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5557838" y="5405438"/>
            <a:ext cx="320992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/>
              <a:t>execute the class using</a:t>
            </a:r>
            <a:br>
              <a:rPr lang="th-TH"/>
            </a:br>
            <a:r>
              <a:rPr lang="th-TH"/>
              <a:t>the Java runtime system</a:t>
            </a:r>
            <a:br>
              <a:rPr lang="th-TH"/>
            </a:br>
            <a:r>
              <a:rPr lang="th-TH"/>
              <a:t>(the JVM)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5. Classes, Packages, Modules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The Java "libraries" consist of 100's of classes, which are organized using packages and modules.</a:t>
            </a:r>
          </a:p>
          <a:p>
            <a:endParaRPr lang="en-US"/>
          </a:p>
          <a:p>
            <a:r>
              <a:rPr lang="en-US" smtClean="0"/>
              <a:t>Related classes are stored in a </a:t>
            </a:r>
            <a:r>
              <a:rPr lang="en-US" b="1" smtClean="0"/>
              <a:t>package</a:t>
            </a:r>
            <a:r>
              <a:rPr lang="en-US" smtClean="0"/>
              <a:t>.</a:t>
            </a:r>
          </a:p>
          <a:p>
            <a:r>
              <a:rPr lang="en-US" smtClean="0"/>
              <a:t>Related packages are stored in a </a:t>
            </a:r>
            <a:r>
              <a:rPr lang="en-US" b="1" smtClean="0"/>
              <a:t>module</a:t>
            </a:r>
            <a:r>
              <a:rPr lang="en-US" smtClean="0"/>
              <a:t>.</a:t>
            </a:r>
          </a:p>
          <a:p>
            <a:endParaRPr lang="en-US"/>
          </a:p>
          <a:p>
            <a:r>
              <a:rPr lang="en-US" smtClean="0"/>
              <a:t>Example: there are many classes related to IO (Input/Output). </a:t>
            </a:r>
          </a:p>
          <a:p>
            <a:pPr lvl="1"/>
            <a:r>
              <a:rPr lang="en-US" smtClean="0"/>
              <a:t>e.g. BufferedReader, Console, File, StringWriter, etc.</a:t>
            </a:r>
          </a:p>
          <a:p>
            <a:pPr lvl="1"/>
            <a:r>
              <a:rPr lang="en-US" smtClean="0"/>
              <a:t>these are stored in the </a:t>
            </a:r>
            <a:r>
              <a:rPr lang="en-US" b="1" smtClean="0"/>
              <a:t>java.io</a:t>
            </a:r>
            <a:r>
              <a:rPr lang="en-US" smtClean="0"/>
              <a:t> package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637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3672408"/>
          </a:xfrm>
        </p:spPr>
        <p:txBody>
          <a:bodyPr/>
          <a:lstStyle/>
          <a:p>
            <a:r>
              <a:rPr lang="en-US" smtClean="0"/>
              <a:t>The Java IO package is one of many basic packages that are needed by almost all Java programs</a:t>
            </a:r>
          </a:p>
          <a:p>
            <a:pPr lvl="1"/>
            <a:r>
              <a:rPr lang="en-US" smtClean="0"/>
              <a:t>commonly needed packages include: </a:t>
            </a:r>
            <a:br>
              <a:rPr lang="en-US" smtClean="0"/>
            </a:br>
            <a:r>
              <a:rPr lang="en-US" smtClean="0"/>
              <a:t>java.io, java.lang, java.math, java.net, etc.</a:t>
            </a:r>
          </a:p>
          <a:p>
            <a:pPr lvl="1"/>
            <a:r>
              <a:rPr lang="en-US" smtClean="0"/>
              <a:t>these are stored in the </a:t>
            </a:r>
            <a:r>
              <a:rPr lang="en-US" b="1" smtClean="0"/>
              <a:t>java.base</a:t>
            </a:r>
            <a:r>
              <a:rPr lang="en-US" smtClean="0"/>
              <a:t> module</a:t>
            </a:r>
          </a:p>
          <a:p>
            <a:pPr lvl="1"/>
            <a:endParaRPr lang="en-US"/>
          </a:p>
          <a:p>
            <a:r>
              <a:rPr lang="en-US" smtClean="0"/>
              <a:t>If you look at the documentation for the File class, it starts with its containing module and package: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293096"/>
            <a:ext cx="3888432" cy="2467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141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Modules "depend" on Each Other</a:t>
            </a:r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060848"/>
            <a:ext cx="7679052" cy="3650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30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Programs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1997576"/>
          </a:xfrm>
        </p:spPr>
        <p:txBody>
          <a:bodyPr/>
          <a:lstStyle/>
          <a:p>
            <a:r>
              <a:rPr lang="en-US" smtClean="0"/>
              <a:t>We will </a:t>
            </a:r>
            <a:r>
              <a:rPr lang="en-US" b="1" smtClean="0"/>
              <a:t>not</a:t>
            </a:r>
            <a:r>
              <a:rPr lang="en-US" smtClean="0"/>
              <a:t> be using modules in our Java programs.</a:t>
            </a:r>
          </a:p>
          <a:p>
            <a:endParaRPr lang="en-US"/>
          </a:p>
          <a:p>
            <a:r>
              <a:rPr lang="en-US" smtClean="0"/>
              <a:t>We will be using packages. We list what we need in the </a:t>
            </a:r>
            <a:r>
              <a:rPr lang="en-US"/>
              <a:t>import </a:t>
            </a:r>
            <a:r>
              <a:rPr lang="en-US" smtClean="0"/>
              <a:t>line of a program: </a:t>
            </a:r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21088"/>
            <a:ext cx="7659033" cy="2160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1721977" y="4711646"/>
            <a:ext cx="1156305" cy="582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96595" y="4708183"/>
            <a:ext cx="1156305" cy="5827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863773" y="5805264"/>
            <a:ext cx="1156305" cy="5827"/>
          </a:xfrm>
          <a:prstGeom prst="line">
            <a:avLst/>
          </a:prstGeom>
          <a:ln w="571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92961" y="5831740"/>
            <a:ext cx="1873893" cy="1834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11560" y="3851756"/>
            <a:ext cx="986937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package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818851" y="4437112"/>
            <a:ext cx="651140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class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4478" y="5850082"/>
            <a:ext cx="966931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800" smtClean="0">
                <a:effectLst/>
              </a:rPr>
              <a:t>method</a:t>
            </a:r>
          </a:p>
        </p:txBody>
      </p:sp>
      <p:cxnSp>
        <p:nvCxnSpPr>
          <p:cNvPr id="18" name="Straight Arrow Connector 17"/>
          <p:cNvCxnSpPr>
            <a:stCxn id="16" idx="1"/>
          </p:cNvCxnSpPr>
          <p:nvPr/>
        </p:nvCxnSpPr>
        <p:spPr>
          <a:xfrm flipH="1">
            <a:off x="4283968" y="4621778"/>
            <a:ext cx="534883" cy="8640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6" idx="1"/>
          </p:cNvCxnSpPr>
          <p:nvPr/>
        </p:nvCxnSpPr>
        <p:spPr>
          <a:xfrm flipH="1">
            <a:off x="2996595" y="4621778"/>
            <a:ext cx="1822256" cy="11114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403648" y="4221088"/>
            <a:ext cx="318329" cy="4006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202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Finding Java Documentation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1781552"/>
          </a:xfrm>
        </p:spPr>
        <p:txBody>
          <a:bodyPr/>
          <a:lstStyle/>
          <a:p>
            <a:r>
              <a:rPr lang="en-US" smtClean="0"/>
              <a:t>The easiest way to find information on a class in Java is to use the Google search query:</a:t>
            </a:r>
          </a:p>
          <a:p>
            <a:pPr marL="393192" lvl="1" indent="0"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&lt;class name&gt; API Java 12</a:t>
            </a:r>
          </a:p>
          <a:p>
            <a:pPr marL="393192" lvl="1" indent="0">
              <a:buNone/>
            </a:pPr>
            <a:r>
              <a:rPr lang="en-US" smtClean="0"/>
              <a:t>e.g.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068960"/>
            <a:ext cx="6849469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le 4"/>
          <p:cNvSpPr/>
          <p:nvPr/>
        </p:nvSpPr>
        <p:spPr>
          <a:xfrm>
            <a:off x="3095001" y="4092134"/>
            <a:ext cx="1999143" cy="432048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79512" y="4606297"/>
            <a:ext cx="1928733" cy="12003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mtClean="0">
                <a:effectLst/>
              </a:rPr>
              <a:t>click on the</a:t>
            </a:r>
          </a:p>
          <a:p>
            <a:r>
              <a:rPr lang="en-US" smtClean="0"/>
              <a:t>"Oracle Help"</a:t>
            </a:r>
          </a:p>
          <a:p>
            <a:r>
              <a:rPr lang="en-US" smtClean="0">
                <a:effectLst/>
              </a:rPr>
              <a:t>link</a:t>
            </a:r>
            <a:endParaRPr lang="en-US" smtClean="0">
              <a:effectLst/>
            </a:endParaRPr>
          </a:p>
        </p:txBody>
      </p:sp>
      <p:cxnSp>
        <p:nvCxnSpPr>
          <p:cNvPr id="8" name="Straight Arrow Connector 7"/>
          <p:cNvCxnSpPr>
            <a:stCxn id="6" idx="3"/>
          </p:cNvCxnSpPr>
          <p:nvPr/>
        </p:nvCxnSpPr>
        <p:spPr>
          <a:xfrm>
            <a:off x="2108245" y="5206462"/>
            <a:ext cx="1167611" cy="3107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7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8640"/>
            <a:ext cx="6321896" cy="6461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635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6. JShell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464496"/>
          </a:xfrm>
        </p:spPr>
        <p:txBody>
          <a:bodyPr>
            <a:normAutofit/>
          </a:bodyPr>
          <a:lstStyle/>
          <a:p>
            <a:r>
              <a:rPr lang="en-US"/>
              <a:t>The JShell program provides a “read-evaluate-print loop</a:t>
            </a:r>
            <a:r>
              <a:rPr lang="en-US" smtClean="0"/>
              <a:t>”(</a:t>
            </a:r>
            <a:r>
              <a:rPr lang="en-US"/>
              <a:t>REPL) where you type a Java </a:t>
            </a:r>
            <a:r>
              <a:rPr lang="en-US" smtClean="0"/>
              <a:t>expression.</a:t>
            </a:r>
          </a:p>
          <a:p>
            <a:r>
              <a:rPr lang="en-US" smtClean="0"/>
              <a:t>JShell </a:t>
            </a:r>
            <a:r>
              <a:rPr lang="en-US"/>
              <a:t>evaluates your input, </a:t>
            </a:r>
            <a:r>
              <a:rPr lang="en-US" smtClean="0"/>
              <a:t>prints the </a:t>
            </a:r>
            <a:r>
              <a:rPr lang="en-US"/>
              <a:t>result, and waits for your next input</a:t>
            </a:r>
            <a:r>
              <a:rPr lang="en-US" smtClean="0"/>
              <a:t>.</a:t>
            </a:r>
          </a:p>
          <a:p>
            <a:endParaRPr lang="en-US"/>
          </a:p>
          <a:p>
            <a:r>
              <a:rPr lang="en-US" smtClean="0"/>
              <a:t>The Windows 32-bit version of Liberica </a:t>
            </a:r>
            <a:r>
              <a:rPr lang="en-US" smtClean="0"/>
              <a:t>JDK 12.0.1 has an error in jdwp.dll in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&lt;JDK&gt;/bin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mtClean="0"/>
              <a:t>Replace it with the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jdwp.dll</a:t>
            </a:r>
            <a:r>
              <a:rPr lang="en-US" smtClean="0"/>
              <a:t> on the course website for JShell to work. Backup the old version as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jdwp.dll.BAK</a:t>
            </a:r>
            <a:endParaRPr lang="en-US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734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7908239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3528" y="332656"/>
            <a:ext cx="112665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smtClean="0">
                <a:effectLst/>
              </a:rPr>
              <a:t>Problem</a:t>
            </a:r>
            <a:endParaRPr lang="en-US" smtClean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6309320"/>
            <a:ext cx="2824556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smtClean="0">
                <a:effectLst/>
              </a:rPr>
              <a:t>After replacing jdpw.dll </a:t>
            </a:r>
            <a:endParaRPr lang="en-US" smtClean="0">
              <a:effectLst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67544" y="732766"/>
            <a:ext cx="419311" cy="8240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467544" y="3284984"/>
            <a:ext cx="419311" cy="30243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5227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More Information on JShell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Oracle's Java Shell User’s </a:t>
            </a:r>
            <a:r>
              <a:rPr lang="en-US" smtClean="0"/>
              <a:t>Guide</a:t>
            </a:r>
          </a:p>
          <a:p>
            <a:pPr lvl="1"/>
            <a:r>
              <a:rPr lang="en-US" sz="1800">
                <a:latin typeface="Courier New" pitchFamily="49" charset="0"/>
                <a:cs typeface="Courier New" pitchFamily="49" charset="0"/>
              </a:rPr>
              <a:t>https://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docs.oracle.com/en/java/javase/12/</a:t>
            </a:r>
            <a:br>
              <a:rPr lang="en-US" sz="1800" smtClean="0">
                <a:latin typeface="Courier New" pitchFamily="49" charset="0"/>
                <a:cs typeface="Courier New" pitchFamily="49" charset="0"/>
              </a:rPr>
            </a:br>
            <a:r>
              <a:rPr lang="en-US" sz="1800" smtClean="0">
                <a:latin typeface="Courier New" pitchFamily="49" charset="0"/>
                <a:cs typeface="Courier New" pitchFamily="49" charset="0"/>
              </a:rPr>
              <a:t>              jshell/introduction-jshell.html</a:t>
            </a:r>
          </a:p>
          <a:p>
            <a:pPr lvl="1"/>
            <a:endParaRPr lang="en-US" sz="1800">
              <a:latin typeface="Courier New" pitchFamily="49" charset="0"/>
              <a:cs typeface="Courier New" pitchFamily="49" charset="0"/>
            </a:endParaRPr>
          </a:p>
          <a:p>
            <a:r>
              <a:rPr lang="en-US" smtClean="0"/>
              <a:t>Chapter 23 of java9fp</a:t>
            </a:r>
          </a:p>
          <a:p>
            <a:pPr lvl="1"/>
            <a:r>
              <a:rPr lang="en-US" smtClean="0"/>
              <a:t>reading this is optional</a:t>
            </a:r>
            <a:endParaRPr lang="en-US"/>
          </a:p>
          <a:p>
            <a:pPr lvl="1"/>
            <a:endParaRPr lang="en-US" sz="2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38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7. Self-study from java9fp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Read Chapter 2 (Intro to Java Apps, ...)</a:t>
            </a:r>
          </a:p>
          <a:p>
            <a:endParaRPr lang="en-US" smtClean="0"/>
          </a:p>
          <a:p>
            <a:r>
              <a:rPr lang="en-US" smtClean="0"/>
              <a:t>Download, compile, and run some of the examples from this section and from Chapter 2</a:t>
            </a:r>
          </a:p>
          <a:p>
            <a:pPr lvl="1"/>
            <a:r>
              <a:rPr lang="en-US" smtClean="0"/>
              <a:t>my code is </a:t>
            </a:r>
            <a:r>
              <a:rPr lang="en-US"/>
              <a:t>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&lt;SITE&gt;/Code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/</a:t>
            </a:r>
            <a:endParaRPr lang="en-US"/>
          </a:p>
          <a:p>
            <a:pPr lvl="1"/>
            <a:r>
              <a:rPr lang="en-US"/>
              <a:t>the </a:t>
            </a:r>
            <a:r>
              <a:rPr lang="en-US" smtClean="0"/>
              <a:t>java9fp code </a:t>
            </a:r>
            <a:r>
              <a:rPr lang="en-US"/>
              <a:t>is on the course website in</a:t>
            </a:r>
            <a:br>
              <a:rPr lang="en-US"/>
            </a:br>
            <a:r>
              <a:rPr lang="en-US" sz="1800">
                <a:latin typeface="Courier New" pitchFamily="49" charset="0"/>
                <a:cs typeface="Courier New" pitchFamily="49" charset="0"/>
              </a:rPr>
              <a:t>&lt;SITE&gt;/Other </a:t>
            </a:r>
            <a:r>
              <a:rPr lang="en-US" sz="1800" smtClean="0">
                <a:latin typeface="Courier New" pitchFamily="49" charset="0"/>
                <a:cs typeface="Courier New" pitchFamily="49" charset="0"/>
              </a:rPr>
              <a:t>Code/java9fp/java9fp_examples.zip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54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2</a:t>
            </a:r>
            <a:r>
              <a:rPr lang="th-TH" smtClean="0">
                <a:effectLst/>
              </a:rPr>
              <a:t>.  Hello.java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81200"/>
            <a:ext cx="8324850" cy="4114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</a:rPr>
              <a:t>	import java.io.*;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public class Hello </a:t>
            </a:r>
            <a:endParaRPr lang="th-TH" sz="2000" smtClean="0">
              <a:effectLst/>
              <a:latin typeface="Courier New" pitchFamily="49" charset="0"/>
              <a:cs typeface="Angsana New" pitchFamily="18" charset="-34"/>
            </a:endParaRP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th-TH" sz="2000" smtClean="0">
                <a:effectLst/>
                <a:latin typeface="Courier New" pitchFamily="49" charset="0"/>
                <a:cs typeface="Angsana New" pitchFamily="18" charset="-34"/>
              </a:rPr>
              <a:t>  </a:t>
            </a:r>
            <a:r>
              <a:rPr lang="en-US" sz="2000" smtClean="0">
                <a:effectLst/>
                <a:latin typeface="Courier New" pitchFamily="49" charset="0"/>
                <a:cs typeface="Angsana New" pitchFamily="18" charset="-34"/>
              </a:rPr>
              <a:t> </a:t>
            </a:r>
            <a:r>
              <a:rPr lang="th-TH" sz="2000" smtClean="0">
                <a:effectLst/>
                <a:latin typeface="Courier New" pitchFamily="49" charset="0"/>
              </a:rPr>
              <a:t>{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public static void main(String args[]) 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</a:t>
            </a:r>
            <a:r>
              <a:rPr lang="en-US" sz="2000" smtClean="0">
                <a:effectLst/>
                <a:latin typeface="Courier New" pitchFamily="49" charset="0"/>
              </a:rPr>
              <a:t> {</a:t>
            </a: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  System.out.println(“Hello Andrew”);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  }</a:t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/>
            </a:r>
            <a:br>
              <a:rPr lang="th-TH" sz="2000" smtClean="0">
                <a:effectLst/>
                <a:latin typeface="Courier New" pitchFamily="49" charset="0"/>
              </a:rPr>
            </a:br>
            <a:r>
              <a:rPr lang="th-TH" sz="2000" smtClean="0">
                <a:effectLst/>
                <a:latin typeface="Courier New" pitchFamily="49" charset="0"/>
              </a:rPr>
              <a:t>}  // end of class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78516"/>
            <a:ext cx="5602610" cy="1951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effectLst/>
              </a:rPr>
              <a:t>Compile &amp; Run</a:t>
            </a:r>
          </a:p>
        </p:txBody>
      </p:sp>
      <p:pic>
        <p:nvPicPr>
          <p:cNvPr id="614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2133600"/>
            <a:ext cx="6511925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>
                <a:effectLst/>
              </a:rPr>
              <a:t>Notes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2022356"/>
            <a:ext cx="8229600" cy="3566884"/>
          </a:xfrm>
        </p:spPr>
        <p:txBody>
          <a:bodyPr>
            <a:normAutofit/>
          </a:bodyPr>
          <a:lstStyle/>
          <a:p>
            <a:r>
              <a:rPr lang="th-TH" sz="2000" smtClean="0">
                <a:effectLst/>
                <a:latin typeface="Courier New" pitchFamily="49" charset="0"/>
              </a:rPr>
              <a:t>import</a:t>
            </a:r>
            <a:r>
              <a:rPr lang="th-TH" sz="2000" smtClean="0">
                <a:effectLst/>
              </a:rPr>
              <a:t> </a:t>
            </a:r>
            <a:r>
              <a:rPr lang="th-TH" smtClean="0">
                <a:effectLst/>
              </a:rPr>
              <a:t>imports pre-defined classes from the </a:t>
            </a:r>
            <a:r>
              <a:rPr lang="th-TH" sz="2000" smtClean="0">
                <a:effectLst/>
                <a:latin typeface="Courier New" pitchFamily="49" charset="0"/>
              </a:rPr>
              <a:t>java.io</a:t>
            </a:r>
            <a:r>
              <a:rPr lang="th-TH" sz="1800" smtClean="0">
                <a:effectLst/>
              </a:rPr>
              <a:t> </a:t>
            </a:r>
            <a:r>
              <a:rPr lang="th-TH" i="1" smtClean="0">
                <a:solidFill>
                  <a:schemeClr val="tx2"/>
                </a:solidFill>
                <a:effectLst/>
              </a:rPr>
              <a:t>package</a:t>
            </a:r>
            <a:endParaRPr lang="en-US" smtClean="0">
              <a:effectLst/>
            </a:endParaRPr>
          </a:p>
          <a:p>
            <a:pPr lvl="1"/>
            <a:r>
              <a:rPr lang="th-TH" smtClean="0">
                <a:effectLst/>
              </a:rPr>
              <a:t>* means “all classes</a:t>
            </a:r>
            <a:r>
              <a:rPr lang="th-TH" smtClean="0">
                <a:effectLst/>
              </a:rPr>
              <a:t>”</a:t>
            </a:r>
            <a:endParaRPr lang="en-US" smtClean="0">
              <a:effectLst/>
            </a:endParaRPr>
          </a:p>
          <a:p>
            <a:pPr lvl="1"/>
            <a:endParaRPr lang="en-US"/>
          </a:p>
          <a:p>
            <a:r>
              <a:rPr lang="th-TH"/>
              <a:t>The Java file (e.g. </a:t>
            </a:r>
            <a:r>
              <a:rPr lang="th-TH" sz="2000">
                <a:latin typeface="Courier New" pitchFamily="49" charset="0"/>
              </a:rPr>
              <a:t>Hello.java</a:t>
            </a:r>
            <a:r>
              <a:rPr lang="th-TH"/>
              <a:t>) </a:t>
            </a:r>
            <a:r>
              <a:rPr lang="th-TH" i="1"/>
              <a:t>must</a:t>
            </a:r>
            <a:r>
              <a:rPr lang="th-TH"/>
              <a:t> contain a public class with the file’s name (e.g. </a:t>
            </a:r>
            <a:r>
              <a:rPr lang="th-TH" sz="2000">
                <a:latin typeface="Courier New" pitchFamily="49" charset="0"/>
              </a:rPr>
              <a:t>Hello</a:t>
            </a:r>
            <a:r>
              <a:rPr lang="th-TH" sz="2000"/>
              <a:t> </a:t>
            </a:r>
            <a:r>
              <a:rPr lang="th-TH"/>
              <a:t>class). </a:t>
            </a:r>
          </a:p>
          <a:p>
            <a:pPr marL="0" indent="0">
              <a:buNone/>
            </a:pP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994" y="116632"/>
            <a:ext cx="3656087" cy="1604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928688" y="857250"/>
            <a:ext cx="7772400" cy="3048000"/>
          </a:xfrm>
        </p:spPr>
        <p:txBody>
          <a:bodyPr/>
          <a:lstStyle/>
          <a:p>
            <a:r>
              <a:rPr lang="th-TH" sz="2000" smtClean="0">
                <a:effectLst/>
                <a:latin typeface="Courier New" pitchFamily="49" charset="0"/>
              </a:rPr>
              <a:t>System.out</a:t>
            </a:r>
            <a:r>
              <a:rPr lang="th-TH" smtClean="0">
                <a:effectLst/>
              </a:rPr>
              <a:t> is the standard output stream</a:t>
            </a:r>
            <a:endParaRPr lang="en-US" smtClean="0">
              <a:effectLst/>
            </a:endParaRPr>
          </a:p>
          <a:p>
            <a:pPr lvl="1"/>
            <a:r>
              <a:rPr lang="en-US" smtClean="0">
                <a:effectLst/>
              </a:rPr>
              <a:t>like cout (C++) or stdout (C)</a:t>
            </a:r>
            <a:r>
              <a:rPr lang="th-TH" smtClean="0">
                <a:effectLst/>
              </a:rPr>
              <a:t/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z="2000" smtClean="0">
                <a:effectLst/>
                <a:latin typeface="Courier New" pitchFamily="49" charset="0"/>
              </a:rPr>
              <a:t>System.out.println()</a:t>
            </a:r>
            <a:r>
              <a:rPr lang="th-TH" smtClean="0">
                <a:effectLst/>
              </a:rPr>
              <a:t> is </a:t>
            </a:r>
            <a:r>
              <a:rPr lang="en-US" smtClean="0">
                <a:effectLst/>
              </a:rPr>
              <a:t>the main</a:t>
            </a:r>
            <a:r>
              <a:rPr lang="th-TH" smtClean="0">
                <a:effectLst/>
              </a:rPr>
              <a:t> </a:t>
            </a:r>
            <a:r>
              <a:rPr lang="en-US" smtClean="0">
                <a:effectLst/>
              </a:rPr>
              <a:t>print </a:t>
            </a:r>
            <a:r>
              <a:rPr lang="th-TH" smtClean="0">
                <a:effectLst/>
              </a:rPr>
              <a:t>function (method</a:t>
            </a:r>
            <a:r>
              <a:rPr lang="en-US" smtClean="0">
                <a:effectLst/>
              </a:rPr>
              <a:t>) in Java</a:t>
            </a:r>
            <a:r>
              <a:rPr lang="th-TH" smtClean="0">
                <a:effectLst/>
              </a:rPr>
              <a:t>.</a:t>
            </a:r>
          </a:p>
        </p:txBody>
      </p:sp>
      <p:sp>
        <p:nvSpPr>
          <p:cNvPr id="9219" name="Oval 3"/>
          <p:cNvSpPr>
            <a:spLocks noChangeArrowheads="1"/>
          </p:cNvSpPr>
          <p:nvPr/>
        </p:nvSpPr>
        <p:spPr bwMode="auto">
          <a:xfrm>
            <a:off x="5322888" y="4587875"/>
            <a:ext cx="1447800" cy="609600"/>
          </a:xfrm>
          <a:prstGeom prst="ellipse">
            <a:avLst/>
          </a:prstGeom>
          <a:ln>
            <a:headEnd/>
            <a:tailEnd type="none" w="lg" len="lg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/>
            <a:r>
              <a:rPr lang="th-TH">
                <a:solidFill>
                  <a:srgbClr val="414141"/>
                </a:solidFill>
              </a:rPr>
              <a:t>Hello</a:t>
            </a:r>
            <a:endParaRPr lang="th-TH"/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4987925" y="5121275"/>
            <a:ext cx="29416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th-TH"/>
              <a:t>main() calls</a:t>
            </a:r>
          </a:p>
          <a:p>
            <a:pPr algn="ctr"/>
            <a:r>
              <a:rPr lang="th-TH"/>
              <a:t>System.out.println(…)</a:t>
            </a:r>
          </a:p>
        </p:txBody>
      </p:sp>
      <p:sp>
        <p:nvSpPr>
          <p:cNvPr id="9221" name="Line 10"/>
          <p:cNvSpPr>
            <a:spLocks noChangeShapeType="1"/>
          </p:cNvSpPr>
          <p:nvPr/>
        </p:nvSpPr>
        <p:spPr bwMode="auto">
          <a:xfrm flipH="1">
            <a:off x="2857500" y="4892675"/>
            <a:ext cx="2497138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Text Box 11"/>
          <p:cNvSpPr txBox="1">
            <a:spLocks noChangeArrowheads="1"/>
          </p:cNvSpPr>
          <p:nvPr/>
        </p:nvSpPr>
        <p:spPr bwMode="auto">
          <a:xfrm>
            <a:off x="2914650" y="4141788"/>
            <a:ext cx="22971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th-TH"/>
              <a:t>writes to screen</a:t>
            </a:r>
          </a:p>
          <a:p>
            <a:r>
              <a:rPr lang="th-TH"/>
              <a:t>via output stream</a:t>
            </a:r>
          </a:p>
        </p:txBody>
      </p:sp>
      <p:grpSp>
        <p:nvGrpSpPr>
          <p:cNvPr id="9223" name="Group 159"/>
          <p:cNvGrpSpPr>
            <a:grpSpLocks/>
          </p:cNvGrpSpPr>
          <p:nvPr/>
        </p:nvGrpSpPr>
        <p:grpSpPr bwMode="auto">
          <a:xfrm flipH="1">
            <a:off x="1866900" y="4984750"/>
            <a:ext cx="1295400" cy="1016000"/>
            <a:chOff x="679" y="3409"/>
            <a:chExt cx="585" cy="459"/>
          </a:xfrm>
        </p:grpSpPr>
        <p:sp>
          <p:nvSpPr>
            <p:cNvPr id="9224" name="Freeform 13"/>
            <p:cNvSpPr>
              <a:spLocks/>
            </p:cNvSpPr>
            <p:nvPr/>
          </p:nvSpPr>
          <p:spPr bwMode="auto">
            <a:xfrm>
              <a:off x="679" y="3759"/>
              <a:ext cx="57" cy="34"/>
            </a:xfrm>
            <a:custGeom>
              <a:avLst/>
              <a:gdLst>
                <a:gd name="T0" fmla="*/ 0 w 286"/>
                <a:gd name="T1" fmla="*/ 0 h 169"/>
                <a:gd name="T2" fmla="*/ 0 w 286"/>
                <a:gd name="T3" fmla="*/ 0 h 169"/>
                <a:gd name="T4" fmla="*/ 0 w 286"/>
                <a:gd name="T5" fmla="*/ 0 h 169"/>
                <a:gd name="T6" fmla="*/ 0 w 286"/>
                <a:gd name="T7" fmla="*/ 0 h 169"/>
                <a:gd name="T8" fmla="*/ 0 w 286"/>
                <a:gd name="T9" fmla="*/ 0 h 169"/>
                <a:gd name="T10" fmla="*/ 0 w 286"/>
                <a:gd name="T11" fmla="*/ 0 h 169"/>
                <a:gd name="T12" fmla="*/ 0 w 286"/>
                <a:gd name="T13" fmla="*/ 0 h 169"/>
                <a:gd name="T14" fmla="*/ 0 w 286"/>
                <a:gd name="T15" fmla="*/ 0 h 169"/>
                <a:gd name="T16" fmla="*/ 0 w 286"/>
                <a:gd name="T17" fmla="*/ 0 h 169"/>
                <a:gd name="T18" fmla="*/ 0 w 286"/>
                <a:gd name="T19" fmla="*/ 0 h 169"/>
                <a:gd name="T20" fmla="*/ 0 w 286"/>
                <a:gd name="T21" fmla="*/ 0 h 169"/>
                <a:gd name="T22" fmla="*/ 0 w 286"/>
                <a:gd name="T23" fmla="*/ 0 h 169"/>
                <a:gd name="T24" fmla="*/ 0 w 286"/>
                <a:gd name="T25" fmla="*/ 0 h 169"/>
                <a:gd name="T26" fmla="*/ 0 w 286"/>
                <a:gd name="T27" fmla="*/ 0 h 169"/>
                <a:gd name="T28" fmla="*/ 0 w 286"/>
                <a:gd name="T29" fmla="*/ 0 h 169"/>
                <a:gd name="T30" fmla="*/ 0 w 286"/>
                <a:gd name="T31" fmla="*/ 0 h 169"/>
                <a:gd name="T32" fmla="*/ 0 w 286"/>
                <a:gd name="T33" fmla="*/ 0 h 169"/>
                <a:gd name="T34" fmla="*/ 0 w 286"/>
                <a:gd name="T35" fmla="*/ 0 h 169"/>
                <a:gd name="T36" fmla="*/ 0 w 286"/>
                <a:gd name="T37" fmla="*/ 0 h 169"/>
                <a:gd name="T38" fmla="*/ 0 w 286"/>
                <a:gd name="T39" fmla="*/ 0 h 169"/>
                <a:gd name="T40" fmla="*/ 0 w 286"/>
                <a:gd name="T41" fmla="*/ 0 h 169"/>
                <a:gd name="T42" fmla="*/ 0 w 286"/>
                <a:gd name="T43" fmla="*/ 0 h 169"/>
                <a:gd name="T44" fmla="*/ 0 w 286"/>
                <a:gd name="T45" fmla="*/ 0 h 169"/>
                <a:gd name="T46" fmla="*/ 0 w 286"/>
                <a:gd name="T47" fmla="*/ 0 h 169"/>
                <a:gd name="T48" fmla="*/ 0 w 286"/>
                <a:gd name="T49" fmla="*/ 0 h 169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86"/>
                <a:gd name="T76" fmla="*/ 0 h 169"/>
                <a:gd name="T77" fmla="*/ 286 w 286"/>
                <a:gd name="T78" fmla="*/ 169 h 169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86" h="169">
                  <a:moveTo>
                    <a:pt x="280" y="0"/>
                  </a:moveTo>
                  <a:lnTo>
                    <a:pt x="215" y="0"/>
                  </a:lnTo>
                  <a:lnTo>
                    <a:pt x="178" y="4"/>
                  </a:lnTo>
                  <a:lnTo>
                    <a:pt x="143" y="10"/>
                  </a:lnTo>
                  <a:lnTo>
                    <a:pt x="100" y="18"/>
                  </a:lnTo>
                  <a:lnTo>
                    <a:pt x="66" y="27"/>
                  </a:lnTo>
                  <a:lnTo>
                    <a:pt x="43" y="35"/>
                  </a:lnTo>
                  <a:lnTo>
                    <a:pt x="27" y="44"/>
                  </a:lnTo>
                  <a:lnTo>
                    <a:pt x="15" y="53"/>
                  </a:lnTo>
                  <a:lnTo>
                    <a:pt x="6" y="64"/>
                  </a:lnTo>
                  <a:lnTo>
                    <a:pt x="0" y="77"/>
                  </a:lnTo>
                  <a:lnTo>
                    <a:pt x="1" y="90"/>
                  </a:lnTo>
                  <a:lnTo>
                    <a:pt x="9" y="101"/>
                  </a:lnTo>
                  <a:lnTo>
                    <a:pt x="19" y="108"/>
                  </a:lnTo>
                  <a:lnTo>
                    <a:pt x="40" y="112"/>
                  </a:lnTo>
                  <a:lnTo>
                    <a:pt x="64" y="112"/>
                  </a:lnTo>
                  <a:lnTo>
                    <a:pt x="88" y="109"/>
                  </a:lnTo>
                  <a:lnTo>
                    <a:pt x="120" y="106"/>
                  </a:lnTo>
                  <a:lnTo>
                    <a:pt x="151" y="108"/>
                  </a:lnTo>
                  <a:lnTo>
                    <a:pt x="172" y="112"/>
                  </a:lnTo>
                  <a:lnTo>
                    <a:pt x="195" y="117"/>
                  </a:lnTo>
                  <a:lnTo>
                    <a:pt x="219" y="128"/>
                  </a:lnTo>
                  <a:lnTo>
                    <a:pt x="286" y="169"/>
                  </a:lnTo>
                  <a:lnTo>
                    <a:pt x="282" y="169"/>
                  </a:lnTo>
                  <a:lnTo>
                    <a:pt x="283" y="166"/>
                  </a:lnTo>
                </a:path>
              </a:pathLst>
            </a:custGeom>
            <a:noFill/>
            <a:ln w="11113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25" name="Group 21"/>
            <p:cNvGrpSpPr>
              <a:grpSpLocks/>
            </p:cNvGrpSpPr>
            <p:nvPr/>
          </p:nvGrpSpPr>
          <p:grpSpPr bwMode="auto">
            <a:xfrm>
              <a:off x="728" y="3663"/>
              <a:ext cx="460" cy="158"/>
              <a:chOff x="728" y="3663"/>
              <a:chExt cx="460" cy="158"/>
            </a:xfrm>
          </p:grpSpPr>
          <p:sp>
            <p:nvSpPr>
              <p:cNvPr id="9363" name="Freeform 14"/>
              <p:cNvSpPr>
                <a:spLocks/>
              </p:cNvSpPr>
              <p:nvPr/>
            </p:nvSpPr>
            <p:spPr bwMode="auto">
              <a:xfrm>
                <a:off x="731" y="3742"/>
                <a:ext cx="457" cy="79"/>
              </a:xfrm>
              <a:custGeom>
                <a:avLst/>
                <a:gdLst>
                  <a:gd name="T0" fmla="*/ 0 w 2282"/>
                  <a:gd name="T1" fmla="*/ 0 h 393"/>
                  <a:gd name="T2" fmla="*/ 0 w 2282"/>
                  <a:gd name="T3" fmla="*/ 0 h 393"/>
                  <a:gd name="T4" fmla="*/ 1 w 2282"/>
                  <a:gd name="T5" fmla="*/ 0 h 393"/>
                  <a:gd name="T6" fmla="*/ 1 w 2282"/>
                  <a:gd name="T7" fmla="*/ 0 h 393"/>
                  <a:gd name="T8" fmla="*/ 1 w 2282"/>
                  <a:gd name="T9" fmla="*/ 0 h 393"/>
                  <a:gd name="T10" fmla="*/ 1 w 2282"/>
                  <a:gd name="T11" fmla="*/ 0 h 393"/>
                  <a:gd name="T12" fmla="*/ 0 w 2282"/>
                  <a:gd name="T13" fmla="*/ 0 h 39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282"/>
                  <a:gd name="T22" fmla="*/ 0 h 393"/>
                  <a:gd name="T23" fmla="*/ 2282 w 2282"/>
                  <a:gd name="T24" fmla="*/ 393 h 39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282" h="393">
                    <a:moveTo>
                      <a:pt x="0" y="23"/>
                    </a:moveTo>
                    <a:lnTo>
                      <a:pt x="0" y="197"/>
                    </a:lnTo>
                    <a:lnTo>
                      <a:pt x="1853" y="393"/>
                    </a:lnTo>
                    <a:lnTo>
                      <a:pt x="2282" y="153"/>
                    </a:lnTo>
                    <a:lnTo>
                      <a:pt x="2282" y="0"/>
                    </a:lnTo>
                    <a:lnTo>
                      <a:pt x="1837" y="207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9F9F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64" name="Freeform 15"/>
              <p:cNvSpPr>
                <a:spLocks/>
              </p:cNvSpPr>
              <p:nvPr/>
            </p:nvSpPr>
            <p:spPr bwMode="auto">
              <a:xfrm>
                <a:off x="728" y="3663"/>
                <a:ext cx="372" cy="121"/>
              </a:xfrm>
              <a:custGeom>
                <a:avLst/>
                <a:gdLst>
                  <a:gd name="T0" fmla="*/ 0 w 1861"/>
                  <a:gd name="T1" fmla="*/ 0 h 608"/>
                  <a:gd name="T2" fmla="*/ 1 w 1861"/>
                  <a:gd name="T3" fmla="*/ 0 h 608"/>
                  <a:gd name="T4" fmla="*/ 1 w 1861"/>
                  <a:gd name="T5" fmla="*/ 0 h 608"/>
                  <a:gd name="T6" fmla="*/ 0 w 1861"/>
                  <a:gd name="T7" fmla="*/ 0 h 608"/>
                  <a:gd name="T8" fmla="*/ 0 w 1861"/>
                  <a:gd name="T9" fmla="*/ 0 h 60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861"/>
                  <a:gd name="T16" fmla="*/ 0 h 608"/>
                  <a:gd name="T17" fmla="*/ 1861 w 1861"/>
                  <a:gd name="T18" fmla="*/ 608 h 60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861" h="608">
                    <a:moveTo>
                      <a:pt x="0" y="0"/>
                    </a:moveTo>
                    <a:lnTo>
                      <a:pt x="1861" y="134"/>
                    </a:lnTo>
                    <a:lnTo>
                      <a:pt x="1861" y="608"/>
                    </a:lnTo>
                    <a:lnTo>
                      <a:pt x="0" y="4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365" name="Group 20"/>
              <p:cNvGrpSpPr>
                <a:grpSpLocks/>
              </p:cNvGrpSpPr>
              <p:nvPr/>
            </p:nvGrpSpPr>
            <p:grpSpPr bwMode="auto">
              <a:xfrm>
                <a:off x="729" y="3685"/>
                <a:ext cx="371" cy="48"/>
                <a:chOff x="729" y="3685"/>
                <a:chExt cx="371" cy="48"/>
              </a:xfrm>
            </p:grpSpPr>
            <p:sp>
              <p:nvSpPr>
                <p:cNvPr id="9366" name="Line 16"/>
                <p:cNvSpPr>
                  <a:spLocks noChangeShapeType="1"/>
                </p:cNvSpPr>
                <p:nvPr/>
              </p:nvSpPr>
              <p:spPr bwMode="auto">
                <a:xfrm>
                  <a:off x="729" y="3685"/>
                  <a:ext cx="371" cy="28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67" name="Line 17"/>
                <p:cNvSpPr>
                  <a:spLocks noChangeShapeType="1"/>
                </p:cNvSpPr>
                <p:nvPr/>
              </p:nvSpPr>
              <p:spPr bwMode="auto">
                <a:xfrm>
                  <a:off x="1001" y="3708"/>
                  <a:ext cx="78" cy="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68" name="Line 18"/>
                <p:cNvSpPr>
                  <a:spLocks noChangeShapeType="1"/>
                </p:cNvSpPr>
                <p:nvPr/>
              </p:nvSpPr>
              <p:spPr bwMode="auto">
                <a:xfrm>
                  <a:off x="910" y="3701"/>
                  <a:ext cx="78" cy="6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69" name="Line 19"/>
                <p:cNvSpPr>
                  <a:spLocks noChangeShapeType="1"/>
                </p:cNvSpPr>
                <p:nvPr/>
              </p:nvSpPr>
              <p:spPr bwMode="auto">
                <a:xfrm>
                  <a:off x="729" y="3701"/>
                  <a:ext cx="371" cy="32"/>
                </a:xfrm>
                <a:prstGeom prst="line">
                  <a:avLst/>
                </a:prstGeom>
                <a:noFill/>
                <a:ln w="31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226" name="Group 24"/>
            <p:cNvGrpSpPr>
              <a:grpSpLocks/>
            </p:cNvGrpSpPr>
            <p:nvPr/>
          </p:nvGrpSpPr>
          <p:grpSpPr bwMode="auto">
            <a:xfrm>
              <a:off x="728" y="3646"/>
              <a:ext cx="461" cy="44"/>
              <a:chOff x="728" y="3646"/>
              <a:chExt cx="461" cy="44"/>
            </a:xfrm>
          </p:grpSpPr>
          <p:sp>
            <p:nvSpPr>
              <p:cNvPr id="9361" name="Freeform 22"/>
              <p:cNvSpPr>
                <a:spLocks/>
              </p:cNvSpPr>
              <p:nvPr/>
            </p:nvSpPr>
            <p:spPr bwMode="auto">
              <a:xfrm>
                <a:off x="728" y="3646"/>
                <a:ext cx="461" cy="44"/>
              </a:xfrm>
              <a:custGeom>
                <a:avLst/>
                <a:gdLst>
                  <a:gd name="T0" fmla="*/ 0 w 2304"/>
                  <a:gd name="T1" fmla="*/ 0 h 216"/>
                  <a:gd name="T2" fmla="*/ 1 w 2304"/>
                  <a:gd name="T3" fmla="*/ 0 h 216"/>
                  <a:gd name="T4" fmla="*/ 1 w 2304"/>
                  <a:gd name="T5" fmla="*/ 0 h 216"/>
                  <a:gd name="T6" fmla="*/ 1 w 2304"/>
                  <a:gd name="T7" fmla="*/ 0 h 216"/>
                  <a:gd name="T8" fmla="*/ 0 w 2304"/>
                  <a:gd name="T9" fmla="*/ 0 h 216"/>
                  <a:gd name="T10" fmla="*/ 0 w 2304"/>
                  <a:gd name="T11" fmla="*/ 0 h 21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304"/>
                  <a:gd name="T19" fmla="*/ 0 h 216"/>
                  <a:gd name="T20" fmla="*/ 2304 w 2304"/>
                  <a:gd name="T21" fmla="*/ 216 h 21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304" h="216">
                    <a:moveTo>
                      <a:pt x="0" y="82"/>
                    </a:moveTo>
                    <a:lnTo>
                      <a:pt x="1860" y="216"/>
                    </a:lnTo>
                    <a:lnTo>
                      <a:pt x="2304" y="89"/>
                    </a:lnTo>
                    <a:lnTo>
                      <a:pt x="2148" y="72"/>
                    </a:lnTo>
                    <a:lnTo>
                      <a:pt x="709" y="0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DFDFD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62" name="Freeform 23"/>
              <p:cNvSpPr>
                <a:spLocks/>
              </p:cNvSpPr>
              <p:nvPr/>
            </p:nvSpPr>
            <p:spPr bwMode="auto">
              <a:xfrm>
                <a:off x="833" y="3655"/>
                <a:ext cx="339" cy="28"/>
              </a:xfrm>
              <a:custGeom>
                <a:avLst/>
                <a:gdLst>
                  <a:gd name="T0" fmla="*/ 0 w 1694"/>
                  <a:gd name="T1" fmla="*/ 0 h 138"/>
                  <a:gd name="T2" fmla="*/ 0 w 1694"/>
                  <a:gd name="T3" fmla="*/ 0 h 138"/>
                  <a:gd name="T4" fmla="*/ 0 w 1694"/>
                  <a:gd name="T5" fmla="*/ 0 h 138"/>
                  <a:gd name="T6" fmla="*/ 1 w 1694"/>
                  <a:gd name="T7" fmla="*/ 0 h 138"/>
                  <a:gd name="T8" fmla="*/ 1 w 1694"/>
                  <a:gd name="T9" fmla="*/ 0 h 138"/>
                  <a:gd name="T10" fmla="*/ 1 w 1694"/>
                  <a:gd name="T11" fmla="*/ 0 h 138"/>
                  <a:gd name="T12" fmla="*/ 1 w 1694"/>
                  <a:gd name="T13" fmla="*/ 0 h 138"/>
                  <a:gd name="T14" fmla="*/ 0 w 1694"/>
                  <a:gd name="T15" fmla="*/ 0 h 13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694"/>
                  <a:gd name="T25" fmla="*/ 0 h 138"/>
                  <a:gd name="T26" fmla="*/ 1694 w 1694"/>
                  <a:gd name="T27" fmla="*/ 138 h 13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694" h="138">
                    <a:moveTo>
                      <a:pt x="137" y="0"/>
                    </a:moveTo>
                    <a:lnTo>
                      <a:pt x="0" y="51"/>
                    </a:lnTo>
                    <a:lnTo>
                      <a:pt x="1366" y="138"/>
                    </a:lnTo>
                    <a:lnTo>
                      <a:pt x="1590" y="77"/>
                    </a:lnTo>
                    <a:lnTo>
                      <a:pt x="1572" y="68"/>
                    </a:lnTo>
                    <a:lnTo>
                      <a:pt x="1694" y="34"/>
                    </a:lnTo>
                    <a:lnTo>
                      <a:pt x="1618" y="27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5F5F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27" name="Group 55"/>
            <p:cNvGrpSpPr>
              <a:grpSpLocks/>
            </p:cNvGrpSpPr>
            <p:nvPr/>
          </p:nvGrpSpPr>
          <p:grpSpPr bwMode="auto">
            <a:xfrm>
              <a:off x="1104" y="3414"/>
              <a:ext cx="84" cy="263"/>
              <a:chOff x="1104" y="3414"/>
              <a:chExt cx="84" cy="263"/>
            </a:xfrm>
          </p:grpSpPr>
          <p:grpSp>
            <p:nvGrpSpPr>
              <p:cNvPr id="9331" name="Group 51"/>
              <p:cNvGrpSpPr>
                <a:grpSpLocks/>
              </p:cNvGrpSpPr>
              <p:nvPr/>
            </p:nvGrpSpPr>
            <p:grpSpPr bwMode="auto">
              <a:xfrm>
                <a:off x="1136" y="3448"/>
                <a:ext cx="52" cy="220"/>
                <a:chOff x="1136" y="3448"/>
                <a:chExt cx="52" cy="220"/>
              </a:xfrm>
            </p:grpSpPr>
            <p:sp>
              <p:nvSpPr>
                <p:cNvPr id="9335" name="Freeform 25"/>
                <p:cNvSpPr>
                  <a:spLocks/>
                </p:cNvSpPr>
                <p:nvPr/>
              </p:nvSpPr>
              <p:spPr bwMode="auto">
                <a:xfrm>
                  <a:off x="1137" y="3448"/>
                  <a:ext cx="51" cy="220"/>
                </a:xfrm>
                <a:custGeom>
                  <a:avLst/>
                  <a:gdLst>
                    <a:gd name="T0" fmla="*/ 0 w 256"/>
                    <a:gd name="T1" fmla="*/ 0 h 1102"/>
                    <a:gd name="T2" fmla="*/ 0 w 256"/>
                    <a:gd name="T3" fmla="*/ 0 h 1102"/>
                    <a:gd name="T4" fmla="*/ 0 w 256"/>
                    <a:gd name="T5" fmla="*/ 0 h 1102"/>
                    <a:gd name="T6" fmla="*/ 0 w 256"/>
                    <a:gd name="T7" fmla="*/ 0 h 1102"/>
                    <a:gd name="T8" fmla="*/ 0 w 256"/>
                    <a:gd name="T9" fmla="*/ 0 h 1102"/>
                    <a:gd name="T10" fmla="*/ 0 w 256"/>
                    <a:gd name="T11" fmla="*/ 0 h 110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256"/>
                    <a:gd name="T19" fmla="*/ 0 h 1102"/>
                    <a:gd name="T20" fmla="*/ 256 w 256"/>
                    <a:gd name="T21" fmla="*/ 1102 h 110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256" h="1102">
                      <a:moveTo>
                        <a:pt x="24" y="0"/>
                      </a:moveTo>
                      <a:lnTo>
                        <a:pt x="256" y="91"/>
                      </a:lnTo>
                      <a:lnTo>
                        <a:pt x="235" y="521"/>
                      </a:lnTo>
                      <a:lnTo>
                        <a:pt x="210" y="1039"/>
                      </a:lnTo>
                      <a:lnTo>
                        <a:pt x="0" y="1102"/>
                      </a:lnTo>
                      <a:lnTo>
                        <a:pt x="24" y="0"/>
                      </a:lnTo>
                      <a:close/>
                    </a:path>
                  </a:pathLst>
                </a:custGeom>
                <a:solidFill>
                  <a:srgbClr val="9F9F9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9336" name="Group 50"/>
                <p:cNvGrpSpPr>
                  <a:grpSpLocks/>
                </p:cNvGrpSpPr>
                <p:nvPr/>
              </p:nvGrpSpPr>
              <p:grpSpPr bwMode="auto">
                <a:xfrm>
                  <a:off x="1136" y="3457"/>
                  <a:ext cx="51" cy="185"/>
                  <a:chOff x="1136" y="3457"/>
                  <a:chExt cx="51" cy="185"/>
                </a:xfrm>
              </p:grpSpPr>
              <p:grpSp>
                <p:nvGrpSpPr>
                  <p:cNvPr id="933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1136" y="3457"/>
                    <a:ext cx="51" cy="185"/>
                    <a:chOff x="1136" y="3457"/>
                    <a:chExt cx="51" cy="185"/>
                  </a:xfrm>
                </p:grpSpPr>
                <p:grpSp>
                  <p:nvGrpSpPr>
                    <p:cNvPr id="9339" name="Group 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36" y="3457"/>
                      <a:ext cx="51" cy="111"/>
                      <a:chOff x="1136" y="3457"/>
                      <a:chExt cx="51" cy="111"/>
                    </a:xfrm>
                  </p:grpSpPr>
                  <p:grpSp>
                    <p:nvGrpSpPr>
                      <p:cNvPr id="9349" name="Group 3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140" y="3457"/>
                        <a:ext cx="47" cy="60"/>
                        <a:chOff x="1140" y="3457"/>
                        <a:chExt cx="47" cy="60"/>
                      </a:xfrm>
                    </p:grpSpPr>
                    <p:sp>
                      <p:nvSpPr>
                        <p:cNvPr id="9355" name="Line 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2" y="3457"/>
                          <a:ext cx="45" cy="17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356" name="Line 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1" y="3467"/>
                          <a:ext cx="45" cy="16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357" name="Line 2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1" y="3476"/>
                          <a:ext cx="45" cy="15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358" name="Line 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1" y="3486"/>
                          <a:ext cx="45" cy="14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359" name="Line 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0" y="3495"/>
                          <a:ext cx="45" cy="13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360" name="Line 3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>
                          <a:off x="1140" y="3505"/>
                          <a:ext cx="45" cy="12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7F7F7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sp>
                    <p:nvSpPr>
                      <p:cNvPr id="9350" name="Line 33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6" y="3525"/>
                        <a:ext cx="47" cy="9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51" name="Line 34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34"/>
                        <a:ext cx="46" cy="8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52" name="Line 35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44"/>
                        <a:ext cx="46" cy="7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53" name="Line 36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54"/>
                        <a:ext cx="45" cy="5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54" name="Line 37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64"/>
                        <a:ext cx="45" cy="4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  <p:grpSp>
                  <p:nvGrpSpPr>
                    <p:cNvPr id="9340" name="Group 4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137" y="3574"/>
                      <a:ext cx="45" cy="68"/>
                      <a:chOff x="1137" y="3574"/>
                      <a:chExt cx="45" cy="68"/>
                    </a:xfrm>
                  </p:grpSpPr>
                  <p:sp>
                    <p:nvSpPr>
                      <p:cNvPr id="9341" name="Line 39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74"/>
                        <a:ext cx="45" cy="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2" name="Line 40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8" y="3584"/>
                        <a:ext cx="43" cy="1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3" name="Line 41"/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1137" y="3594"/>
                        <a:ext cx="43" cy="1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4" name="Line 42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37" y="3603"/>
                        <a:ext cx="43" cy="1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5" name="Line 43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37" y="3611"/>
                        <a:ext cx="43" cy="2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6" name="Line 44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37" y="3620"/>
                        <a:ext cx="43" cy="3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7" name="Line 45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37" y="3628"/>
                        <a:ext cx="42" cy="5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  <p:sp>
                    <p:nvSpPr>
                      <p:cNvPr id="9348" name="Line 46"/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1137" y="3637"/>
                        <a:ext cx="41" cy="5"/>
                      </a:xfrm>
                      <a:prstGeom prst="line">
                        <a:avLst/>
                      </a:prstGeom>
                      <a:noFill/>
                      <a:ln w="3175">
                        <a:solidFill>
                          <a:srgbClr val="7F7F7F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en-US"/>
                      </a:p>
                    </p:txBody>
                  </p:sp>
                </p:grpSp>
              </p:grpSp>
              <p:sp>
                <p:nvSpPr>
                  <p:cNvPr id="9338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1139" y="3515"/>
                    <a:ext cx="45" cy="10"/>
                  </a:xfrm>
                  <a:prstGeom prst="line">
                    <a:avLst/>
                  </a:prstGeom>
                  <a:noFill/>
                  <a:ln w="3175">
                    <a:solidFill>
                      <a:srgbClr val="7F7F7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grpSp>
            <p:nvGrpSpPr>
              <p:cNvPr id="9332" name="Group 54"/>
              <p:cNvGrpSpPr>
                <a:grpSpLocks/>
              </p:cNvGrpSpPr>
              <p:nvPr/>
            </p:nvGrpSpPr>
            <p:grpSpPr bwMode="auto">
              <a:xfrm>
                <a:off x="1104" y="3414"/>
                <a:ext cx="45" cy="263"/>
                <a:chOff x="1104" y="3414"/>
                <a:chExt cx="45" cy="263"/>
              </a:xfrm>
            </p:grpSpPr>
            <p:sp>
              <p:nvSpPr>
                <p:cNvPr id="9333" name="Freeform 52"/>
                <p:cNvSpPr>
                  <a:spLocks/>
                </p:cNvSpPr>
                <p:nvPr/>
              </p:nvSpPr>
              <p:spPr bwMode="auto">
                <a:xfrm>
                  <a:off x="1104" y="3414"/>
                  <a:ext cx="44" cy="263"/>
                </a:xfrm>
                <a:custGeom>
                  <a:avLst/>
                  <a:gdLst>
                    <a:gd name="T0" fmla="*/ 0 w 224"/>
                    <a:gd name="T1" fmla="*/ 0 h 1316"/>
                    <a:gd name="T2" fmla="*/ 0 w 224"/>
                    <a:gd name="T3" fmla="*/ 0 h 1316"/>
                    <a:gd name="T4" fmla="*/ 0 w 224"/>
                    <a:gd name="T5" fmla="*/ 0 h 1316"/>
                    <a:gd name="T6" fmla="*/ 0 w 224"/>
                    <a:gd name="T7" fmla="*/ 0 h 1316"/>
                    <a:gd name="T8" fmla="*/ 0 w 224"/>
                    <a:gd name="T9" fmla="*/ 0 h 1316"/>
                    <a:gd name="T10" fmla="*/ 0 w 224"/>
                    <a:gd name="T11" fmla="*/ 0 h 1316"/>
                    <a:gd name="T12" fmla="*/ 0 w 224"/>
                    <a:gd name="T13" fmla="*/ 0 h 1316"/>
                    <a:gd name="T14" fmla="*/ 0 w 224"/>
                    <a:gd name="T15" fmla="*/ 0 h 1316"/>
                    <a:gd name="T16" fmla="*/ 0 w 224"/>
                    <a:gd name="T17" fmla="*/ 0 h 131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224"/>
                    <a:gd name="T28" fmla="*/ 0 h 1316"/>
                    <a:gd name="T29" fmla="*/ 224 w 224"/>
                    <a:gd name="T30" fmla="*/ 1316 h 131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224" h="1316">
                      <a:moveTo>
                        <a:pt x="53" y="0"/>
                      </a:moveTo>
                      <a:lnTo>
                        <a:pt x="212" y="68"/>
                      </a:lnTo>
                      <a:lnTo>
                        <a:pt x="224" y="82"/>
                      </a:lnTo>
                      <a:lnTo>
                        <a:pt x="177" y="1263"/>
                      </a:lnTo>
                      <a:lnTo>
                        <a:pt x="156" y="1277"/>
                      </a:lnTo>
                      <a:lnTo>
                        <a:pt x="0" y="1316"/>
                      </a:lnTo>
                      <a:lnTo>
                        <a:pt x="20" y="1294"/>
                      </a:lnTo>
                      <a:lnTo>
                        <a:pt x="22" y="1278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334" name="Arc 53"/>
                <p:cNvSpPr>
                  <a:spLocks/>
                </p:cNvSpPr>
                <p:nvPr/>
              </p:nvSpPr>
              <p:spPr bwMode="auto">
                <a:xfrm>
                  <a:off x="1145" y="3427"/>
                  <a:ext cx="4" cy="6"/>
                </a:xfrm>
                <a:custGeom>
                  <a:avLst/>
                  <a:gdLst>
                    <a:gd name="T0" fmla="*/ 0 w 21252"/>
                    <a:gd name="T1" fmla="*/ 0 h 21600"/>
                    <a:gd name="T2" fmla="*/ 0 w 21252"/>
                    <a:gd name="T3" fmla="*/ 0 h 21600"/>
                    <a:gd name="T4" fmla="*/ 0 w 212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21252"/>
                    <a:gd name="T10" fmla="*/ 0 h 21600"/>
                    <a:gd name="T11" fmla="*/ 21252 w 212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252" h="21600" fill="none" extrusionOk="0">
                      <a:moveTo>
                        <a:pt x="-1" y="0"/>
                      </a:moveTo>
                      <a:cubicBezTo>
                        <a:pt x="10438" y="0"/>
                        <a:pt x="19384" y="7465"/>
                        <a:pt x="21251" y="17736"/>
                      </a:cubicBezTo>
                    </a:path>
                    <a:path w="21252" h="21600" stroke="0" extrusionOk="0">
                      <a:moveTo>
                        <a:pt x="-1" y="0"/>
                      </a:moveTo>
                      <a:cubicBezTo>
                        <a:pt x="10438" y="0"/>
                        <a:pt x="19384" y="7465"/>
                        <a:pt x="21251" y="17736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9228" name="Group 67"/>
            <p:cNvGrpSpPr>
              <a:grpSpLocks/>
            </p:cNvGrpSpPr>
            <p:nvPr/>
          </p:nvGrpSpPr>
          <p:grpSpPr bwMode="auto">
            <a:xfrm>
              <a:off x="1121" y="3811"/>
              <a:ext cx="143" cy="57"/>
              <a:chOff x="1121" y="3811"/>
              <a:chExt cx="143" cy="57"/>
            </a:xfrm>
          </p:grpSpPr>
          <p:sp>
            <p:nvSpPr>
              <p:cNvPr id="9320" name="Freeform 56"/>
              <p:cNvSpPr>
                <a:spLocks/>
              </p:cNvSpPr>
              <p:nvPr/>
            </p:nvSpPr>
            <p:spPr bwMode="auto">
              <a:xfrm>
                <a:off x="1121" y="3811"/>
                <a:ext cx="143" cy="37"/>
              </a:xfrm>
              <a:custGeom>
                <a:avLst/>
                <a:gdLst>
                  <a:gd name="T0" fmla="*/ 0 w 714"/>
                  <a:gd name="T1" fmla="*/ 0 h 186"/>
                  <a:gd name="T2" fmla="*/ 0 w 714"/>
                  <a:gd name="T3" fmla="*/ 0 h 186"/>
                  <a:gd name="T4" fmla="*/ 0 w 714"/>
                  <a:gd name="T5" fmla="*/ 0 h 186"/>
                  <a:gd name="T6" fmla="*/ 0 w 714"/>
                  <a:gd name="T7" fmla="*/ 0 h 186"/>
                  <a:gd name="T8" fmla="*/ 0 w 714"/>
                  <a:gd name="T9" fmla="*/ 0 h 186"/>
                  <a:gd name="T10" fmla="*/ 0 w 714"/>
                  <a:gd name="T11" fmla="*/ 0 h 186"/>
                  <a:gd name="T12" fmla="*/ 0 w 714"/>
                  <a:gd name="T13" fmla="*/ 0 h 186"/>
                  <a:gd name="T14" fmla="*/ 0 w 714"/>
                  <a:gd name="T15" fmla="*/ 0 h 186"/>
                  <a:gd name="T16" fmla="*/ 0 w 714"/>
                  <a:gd name="T17" fmla="*/ 0 h 186"/>
                  <a:gd name="T18" fmla="*/ 0 w 714"/>
                  <a:gd name="T19" fmla="*/ 0 h 186"/>
                  <a:gd name="T20" fmla="*/ 0 w 714"/>
                  <a:gd name="T21" fmla="*/ 0 h 186"/>
                  <a:gd name="T22" fmla="*/ 0 w 714"/>
                  <a:gd name="T23" fmla="*/ 0 h 186"/>
                  <a:gd name="T24" fmla="*/ 0 w 714"/>
                  <a:gd name="T25" fmla="*/ 0 h 186"/>
                  <a:gd name="T26" fmla="*/ 0 w 714"/>
                  <a:gd name="T27" fmla="*/ 0 h 186"/>
                  <a:gd name="T28" fmla="*/ 0 w 714"/>
                  <a:gd name="T29" fmla="*/ 0 h 186"/>
                  <a:gd name="T30" fmla="*/ 0 w 714"/>
                  <a:gd name="T31" fmla="*/ 0 h 186"/>
                  <a:gd name="T32" fmla="*/ 0 w 714"/>
                  <a:gd name="T33" fmla="*/ 0 h 186"/>
                  <a:gd name="T34" fmla="*/ 0 w 714"/>
                  <a:gd name="T35" fmla="*/ 0 h 186"/>
                  <a:gd name="T36" fmla="*/ 0 w 714"/>
                  <a:gd name="T37" fmla="*/ 0 h 186"/>
                  <a:gd name="T38" fmla="*/ 0 w 714"/>
                  <a:gd name="T39" fmla="*/ 0 h 186"/>
                  <a:gd name="T40" fmla="*/ 0 w 714"/>
                  <a:gd name="T41" fmla="*/ 0 h 186"/>
                  <a:gd name="T42" fmla="*/ 0 w 714"/>
                  <a:gd name="T43" fmla="*/ 0 h 186"/>
                  <a:gd name="T44" fmla="*/ 0 w 714"/>
                  <a:gd name="T45" fmla="*/ 0 h 186"/>
                  <a:gd name="T46" fmla="*/ 0 w 714"/>
                  <a:gd name="T47" fmla="*/ 0 h 186"/>
                  <a:gd name="T48" fmla="*/ 0 w 714"/>
                  <a:gd name="T49" fmla="*/ 0 h 186"/>
                  <a:gd name="T50" fmla="*/ 0 w 714"/>
                  <a:gd name="T51" fmla="*/ 0 h 186"/>
                  <a:gd name="T52" fmla="*/ 0 w 714"/>
                  <a:gd name="T53" fmla="*/ 0 h 18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714"/>
                  <a:gd name="T82" fmla="*/ 0 h 186"/>
                  <a:gd name="T83" fmla="*/ 714 w 714"/>
                  <a:gd name="T84" fmla="*/ 186 h 18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714" h="186">
                    <a:moveTo>
                      <a:pt x="0" y="0"/>
                    </a:moveTo>
                    <a:lnTo>
                      <a:pt x="133" y="9"/>
                    </a:lnTo>
                    <a:lnTo>
                      <a:pt x="231" y="14"/>
                    </a:lnTo>
                    <a:lnTo>
                      <a:pt x="320" y="23"/>
                    </a:lnTo>
                    <a:lnTo>
                      <a:pt x="408" y="34"/>
                    </a:lnTo>
                    <a:lnTo>
                      <a:pt x="471" y="43"/>
                    </a:lnTo>
                    <a:lnTo>
                      <a:pt x="545" y="55"/>
                    </a:lnTo>
                    <a:lnTo>
                      <a:pt x="588" y="63"/>
                    </a:lnTo>
                    <a:lnTo>
                      <a:pt x="620" y="70"/>
                    </a:lnTo>
                    <a:lnTo>
                      <a:pt x="638" y="75"/>
                    </a:lnTo>
                    <a:lnTo>
                      <a:pt x="653" y="78"/>
                    </a:lnTo>
                    <a:lnTo>
                      <a:pt x="670" y="84"/>
                    </a:lnTo>
                    <a:lnTo>
                      <a:pt x="688" y="91"/>
                    </a:lnTo>
                    <a:lnTo>
                      <a:pt x="705" y="100"/>
                    </a:lnTo>
                    <a:lnTo>
                      <a:pt x="713" y="110"/>
                    </a:lnTo>
                    <a:lnTo>
                      <a:pt x="714" y="118"/>
                    </a:lnTo>
                    <a:lnTo>
                      <a:pt x="711" y="130"/>
                    </a:lnTo>
                    <a:lnTo>
                      <a:pt x="705" y="143"/>
                    </a:lnTo>
                    <a:lnTo>
                      <a:pt x="696" y="154"/>
                    </a:lnTo>
                    <a:lnTo>
                      <a:pt x="685" y="162"/>
                    </a:lnTo>
                    <a:lnTo>
                      <a:pt x="669" y="172"/>
                    </a:lnTo>
                    <a:lnTo>
                      <a:pt x="652" y="179"/>
                    </a:lnTo>
                    <a:lnTo>
                      <a:pt x="633" y="181"/>
                    </a:lnTo>
                    <a:lnTo>
                      <a:pt x="611" y="185"/>
                    </a:lnTo>
                    <a:lnTo>
                      <a:pt x="585" y="186"/>
                    </a:lnTo>
                    <a:lnTo>
                      <a:pt x="560" y="183"/>
                    </a:lnTo>
                    <a:lnTo>
                      <a:pt x="520" y="178"/>
                    </a:lnTo>
                  </a:path>
                </a:pathLst>
              </a:custGeom>
              <a:noFill/>
              <a:ln w="6350">
                <a:solidFill>
                  <a:srgbClr val="C0C0C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321" name="Group 66"/>
              <p:cNvGrpSpPr>
                <a:grpSpLocks/>
              </p:cNvGrpSpPr>
              <p:nvPr/>
            </p:nvGrpSpPr>
            <p:grpSpPr bwMode="auto">
              <a:xfrm>
                <a:off x="1127" y="3829"/>
                <a:ext cx="101" cy="39"/>
                <a:chOff x="1127" y="3829"/>
                <a:chExt cx="101" cy="39"/>
              </a:xfrm>
            </p:grpSpPr>
            <p:grpSp>
              <p:nvGrpSpPr>
                <p:cNvPr id="9322" name="Group 61"/>
                <p:cNvGrpSpPr>
                  <a:grpSpLocks/>
                </p:cNvGrpSpPr>
                <p:nvPr/>
              </p:nvGrpSpPr>
              <p:grpSpPr bwMode="auto">
                <a:xfrm>
                  <a:off x="1127" y="3829"/>
                  <a:ext cx="101" cy="39"/>
                  <a:chOff x="1127" y="3829"/>
                  <a:chExt cx="101" cy="39"/>
                </a:xfrm>
              </p:grpSpPr>
              <p:sp>
                <p:nvSpPr>
                  <p:cNvPr id="9327" name="Freeform 57"/>
                  <p:cNvSpPr>
                    <a:spLocks/>
                  </p:cNvSpPr>
                  <p:nvPr/>
                </p:nvSpPr>
                <p:spPr bwMode="auto">
                  <a:xfrm>
                    <a:off x="1127" y="3829"/>
                    <a:ext cx="62" cy="25"/>
                  </a:xfrm>
                  <a:custGeom>
                    <a:avLst/>
                    <a:gdLst>
                      <a:gd name="T0" fmla="*/ 0 w 311"/>
                      <a:gd name="T1" fmla="*/ 0 h 124"/>
                      <a:gd name="T2" fmla="*/ 0 w 311"/>
                      <a:gd name="T3" fmla="*/ 0 h 124"/>
                      <a:gd name="T4" fmla="*/ 0 w 311"/>
                      <a:gd name="T5" fmla="*/ 0 h 124"/>
                      <a:gd name="T6" fmla="*/ 0 w 311"/>
                      <a:gd name="T7" fmla="*/ 0 h 124"/>
                      <a:gd name="T8" fmla="*/ 0 w 311"/>
                      <a:gd name="T9" fmla="*/ 0 h 12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311"/>
                      <a:gd name="T16" fmla="*/ 0 h 124"/>
                      <a:gd name="T17" fmla="*/ 311 w 311"/>
                      <a:gd name="T18" fmla="*/ 124 h 12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311" h="124">
                        <a:moveTo>
                          <a:pt x="0" y="75"/>
                        </a:moveTo>
                        <a:lnTo>
                          <a:pt x="81" y="0"/>
                        </a:lnTo>
                        <a:lnTo>
                          <a:pt x="311" y="42"/>
                        </a:lnTo>
                        <a:lnTo>
                          <a:pt x="221" y="124"/>
                        </a:lnTo>
                        <a:lnTo>
                          <a:pt x="0" y="75"/>
                        </a:lnTo>
                        <a:close/>
                      </a:path>
                    </a:pathLst>
                  </a:custGeom>
                  <a:solidFill>
                    <a:srgbClr val="DFDFD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8" name="Freeform 58"/>
                  <p:cNvSpPr>
                    <a:spLocks/>
                  </p:cNvSpPr>
                  <p:nvPr/>
                </p:nvSpPr>
                <p:spPr bwMode="auto">
                  <a:xfrm>
                    <a:off x="1127" y="3844"/>
                    <a:ext cx="44" cy="24"/>
                  </a:xfrm>
                  <a:custGeom>
                    <a:avLst/>
                    <a:gdLst>
                      <a:gd name="T0" fmla="*/ 0 w 221"/>
                      <a:gd name="T1" fmla="*/ 0 h 117"/>
                      <a:gd name="T2" fmla="*/ 0 w 221"/>
                      <a:gd name="T3" fmla="*/ 0 h 117"/>
                      <a:gd name="T4" fmla="*/ 0 w 221"/>
                      <a:gd name="T5" fmla="*/ 0 h 117"/>
                      <a:gd name="T6" fmla="*/ 0 w 221"/>
                      <a:gd name="T7" fmla="*/ 0 h 117"/>
                      <a:gd name="T8" fmla="*/ 0 w 221"/>
                      <a:gd name="T9" fmla="*/ 0 h 117"/>
                      <a:gd name="T10" fmla="*/ 0 w 221"/>
                      <a:gd name="T11" fmla="*/ 0 h 117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21"/>
                      <a:gd name="T19" fmla="*/ 0 h 117"/>
                      <a:gd name="T20" fmla="*/ 221 w 221"/>
                      <a:gd name="T21" fmla="*/ 117 h 117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21" h="117">
                        <a:moveTo>
                          <a:pt x="0" y="0"/>
                        </a:moveTo>
                        <a:lnTo>
                          <a:pt x="0" y="65"/>
                        </a:lnTo>
                        <a:lnTo>
                          <a:pt x="2" y="65"/>
                        </a:lnTo>
                        <a:lnTo>
                          <a:pt x="221" y="117"/>
                        </a:lnTo>
                        <a:lnTo>
                          <a:pt x="221" y="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9" name="Freeform 59"/>
                  <p:cNvSpPr>
                    <a:spLocks/>
                  </p:cNvSpPr>
                  <p:nvPr/>
                </p:nvSpPr>
                <p:spPr bwMode="auto">
                  <a:xfrm>
                    <a:off x="1171" y="3838"/>
                    <a:ext cx="57" cy="30"/>
                  </a:xfrm>
                  <a:custGeom>
                    <a:avLst/>
                    <a:gdLst>
                      <a:gd name="T0" fmla="*/ 0 w 281"/>
                      <a:gd name="T1" fmla="*/ 0 h 150"/>
                      <a:gd name="T2" fmla="*/ 0 w 281"/>
                      <a:gd name="T3" fmla="*/ 0 h 150"/>
                      <a:gd name="T4" fmla="*/ 0 w 281"/>
                      <a:gd name="T5" fmla="*/ 0 h 150"/>
                      <a:gd name="T6" fmla="*/ 0 w 281"/>
                      <a:gd name="T7" fmla="*/ 0 h 150"/>
                      <a:gd name="T8" fmla="*/ 0 w 281"/>
                      <a:gd name="T9" fmla="*/ 0 h 150"/>
                      <a:gd name="T10" fmla="*/ 0 w 281"/>
                      <a:gd name="T11" fmla="*/ 0 h 150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281"/>
                      <a:gd name="T19" fmla="*/ 0 h 150"/>
                      <a:gd name="T20" fmla="*/ 281 w 281"/>
                      <a:gd name="T21" fmla="*/ 150 h 150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281" h="150">
                        <a:moveTo>
                          <a:pt x="0" y="81"/>
                        </a:moveTo>
                        <a:lnTo>
                          <a:pt x="89" y="0"/>
                        </a:lnTo>
                        <a:lnTo>
                          <a:pt x="281" y="21"/>
                        </a:lnTo>
                        <a:lnTo>
                          <a:pt x="281" y="84"/>
                        </a:lnTo>
                        <a:lnTo>
                          <a:pt x="0" y="150"/>
                        </a:lnTo>
                        <a:lnTo>
                          <a:pt x="0" y="81"/>
                        </a:lnTo>
                        <a:close/>
                      </a:path>
                    </a:pathLst>
                  </a:custGeom>
                  <a:solidFill>
                    <a:srgbClr val="9F9F9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30" name="Freeform 60"/>
                  <p:cNvSpPr>
                    <a:spLocks/>
                  </p:cNvSpPr>
                  <p:nvPr/>
                </p:nvSpPr>
                <p:spPr bwMode="auto">
                  <a:xfrm>
                    <a:off x="1143" y="3829"/>
                    <a:ext cx="85" cy="13"/>
                  </a:xfrm>
                  <a:custGeom>
                    <a:avLst/>
                    <a:gdLst>
                      <a:gd name="T0" fmla="*/ 0 w 422"/>
                      <a:gd name="T1" fmla="*/ 0 h 62"/>
                      <a:gd name="T2" fmla="*/ 0 w 422"/>
                      <a:gd name="T3" fmla="*/ 0 h 62"/>
                      <a:gd name="T4" fmla="*/ 0 w 422"/>
                      <a:gd name="T5" fmla="*/ 0 h 62"/>
                      <a:gd name="T6" fmla="*/ 0 w 422"/>
                      <a:gd name="T7" fmla="*/ 0 h 62"/>
                      <a:gd name="T8" fmla="*/ 0 w 422"/>
                      <a:gd name="T9" fmla="*/ 0 h 6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22"/>
                      <a:gd name="T16" fmla="*/ 0 h 62"/>
                      <a:gd name="T17" fmla="*/ 422 w 422"/>
                      <a:gd name="T18" fmla="*/ 62 h 62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22" h="62">
                        <a:moveTo>
                          <a:pt x="0" y="0"/>
                        </a:moveTo>
                        <a:lnTo>
                          <a:pt x="211" y="15"/>
                        </a:lnTo>
                        <a:lnTo>
                          <a:pt x="422" y="62"/>
                        </a:lnTo>
                        <a:lnTo>
                          <a:pt x="230" y="42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7F7F7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323" name="Group 65"/>
                <p:cNvGrpSpPr>
                  <a:grpSpLocks/>
                </p:cNvGrpSpPr>
                <p:nvPr/>
              </p:nvGrpSpPr>
              <p:grpSpPr bwMode="auto">
                <a:xfrm>
                  <a:off x="1127" y="3841"/>
                  <a:ext cx="100" cy="16"/>
                  <a:chOff x="1127" y="3841"/>
                  <a:chExt cx="100" cy="16"/>
                </a:xfrm>
              </p:grpSpPr>
              <p:sp>
                <p:nvSpPr>
                  <p:cNvPr id="9324" name="Line 62"/>
                  <p:cNvSpPr>
                    <a:spLocks noChangeShapeType="1"/>
                  </p:cNvSpPr>
                  <p:nvPr/>
                </p:nvSpPr>
                <p:spPr bwMode="auto">
                  <a:xfrm>
                    <a:off x="1127" y="3847"/>
                    <a:ext cx="45" cy="10"/>
                  </a:xfrm>
                  <a:prstGeom prst="line">
                    <a:avLst/>
                  </a:prstGeom>
                  <a:noFill/>
                  <a:ln w="3175">
                    <a:solidFill>
                      <a:srgbClr val="7F7F7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5" name="Line 6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72" y="3841"/>
                    <a:ext cx="18" cy="16"/>
                  </a:xfrm>
                  <a:prstGeom prst="line">
                    <a:avLst/>
                  </a:prstGeom>
                  <a:noFill/>
                  <a:ln w="3175">
                    <a:solidFill>
                      <a:srgbClr val="5F5F5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26" name="Line 64"/>
                  <p:cNvSpPr>
                    <a:spLocks noChangeShapeType="1"/>
                  </p:cNvSpPr>
                  <p:nvPr/>
                </p:nvSpPr>
                <p:spPr bwMode="auto">
                  <a:xfrm>
                    <a:off x="1191" y="3841"/>
                    <a:ext cx="36" cy="3"/>
                  </a:xfrm>
                  <a:prstGeom prst="line">
                    <a:avLst/>
                  </a:prstGeom>
                  <a:noFill/>
                  <a:ln w="3175">
                    <a:solidFill>
                      <a:srgbClr val="5F5F5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9229" name="Freeform 68"/>
            <p:cNvSpPr>
              <a:spLocks/>
            </p:cNvSpPr>
            <p:nvPr/>
          </p:nvSpPr>
          <p:spPr bwMode="auto">
            <a:xfrm>
              <a:off x="1101" y="3740"/>
              <a:ext cx="86" cy="81"/>
            </a:xfrm>
            <a:custGeom>
              <a:avLst/>
              <a:gdLst>
                <a:gd name="T0" fmla="*/ 0 w 433"/>
                <a:gd name="T1" fmla="*/ 0 h 404"/>
                <a:gd name="T2" fmla="*/ 0 w 433"/>
                <a:gd name="T3" fmla="*/ 0 h 404"/>
                <a:gd name="T4" fmla="*/ 0 w 433"/>
                <a:gd name="T5" fmla="*/ 0 h 404"/>
                <a:gd name="T6" fmla="*/ 0 w 433"/>
                <a:gd name="T7" fmla="*/ 0 h 404"/>
                <a:gd name="T8" fmla="*/ 0 w 433"/>
                <a:gd name="T9" fmla="*/ 0 h 40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33"/>
                <a:gd name="T16" fmla="*/ 0 h 404"/>
                <a:gd name="T17" fmla="*/ 433 w 433"/>
                <a:gd name="T18" fmla="*/ 404 h 40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33" h="404">
                  <a:moveTo>
                    <a:pt x="0" y="202"/>
                  </a:moveTo>
                  <a:lnTo>
                    <a:pt x="433" y="0"/>
                  </a:lnTo>
                  <a:lnTo>
                    <a:pt x="433" y="163"/>
                  </a:lnTo>
                  <a:lnTo>
                    <a:pt x="0" y="404"/>
                  </a:lnTo>
                  <a:lnTo>
                    <a:pt x="0" y="202"/>
                  </a:lnTo>
                  <a:close/>
                </a:path>
              </a:pathLst>
            </a:custGeom>
            <a:solidFill>
              <a:srgbClr val="5F5F5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Freeform 69"/>
            <p:cNvSpPr>
              <a:spLocks/>
            </p:cNvSpPr>
            <p:nvPr/>
          </p:nvSpPr>
          <p:spPr bwMode="auto">
            <a:xfrm>
              <a:off x="1100" y="3664"/>
              <a:ext cx="89" cy="120"/>
            </a:xfrm>
            <a:custGeom>
              <a:avLst/>
              <a:gdLst>
                <a:gd name="T0" fmla="*/ 0 w 446"/>
                <a:gd name="T1" fmla="*/ 0 h 598"/>
                <a:gd name="T2" fmla="*/ 0 w 446"/>
                <a:gd name="T3" fmla="*/ 0 h 598"/>
                <a:gd name="T4" fmla="*/ 0 w 446"/>
                <a:gd name="T5" fmla="*/ 0 h 598"/>
                <a:gd name="T6" fmla="*/ 0 w 446"/>
                <a:gd name="T7" fmla="*/ 0 h 598"/>
                <a:gd name="T8" fmla="*/ 0 w 446"/>
                <a:gd name="T9" fmla="*/ 0 h 5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46"/>
                <a:gd name="T16" fmla="*/ 0 h 598"/>
                <a:gd name="T17" fmla="*/ 446 w 446"/>
                <a:gd name="T18" fmla="*/ 598 h 5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46" h="598">
                  <a:moveTo>
                    <a:pt x="0" y="127"/>
                  </a:moveTo>
                  <a:lnTo>
                    <a:pt x="446" y="0"/>
                  </a:lnTo>
                  <a:lnTo>
                    <a:pt x="446" y="396"/>
                  </a:lnTo>
                  <a:lnTo>
                    <a:pt x="1" y="598"/>
                  </a:lnTo>
                  <a:lnTo>
                    <a:pt x="0" y="127"/>
                  </a:lnTo>
                  <a:close/>
                </a:path>
              </a:pathLst>
            </a:custGeom>
            <a:solidFill>
              <a:srgbClr val="BFB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Freeform 70"/>
            <p:cNvSpPr>
              <a:spLocks/>
            </p:cNvSpPr>
            <p:nvPr/>
          </p:nvSpPr>
          <p:spPr bwMode="auto">
            <a:xfrm>
              <a:off x="858" y="3451"/>
              <a:ext cx="221" cy="182"/>
            </a:xfrm>
            <a:custGeom>
              <a:avLst/>
              <a:gdLst>
                <a:gd name="T0" fmla="*/ 0 w 1103"/>
                <a:gd name="T1" fmla="*/ 0 h 914"/>
                <a:gd name="T2" fmla="*/ 0 w 1103"/>
                <a:gd name="T3" fmla="*/ 0 h 914"/>
                <a:gd name="T4" fmla="*/ 0 w 1103"/>
                <a:gd name="T5" fmla="*/ 0 h 914"/>
                <a:gd name="T6" fmla="*/ 0 w 1103"/>
                <a:gd name="T7" fmla="*/ 0 h 914"/>
                <a:gd name="T8" fmla="*/ 0 w 1103"/>
                <a:gd name="T9" fmla="*/ 0 h 9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03"/>
                <a:gd name="T16" fmla="*/ 0 h 914"/>
                <a:gd name="T17" fmla="*/ 1103 w 1103"/>
                <a:gd name="T18" fmla="*/ 914 h 9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03" h="914">
                  <a:moveTo>
                    <a:pt x="44" y="0"/>
                  </a:moveTo>
                  <a:lnTo>
                    <a:pt x="1103" y="0"/>
                  </a:lnTo>
                  <a:lnTo>
                    <a:pt x="1060" y="914"/>
                  </a:lnTo>
                  <a:lnTo>
                    <a:pt x="0" y="862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C0C0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Freeform 71"/>
            <p:cNvSpPr>
              <a:spLocks/>
            </p:cNvSpPr>
            <p:nvPr/>
          </p:nvSpPr>
          <p:spPr bwMode="auto">
            <a:xfrm>
              <a:off x="715" y="3758"/>
              <a:ext cx="410" cy="83"/>
            </a:xfrm>
            <a:custGeom>
              <a:avLst/>
              <a:gdLst>
                <a:gd name="T0" fmla="*/ 0 w 2054"/>
                <a:gd name="T1" fmla="*/ 0 h 417"/>
                <a:gd name="T2" fmla="*/ 1 w 2054"/>
                <a:gd name="T3" fmla="*/ 0 h 417"/>
                <a:gd name="T4" fmla="*/ 1 w 2054"/>
                <a:gd name="T5" fmla="*/ 0 h 417"/>
                <a:gd name="T6" fmla="*/ 1 w 2054"/>
                <a:gd name="T7" fmla="*/ 0 h 417"/>
                <a:gd name="T8" fmla="*/ 0 w 2054"/>
                <a:gd name="T9" fmla="*/ 0 h 417"/>
                <a:gd name="T10" fmla="*/ 0 w 2054"/>
                <a:gd name="T11" fmla="*/ 0 h 417"/>
                <a:gd name="T12" fmla="*/ 0 w 2054"/>
                <a:gd name="T13" fmla="*/ 0 h 4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054"/>
                <a:gd name="T22" fmla="*/ 0 h 417"/>
                <a:gd name="T23" fmla="*/ 2054 w 2054"/>
                <a:gd name="T24" fmla="*/ 417 h 4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054" h="417">
                  <a:moveTo>
                    <a:pt x="334" y="0"/>
                  </a:moveTo>
                  <a:lnTo>
                    <a:pt x="2054" y="170"/>
                  </a:lnTo>
                  <a:lnTo>
                    <a:pt x="1933" y="323"/>
                  </a:lnTo>
                  <a:lnTo>
                    <a:pt x="1815" y="417"/>
                  </a:lnTo>
                  <a:lnTo>
                    <a:pt x="0" y="208"/>
                  </a:lnTo>
                  <a:lnTo>
                    <a:pt x="136" y="149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233" name="Group 81"/>
            <p:cNvGrpSpPr>
              <a:grpSpLocks/>
            </p:cNvGrpSpPr>
            <p:nvPr/>
          </p:nvGrpSpPr>
          <p:grpSpPr bwMode="auto">
            <a:xfrm>
              <a:off x="1100" y="3672"/>
              <a:ext cx="88" cy="105"/>
              <a:chOff x="1100" y="3672"/>
              <a:chExt cx="88" cy="105"/>
            </a:xfrm>
          </p:grpSpPr>
          <p:sp>
            <p:nvSpPr>
              <p:cNvPr id="9311" name="Line 72"/>
              <p:cNvSpPr>
                <a:spLocks noChangeShapeType="1"/>
              </p:cNvSpPr>
              <p:nvPr/>
            </p:nvSpPr>
            <p:spPr bwMode="auto">
              <a:xfrm flipV="1">
                <a:off x="1100" y="3701"/>
                <a:ext cx="88" cy="32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2" name="Line 73"/>
              <p:cNvSpPr>
                <a:spLocks noChangeShapeType="1"/>
              </p:cNvSpPr>
              <p:nvPr/>
            </p:nvSpPr>
            <p:spPr bwMode="auto">
              <a:xfrm flipV="1">
                <a:off x="1115" y="3710"/>
                <a:ext cx="73" cy="29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3" name="Line 74"/>
              <p:cNvSpPr>
                <a:spLocks noChangeShapeType="1"/>
              </p:cNvSpPr>
              <p:nvPr/>
            </p:nvSpPr>
            <p:spPr bwMode="auto">
              <a:xfrm flipV="1">
                <a:off x="1115" y="3719"/>
                <a:ext cx="73" cy="30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4" name="Line 75"/>
              <p:cNvSpPr>
                <a:spLocks noChangeShapeType="1"/>
              </p:cNvSpPr>
              <p:nvPr/>
            </p:nvSpPr>
            <p:spPr bwMode="auto">
              <a:xfrm flipV="1">
                <a:off x="1115" y="3728"/>
                <a:ext cx="73" cy="30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5" name="Line 76"/>
              <p:cNvSpPr>
                <a:spLocks noChangeShapeType="1"/>
              </p:cNvSpPr>
              <p:nvPr/>
            </p:nvSpPr>
            <p:spPr bwMode="auto">
              <a:xfrm flipV="1">
                <a:off x="1115" y="3736"/>
                <a:ext cx="73" cy="33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6" name="Line 77"/>
              <p:cNvSpPr>
                <a:spLocks noChangeShapeType="1"/>
              </p:cNvSpPr>
              <p:nvPr/>
            </p:nvSpPr>
            <p:spPr bwMode="auto">
              <a:xfrm flipV="1">
                <a:off x="1115" y="3692"/>
                <a:ext cx="73" cy="25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7" name="Line 78"/>
              <p:cNvSpPr>
                <a:spLocks noChangeShapeType="1"/>
              </p:cNvSpPr>
              <p:nvPr/>
            </p:nvSpPr>
            <p:spPr bwMode="auto">
              <a:xfrm flipV="1">
                <a:off x="1116" y="3683"/>
                <a:ext cx="72" cy="22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8" name="Line 79"/>
              <p:cNvSpPr>
                <a:spLocks noChangeShapeType="1"/>
              </p:cNvSpPr>
              <p:nvPr/>
            </p:nvSpPr>
            <p:spPr bwMode="auto">
              <a:xfrm flipV="1">
                <a:off x="1115" y="3672"/>
                <a:ext cx="73" cy="22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19" name="Line 80"/>
              <p:cNvSpPr>
                <a:spLocks noChangeShapeType="1"/>
              </p:cNvSpPr>
              <p:nvPr/>
            </p:nvSpPr>
            <p:spPr bwMode="auto">
              <a:xfrm flipH="1">
                <a:off x="1115" y="3686"/>
                <a:ext cx="1" cy="91"/>
              </a:xfrm>
              <a:prstGeom prst="line">
                <a:avLst/>
              </a:prstGeom>
              <a:noFill/>
              <a:ln w="3175">
                <a:solidFill>
                  <a:srgbClr val="80808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4" name="Group 99"/>
            <p:cNvGrpSpPr>
              <a:grpSpLocks/>
            </p:cNvGrpSpPr>
            <p:nvPr/>
          </p:nvGrpSpPr>
          <p:grpSpPr bwMode="auto">
            <a:xfrm>
              <a:off x="828" y="3409"/>
              <a:ext cx="291" cy="269"/>
              <a:chOff x="828" y="3409"/>
              <a:chExt cx="291" cy="269"/>
            </a:xfrm>
          </p:grpSpPr>
          <p:grpSp>
            <p:nvGrpSpPr>
              <p:cNvPr id="9294" name="Group 97"/>
              <p:cNvGrpSpPr>
                <a:grpSpLocks/>
              </p:cNvGrpSpPr>
              <p:nvPr/>
            </p:nvGrpSpPr>
            <p:grpSpPr bwMode="auto">
              <a:xfrm>
                <a:off x="828" y="3409"/>
                <a:ext cx="291" cy="269"/>
                <a:chOff x="828" y="3409"/>
                <a:chExt cx="291" cy="269"/>
              </a:xfrm>
            </p:grpSpPr>
            <p:grpSp>
              <p:nvGrpSpPr>
                <p:cNvPr id="9296" name="Group 86"/>
                <p:cNvGrpSpPr>
                  <a:grpSpLocks/>
                </p:cNvGrpSpPr>
                <p:nvPr/>
              </p:nvGrpSpPr>
              <p:grpSpPr bwMode="auto">
                <a:xfrm>
                  <a:off x="828" y="3409"/>
                  <a:ext cx="291" cy="269"/>
                  <a:chOff x="828" y="3409"/>
                  <a:chExt cx="291" cy="269"/>
                </a:xfrm>
              </p:grpSpPr>
              <p:sp>
                <p:nvSpPr>
                  <p:cNvPr id="9307" name="Freeform 82"/>
                  <p:cNvSpPr>
                    <a:spLocks/>
                  </p:cNvSpPr>
                  <p:nvPr/>
                </p:nvSpPr>
                <p:spPr bwMode="auto">
                  <a:xfrm>
                    <a:off x="828" y="3409"/>
                    <a:ext cx="291" cy="269"/>
                  </a:xfrm>
                  <a:custGeom>
                    <a:avLst/>
                    <a:gdLst>
                      <a:gd name="T0" fmla="*/ 0 w 1451"/>
                      <a:gd name="T1" fmla="*/ 0 h 1343"/>
                      <a:gd name="T2" fmla="*/ 0 w 1451"/>
                      <a:gd name="T3" fmla="*/ 0 h 1343"/>
                      <a:gd name="T4" fmla="*/ 0 w 1451"/>
                      <a:gd name="T5" fmla="*/ 0 h 1343"/>
                      <a:gd name="T6" fmla="*/ 0 w 1451"/>
                      <a:gd name="T7" fmla="*/ 0 h 1343"/>
                      <a:gd name="T8" fmla="*/ 0 w 1451"/>
                      <a:gd name="T9" fmla="*/ 0 h 1343"/>
                      <a:gd name="T10" fmla="*/ 0 w 1451"/>
                      <a:gd name="T11" fmla="*/ 0 h 1343"/>
                      <a:gd name="T12" fmla="*/ 0 w 1451"/>
                      <a:gd name="T13" fmla="*/ 0 h 1343"/>
                      <a:gd name="T14" fmla="*/ 0 w 1451"/>
                      <a:gd name="T15" fmla="*/ 0 h 1343"/>
                      <a:gd name="T16" fmla="*/ 0 w 1451"/>
                      <a:gd name="T17" fmla="*/ 0 h 1343"/>
                      <a:gd name="T18" fmla="*/ 0 w 1451"/>
                      <a:gd name="T19" fmla="*/ 0 h 1343"/>
                      <a:gd name="T20" fmla="*/ 0 w 1451"/>
                      <a:gd name="T21" fmla="*/ 0 h 1343"/>
                      <a:gd name="T22" fmla="*/ 0 w 1451"/>
                      <a:gd name="T23" fmla="*/ 0 h 1343"/>
                      <a:gd name="T24" fmla="*/ 0 w 1451"/>
                      <a:gd name="T25" fmla="*/ 0 h 1343"/>
                      <a:gd name="T26" fmla="*/ 0 w 1451"/>
                      <a:gd name="T27" fmla="*/ 0 h 1343"/>
                      <a:gd name="T28" fmla="*/ 0 w 1451"/>
                      <a:gd name="T29" fmla="*/ 0 h 1343"/>
                      <a:gd name="T30" fmla="*/ 0 w 1451"/>
                      <a:gd name="T31" fmla="*/ 0 h 1343"/>
                      <a:gd name="T32" fmla="*/ 0 w 1451"/>
                      <a:gd name="T33" fmla="*/ 0 h 1343"/>
                      <a:gd name="T34" fmla="*/ 0 w 1451"/>
                      <a:gd name="T35" fmla="*/ 0 h 1343"/>
                      <a:gd name="T36" fmla="*/ 0 w 1451"/>
                      <a:gd name="T37" fmla="*/ 0 h 1343"/>
                      <a:gd name="T38" fmla="*/ 0 w 1451"/>
                      <a:gd name="T39" fmla="*/ 0 h 1343"/>
                      <a:gd name="T40" fmla="*/ 0 w 1451"/>
                      <a:gd name="T41" fmla="*/ 0 h 1343"/>
                      <a:gd name="T42" fmla="*/ 0 w 1451"/>
                      <a:gd name="T43" fmla="*/ 0 h 1343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w 1451"/>
                      <a:gd name="T67" fmla="*/ 0 h 1343"/>
                      <a:gd name="T68" fmla="*/ 1451 w 1451"/>
                      <a:gd name="T69" fmla="*/ 1343 h 1343"/>
                    </a:gdLst>
                    <a:ahLst/>
                    <a:cxnLst>
                      <a:cxn ang="T44">
                        <a:pos x="T0" y="T1"/>
                      </a:cxn>
                      <a:cxn ang="T45">
                        <a:pos x="T2" y="T3"/>
                      </a:cxn>
                      <a:cxn ang="T46">
                        <a:pos x="T4" y="T5"/>
                      </a:cxn>
                      <a:cxn ang="T47">
                        <a:pos x="T6" y="T7"/>
                      </a:cxn>
                      <a:cxn ang="T48">
                        <a:pos x="T8" y="T9"/>
                      </a:cxn>
                      <a:cxn ang="T49">
                        <a:pos x="T10" y="T11"/>
                      </a:cxn>
                      <a:cxn ang="T50">
                        <a:pos x="T12" y="T13"/>
                      </a:cxn>
                      <a:cxn ang="T51">
                        <a:pos x="T14" y="T15"/>
                      </a:cxn>
                      <a:cxn ang="T52">
                        <a:pos x="T16" y="T17"/>
                      </a:cxn>
                      <a:cxn ang="T53">
                        <a:pos x="T18" y="T19"/>
                      </a:cxn>
                      <a:cxn ang="T54">
                        <a:pos x="T20" y="T21"/>
                      </a:cxn>
                      <a:cxn ang="T55">
                        <a:pos x="T22" y="T23"/>
                      </a:cxn>
                      <a:cxn ang="T56">
                        <a:pos x="T24" y="T25"/>
                      </a:cxn>
                      <a:cxn ang="T57">
                        <a:pos x="T26" y="T27"/>
                      </a:cxn>
                      <a:cxn ang="T58">
                        <a:pos x="T28" y="T29"/>
                      </a:cxn>
                      <a:cxn ang="T59">
                        <a:pos x="T30" y="T31"/>
                      </a:cxn>
                      <a:cxn ang="T60">
                        <a:pos x="T32" y="T33"/>
                      </a:cxn>
                      <a:cxn ang="T61">
                        <a:pos x="T34" y="T35"/>
                      </a:cxn>
                      <a:cxn ang="T62">
                        <a:pos x="T36" y="T37"/>
                      </a:cxn>
                      <a:cxn ang="T63">
                        <a:pos x="T38" y="T39"/>
                      </a:cxn>
                      <a:cxn ang="T64">
                        <a:pos x="T40" y="T41"/>
                      </a:cxn>
                      <a:cxn ang="T65">
                        <a:pos x="T42" y="T43"/>
                      </a:cxn>
                    </a:cxnLst>
                    <a:rect l="T66" t="T67" r="T68" b="T69"/>
                    <a:pathLst>
                      <a:path w="1451" h="1343">
                        <a:moveTo>
                          <a:pt x="115" y="22"/>
                        </a:moveTo>
                        <a:lnTo>
                          <a:pt x="240" y="15"/>
                        </a:lnTo>
                        <a:lnTo>
                          <a:pt x="409" y="4"/>
                        </a:lnTo>
                        <a:lnTo>
                          <a:pt x="584" y="0"/>
                        </a:lnTo>
                        <a:lnTo>
                          <a:pt x="790" y="0"/>
                        </a:lnTo>
                        <a:lnTo>
                          <a:pt x="935" y="2"/>
                        </a:lnTo>
                        <a:lnTo>
                          <a:pt x="1157" y="10"/>
                        </a:lnTo>
                        <a:lnTo>
                          <a:pt x="1373" y="21"/>
                        </a:lnTo>
                        <a:lnTo>
                          <a:pt x="1424" y="23"/>
                        </a:lnTo>
                        <a:lnTo>
                          <a:pt x="1435" y="28"/>
                        </a:lnTo>
                        <a:lnTo>
                          <a:pt x="1443" y="34"/>
                        </a:lnTo>
                        <a:lnTo>
                          <a:pt x="1450" y="44"/>
                        </a:lnTo>
                        <a:lnTo>
                          <a:pt x="1451" y="55"/>
                        </a:lnTo>
                        <a:lnTo>
                          <a:pt x="1396" y="1318"/>
                        </a:lnTo>
                        <a:lnTo>
                          <a:pt x="1390" y="1337"/>
                        </a:lnTo>
                        <a:lnTo>
                          <a:pt x="1373" y="1343"/>
                        </a:lnTo>
                        <a:lnTo>
                          <a:pt x="904" y="1311"/>
                        </a:lnTo>
                        <a:lnTo>
                          <a:pt x="444" y="1278"/>
                        </a:lnTo>
                        <a:lnTo>
                          <a:pt x="21" y="1248"/>
                        </a:lnTo>
                        <a:lnTo>
                          <a:pt x="0" y="1215"/>
                        </a:lnTo>
                        <a:lnTo>
                          <a:pt x="64" y="63"/>
                        </a:lnTo>
                        <a:lnTo>
                          <a:pt x="115" y="22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08" name="Arc 83"/>
                  <p:cNvSpPr>
                    <a:spLocks/>
                  </p:cNvSpPr>
                  <p:nvPr/>
                </p:nvSpPr>
                <p:spPr bwMode="auto">
                  <a:xfrm>
                    <a:off x="1111" y="3414"/>
                    <a:ext cx="8" cy="6"/>
                  </a:xfrm>
                  <a:custGeom>
                    <a:avLst/>
                    <a:gdLst>
                      <a:gd name="T0" fmla="*/ 0 w 23822"/>
                      <a:gd name="T1" fmla="*/ 0 h 21600"/>
                      <a:gd name="T2" fmla="*/ 0 w 23822"/>
                      <a:gd name="T3" fmla="*/ 0 h 21600"/>
                      <a:gd name="T4" fmla="*/ 0 w 23822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3822"/>
                      <a:gd name="T10" fmla="*/ 0 h 21600"/>
                      <a:gd name="T11" fmla="*/ 23822 w 23822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3822" h="21600" fill="none" extrusionOk="0">
                        <a:moveTo>
                          <a:pt x="-1" y="159"/>
                        </a:moveTo>
                        <a:cubicBezTo>
                          <a:pt x="869" y="53"/>
                          <a:pt x="1744" y="-1"/>
                          <a:pt x="2621" y="0"/>
                        </a:cubicBezTo>
                        <a:cubicBezTo>
                          <a:pt x="12957" y="0"/>
                          <a:pt x="21845" y="7323"/>
                          <a:pt x="23822" y="17469"/>
                        </a:cubicBezTo>
                      </a:path>
                      <a:path w="23822" h="21600" stroke="0" extrusionOk="0">
                        <a:moveTo>
                          <a:pt x="-1" y="159"/>
                        </a:moveTo>
                        <a:cubicBezTo>
                          <a:pt x="869" y="53"/>
                          <a:pt x="1744" y="-1"/>
                          <a:pt x="2621" y="0"/>
                        </a:cubicBezTo>
                        <a:cubicBezTo>
                          <a:pt x="12957" y="0"/>
                          <a:pt x="21845" y="7323"/>
                          <a:pt x="23822" y="17469"/>
                        </a:cubicBezTo>
                        <a:lnTo>
                          <a:pt x="2621" y="21600"/>
                        </a:lnTo>
                        <a:lnTo>
                          <a:pt x="-1" y="159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09" name="Arc 84"/>
                  <p:cNvSpPr>
                    <a:spLocks/>
                  </p:cNvSpPr>
                  <p:nvPr/>
                </p:nvSpPr>
                <p:spPr bwMode="auto">
                  <a:xfrm>
                    <a:off x="841" y="3413"/>
                    <a:ext cx="15" cy="11"/>
                  </a:xfrm>
                  <a:custGeom>
                    <a:avLst/>
                    <a:gdLst>
                      <a:gd name="T0" fmla="*/ 0 w 21600"/>
                      <a:gd name="T1" fmla="*/ 0 h 21549"/>
                      <a:gd name="T2" fmla="*/ 0 w 21600"/>
                      <a:gd name="T3" fmla="*/ 0 h 21549"/>
                      <a:gd name="T4" fmla="*/ 0 w 21600"/>
                      <a:gd name="T5" fmla="*/ 0 h 21549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549"/>
                      <a:gd name="T11" fmla="*/ 21600 w 21600"/>
                      <a:gd name="T12" fmla="*/ 21549 h 21549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549" fill="none" extrusionOk="0">
                        <a:moveTo>
                          <a:pt x="0" y="21549"/>
                        </a:moveTo>
                        <a:cubicBezTo>
                          <a:pt x="0" y="10196"/>
                          <a:pt x="8788" y="781"/>
                          <a:pt x="20114" y="0"/>
                        </a:cubicBezTo>
                      </a:path>
                      <a:path w="21600" h="21549" stroke="0" extrusionOk="0">
                        <a:moveTo>
                          <a:pt x="0" y="21549"/>
                        </a:moveTo>
                        <a:cubicBezTo>
                          <a:pt x="0" y="10196"/>
                          <a:pt x="8788" y="781"/>
                          <a:pt x="20114" y="0"/>
                        </a:cubicBezTo>
                        <a:lnTo>
                          <a:pt x="21600" y="21549"/>
                        </a:lnTo>
                        <a:lnTo>
                          <a:pt x="0" y="21549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310" name="Arc 85"/>
                  <p:cNvSpPr>
                    <a:spLocks/>
                  </p:cNvSpPr>
                  <p:nvPr/>
                </p:nvSpPr>
                <p:spPr bwMode="auto">
                  <a:xfrm>
                    <a:off x="828" y="3651"/>
                    <a:ext cx="6" cy="8"/>
                  </a:xfrm>
                  <a:custGeom>
                    <a:avLst/>
                    <a:gdLst>
                      <a:gd name="T0" fmla="*/ 0 w 21600"/>
                      <a:gd name="T1" fmla="*/ 0 h 21600"/>
                      <a:gd name="T2" fmla="*/ 0 w 21600"/>
                      <a:gd name="T3" fmla="*/ 0 h 21600"/>
                      <a:gd name="T4" fmla="*/ 0 w 21600"/>
                      <a:gd name="T5" fmla="*/ 0 h 21600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21600"/>
                      <a:gd name="T11" fmla="*/ 21600 w 21600"/>
                      <a:gd name="T12" fmla="*/ 21600 h 21600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21600" fill="none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</a:path>
                      <a:path w="21600" h="21600" stroke="0" extrusionOk="0">
                        <a:moveTo>
                          <a:pt x="21600" y="21600"/>
                        </a:moveTo>
                        <a:cubicBezTo>
                          <a:pt x="9670" y="21600"/>
                          <a:pt x="0" y="11929"/>
                          <a:pt x="0" y="0"/>
                        </a:cubicBezTo>
                        <a:lnTo>
                          <a:pt x="21600" y="0"/>
                        </a:lnTo>
                        <a:lnTo>
                          <a:pt x="21600" y="21600"/>
                        </a:lnTo>
                        <a:close/>
                      </a:path>
                    </a:pathLst>
                  </a:custGeom>
                  <a:solidFill>
                    <a:srgbClr val="C0C0C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9297" name="Group 96"/>
                <p:cNvGrpSpPr>
                  <a:grpSpLocks/>
                </p:cNvGrpSpPr>
                <p:nvPr/>
              </p:nvGrpSpPr>
              <p:grpSpPr bwMode="auto">
                <a:xfrm>
                  <a:off x="859" y="3450"/>
                  <a:ext cx="220" cy="183"/>
                  <a:chOff x="859" y="3450"/>
                  <a:chExt cx="220" cy="183"/>
                </a:xfrm>
              </p:grpSpPr>
              <p:grpSp>
                <p:nvGrpSpPr>
                  <p:cNvPr id="9298" name="Group 91"/>
                  <p:cNvGrpSpPr>
                    <a:grpSpLocks/>
                  </p:cNvGrpSpPr>
                  <p:nvPr/>
                </p:nvGrpSpPr>
                <p:grpSpPr bwMode="auto">
                  <a:xfrm>
                    <a:off x="859" y="3450"/>
                    <a:ext cx="220" cy="183"/>
                    <a:chOff x="859" y="3450"/>
                    <a:chExt cx="220" cy="183"/>
                  </a:xfrm>
                </p:grpSpPr>
                <p:sp>
                  <p:nvSpPr>
                    <p:cNvPr id="9303" name="Freeform 87"/>
                    <p:cNvSpPr>
                      <a:spLocks/>
                    </p:cNvSpPr>
                    <p:nvPr/>
                  </p:nvSpPr>
                  <p:spPr bwMode="auto">
                    <a:xfrm>
                      <a:off x="868" y="3450"/>
                      <a:ext cx="211" cy="4"/>
                    </a:xfrm>
                    <a:custGeom>
                      <a:avLst/>
                      <a:gdLst>
                        <a:gd name="T0" fmla="*/ 0 w 1057"/>
                        <a:gd name="T1" fmla="*/ 0 h 19"/>
                        <a:gd name="T2" fmla="*/ 0 w 1057"/>
                        <a:gd name="T3" fmla="*/ 0 h 19"/>
                        <a:gd name="T4" fmla="*/ 0 w 1057"/>
                        <a:gd name="T5" fmla="*/ 0 h 19"/>
                        <a:gd name="T6" fmla="*/ 0 w 1057"/>
                        <a:gd name="T7" fmla="*/ 0 h 19"/>
                        <a:gd name="T8" fmla="*/ 0 w 1057"/>
                        <a:gd name="T9" fmla="*/ 0 h 1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057"/>
                        <a:gd name="T16" fmla="*/ 0 h 19"/>
                        <a:gd name="T17" fmla="*/ 1057 w 1057"/>
                        <a:gd name="T18" fmla="*/ 19 h 1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057" h="19">
                          <a:moveTo>
                            <a:pt x="0" y="0"/>
                          </a:moveTo>
                          <a:lnTo>
                            <a:pt x="1057" y="1"/>
                          </a:lnTo>
                          <a:lnTo>
                            <a:pt x="1033" y="19"/>
                          </a:lnTo>
                          <a:lnTo>
                            <a:pt x="22" y="19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solidFill>
                      <a:srgbClr val="8080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04" name="Freeform 88"/>
                    <p:cNvSpPr>
                      <a:spLocks/>
                    </p:cNvSpPr>
                    <p:nvPr/>
                  </p:nvSpPr>
                  <p:spPr bwMode="auto">
                    <a:xfrm>
                      <a:off x="1066" y="3450"/>
                      <a:ext cx="13" cy="183"/>
                    </a:xfrm>
                    <a:custGeom>
                      <a:avLst/>
                      <a:gdLst>
                        <a:gd name="T0" fmla="*/ 0 w 68"/>
                        <a:gd name="T1" fmla="*/ 0 h 914"/>
                        <a:gd name="T2" fmla="*/ 0 w 68"/>
                        <a:gd name="T3" fmla="*/ 0 h 914"/>
                        <a:gd name="T4" fmla="*/ 0 w 68"/>
                        <a:gd name="T5" fmla="*/ 0 h 914"/>
                        <a:gd name="T6" fmla="*/ 0 w 68"/>
                        <a:gd name="T7" fmla="*/ 0 h 914"/>
                        <a:gd name="T8" fmla="*/ 0 w 68"/>
                        <a:gd name="T9" fmla="*/ 0 h 914"/>
                        <a:gd name="T10" fmla="*/ 0 w 68"/>
                        <a:gd name="T11" fmla="*/ 0 h 914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68"/>
                        <a:gd name="T19" fmla="*/ 0 h 914"/>
                        <a:gd name="T20" fmla="*/ 68 w 68"/>
                        <a:gd name="T21" fmla="*/ 914 h 914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68" h="914">
                          <a:moveTo>
                            <a:pt x="43" y="18"/>
                          </a:moveTo>
                          <a:lnTo>
                            <a:pt x="68" y="0"/>
                          </a:lnTo>
                          <a:lnTo>
                            <a:pt x="44" y="496"/>
                          </a:lnTo>
                          <a:lnTo>
                            <a:pt x="23" y="914"/>
                          </a:lnTo>
                          <a:lnTo>
                            <a:pt x="0" y="888"/>
                          </a:lnTo>
                          <a:lnTo>
                            <a:pt x="43" y="18"/>
                          </a:lnTo>
                          <a:close/>
                        </a:path>
                      </a:pathLst>
                    </a:custGeom>
                    <a:solidFill>
                      <a:srgbClr val="FFFF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05" name="Freeform 89"/>
                    <p:cNvSpPr>
                      <a:spLocks/>
                    </p:cNvSpPr>
                    <p:nvPr/>
                  </p:nvSpPr>
                  <p:spPr bwMode="auto">
                    <a:xfrm>
                      <a:off x="859" y="3618"/>
                      <a:ext cx="211" cy="15"/>
                    </a:xfrm>
                    <a:custGeom>
                      <a:avLst/>
                      <a:gdLst>
                        <a:gd name="T0" fmla="*/ 0 w 1059"/>
                        <a:gd name="T1" fmla="*/ 0 h 75"/>
                        <a:gd name="T2" fmla="*/ 0 w 1059"/>
                        <a:gd name="T3" fmla="*/ 0 h 75"/>
                        <a:gd name="T4" fmla="*/ 0 w 1059"/>
                        <a:gd name="T5" fmla="*/ 0 h 75"/>
                        <a:gd name="T6" fmla="*/ 0 w 1059"/>
                        <a:gd name="T7" fmla="*/ 0 h 75"/>
                        <a:gd name="T8" fmla="*/ 0 w 1059"/>
                        <a:gd name="T9" fmla="*/ 0 h 7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059"/>
                        <a:gd name="T16" fmla="*/ 0 h 75"/>
                        <a:gd name="T17" fmla="*/ 1059 w 1059"/>
                        <a:gd name="T18" fmla="*/ 75 h 7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059" h="75">
                          <a:moveTo>
                            <a:pt x="25" y="0"/>
                          </a:moveTo>
                          <a:lnTo>
                            <a:pt x="0" y="24"/>
                          </a:lnTo>
                          <a:lnTo>
                            <a:pt x="1059" y="75"/>
                          </a:lnTo>
                          <a:lnTo>
                            <a:pt x="1036" y="50"/>
                          </a:lnTo>
                          <a:lnTo>
                            <a:pt x="25" y="0"/>
                          </a:lnTo>
                          <a:close/>
                        </a:path>
                      </a:pathLst>
                    </a:custGeom>
                    <a:solidFill>
                      <a:srgbClr val="DFDFD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06" name="Freeform 90"/>
                    <p:cNvSpPr>
                      <a:spLocks/>
                    </p:cNvSpPr>
                    <p:nvPr/>
                  </p:nvSpPr>
                  <p:spPr bwMode="auto">
                    <a:xfrm>
                      <a:off x="859" y="3451"/>
                      <a:ext cx="13" cy="172"/>
                    </a:xfrm>
                    <a:custGeom>
                      <a:avLst/>
                      <a:gdLst>
                        <a:gd name="T0" fmla="*/ 0 w 67"/>
                        <a:gd name="T1" fmla="*/ 0 h 862"/>
                        <a:gd name="T2" fmla="*/ 0 w 67"/>
                        <a:gd name="T3" fmla="*/ 0 h 862"/>
                        <a:gd name="T4" fmla="*/ 0 w 67"/>
                        <a:gd name="T5" fmla="*/ 0 h 862"/>
                        <a:gd name="T6" fmla="*/ 0 w 67"/>
                        <a:gd name="T7" fmla="*/ 0 h 862"/>
                        <a:gd name="T8" fmla="*/ 0 w 67"/>
                        <a:gd name="T9" fmla="*/ 0 h 86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7"/>
                        <a:gd name="T16" fmla="*/ 0 h 862"/>
                        <a:gd name="T17" fmla="*/ 67 w 67"/>
                        <a:gd name="T18" fmla="*/ 862 h 86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7" h="862">
                          <a:moveTo>
                            <a:pt x="45" y="0"/>
                          </a:moveTo>
                          <a:lnTo>
                            <a:pt x="67" y="18"/>
                          </a:lnTo>
                          <a:lnTo>
                            <a:pt x="25" y="838"/>
                          </a:lnTo>
                          <a:lnTo>
                            <a:pt x="0" y="862"/>
                          </a:lnTo>
                          <a:lnTo>
                            <a:pt x="45" y="0"/>
                          </a:lnTo>
                          <a:close/>
                        </a:path>
                      </a:pathLst>
                    </a:custGeom>
                    <a:solidFill>
                      <a:srgbClr val="BFBFB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929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863" y="3454"/>
                    <a:ext cx="211" cy="174"/>
                    <a:chOff x="863" y="3454"/>
                    <a:chExt cx="211" cy="174"/>
                  </a:xfrm>
                </p:grpSpPr>
                <p:sp>
                  <p:nvSpPr>
                    <p:cNvPr id="9300" name="Freeform 92"/>
                    <p:cNvSpPr>
                      <a:spLocks/>
                    </p:cNvSpPr>
                    <p:nvPr/>
                  </p:nvSpPr>
                  <p:spPr bwMode="auto">
                    <a:xfrm>
                      <a:off x="863" y="3454"/>
                      <a:ext cx="211" cy="174"/>
                    </a:xfrm>
                    <a:custGeom>
                      <a:avLst/>
                      <a:gdLst>
                        <a:gd name="T0" fmla="*/ 0 w 1054"/>
                        <a:gd name="T1" fmla="*/ 0 h 870"/>
                        <a:gd name="T2" fmla="*/ 0 w 1054"/>
                        <a:gd name="T3" fmla="*/ 0 h 870"/>
                        <a:gd name="T4" fmla="*/ 0 w 1054"/>
                        <a:gd name="T5" fmla="*/ 0 h 870"/>
                        <a:gd name="T6" fmla="*/ 0 w 1054"/>
                        <a:gd name="T7" fmla="*/ 0 h 870"/>
                        <a:gd name="T8" fmla="*/ 0 w 1054"/>
                        <a:gd name="T9" fmla="*/ 0 h 87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054"/>
                        <a:gd name="T16" fmla="*/ 0 h 870"/>
                        <a:gd name="T17" fmla="*/ 1054 w 1054"/>
                        <a:gd name="T18" fmla="*/ 870 h 87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054" h="870">
                          <a:moveTo>
                            <a:pt x="43" y="0"/>
                          </a:moveTo>
                          <a:lnTo>
                            <a:pt x="1054" y="0"/>
                          </a:lnTo>
                          <a:lnTo>
                            <a:pt x="1012" y="870"/>
                          </a:lnTo>
                          <a:lnTo>
                            <a:pt x="0" y="820"/>
                          </a:lnTo>
                          <a:lnTo>
                            <a:pt x="43" y="0"/>
                          </a:lnTo>
                          <a:close/>
                        </a:path>
                      </a:pathLst>
                    </a:custGeom>
                    <a:solidFill>
                      <a:srgbClr val="00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01" name="Freeform 93"/>
                    <p:cNvSpPr>
                      <a:spLocks/>
                    </p:cNvSpPr>
                    <p:nvPr/>
                  </p:nvSpPr>
                  <p:spPr bwMode="auto">
                    <a:xfrm>
                      <a:off x="871" y="3461"/>
                      <a:ext cx="196" cy="161"/>
                    </a:xfrm>
                    <a:custGeom>
                      <a:avLst/>
                      <a:gdLst>
                        <a:gd name="T0" fmla="*/ 0 w 983"/>
                        <a:gd name="T1" fmla="*/ 0 h 804"/>
                        <a:gd name="T2" fmla="*/ 0 w 983"/>
                        <a:gd name="T3" fmla="*/ 0 h 804"/>
                        <a:gd name="T4" fmla="*/ 0 w 983"/>
                        <a:gd name="T5" fmla="*/ 0 h 804"/>
                        <a:gd name="T6" fmla="*/ 0 w 983"/>
                        <a:gd name="T7" fmla="*/ 0 h 804"/>
                        <a:gd name="T8" fmla="*/ 0 w 983"/>
                        <a:gd name="T9" fmla="*/ 0 h 80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83"/>
                        <a:gd name="T16" fmla="*/ 0 h 804"/>
                        <a:gd name="T17" fmla="*/ 983 w 983"/>
                        <a:gd name="T18" fmla="*/ 804 h 80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83" h="804">
                          <a:moveTo>
                            <a:pt x="37" y="1"/>
                          </a:moveTo>
                          <a:lnTo>
                            <a:pt x="983" y="0"/>
                          </a:lnTo>
                          <a:lnTo>
                            <a:pt x="942" y="804"/>
                          </a:lnTo>
                          <a:lnTo>
                            <a:pt x="0" y="764"/>
                          </a:lnTo>
                          <a:lnTo>
                            <a:pt x="37" y="1"/>
                          </a:lnTo>
                          <a:close/>
                        </a:path>
                      </a:pathLst>
                    </a:custGeom>
                    <a:solidFill>
                      <a:srgbClr val="C0C0C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302" name="Freeform 94"/>
                    <p:cNvSpPr>
                      <a:spLocks/>
                    </p:cNvSpPr>
                    <p:nvPr/>
                  </p:nvSpPr>
                  <p:spPr bwMode="auto">
                    <a:xfrm>
                      <a:off x="874" y="3471"/>
                      <a:ext cx="185" cy="145"/>
                    </a:xfrm>
                    <a:custGeom>
                      <a:avLst/>
                      <a:gdLst>
                        <a:gd name="T0" fmla="*/ 0 w 927"/>
                        <a:gd name="T1" fmla="*/ 0 h 725"/>
                        <a:gd name="T2" fmla="*/ 0 w 927"/>
                        <a:gd name="T3" fmla="*/ 0 h 725"/>
                        <a:gd name="T4" fmla="*/ 0 w 927"/>
                        <a:gd name="T5" fmla="*/ 0 h 725"/>
                        <a:gd name="T6" fmla="*/ 0 w 927"/>
                        <a:gd name="T7" fmla="*/ 0 h 725"/>
                        <a:gd name="T8" fmla="*/ 0 w 927"/>
                        <a:gd name="T9" fmla="*/ 0 h 72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27"/>
                        <a:gd name="T16" fmla="*/ 0 h 725"/>
                        <a:gd name="T17" fmla="*/ 927 w 927"/>
                        <a:gd name="T18" fmla="*/ 725 h 72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27" h="725">
                          <a:moveTo>
                            <a:pt x="34" y="0"/>
                          </a:moveTo>
                          <a:lnTo>
                            <a:pt x="927" y="0"/>
                          </a:lnTo>
                          <a:lnTo>
                            <a:pt x="890" y="725"/>
                          </a:lnTo>
                          <a:lnTo>
                            <a:pt x="0" y="688"/>
                          </a:lnTo>
                          <a:lnTo>
                            <a:pt x="34" y="0"/>
                          </a:lnTo>
                          <a:close/>
                        </a:path>
                      </a:pathLst>
                    </a:custGeom>
                    <a:solidFill>
                      <a:srgbClr val="0000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</p:grpSp>
          <p:sp>
            <p:nvSpPr>
              <p:cNvPr id="9295" name="Freeform 98"/>
              <p:cNvSpPr>
                <a:spLocks/>
              </p:cNvSpPr>
              <p:nvPr/>
            </p:nvSpPr>
            <p:spPr bwMode="auto">
              <a:xfrm>
                <a:off x="1061" y="3656"/>
                <a:ext cx="12" cy="4"/>
              </a:xfrm>
              <a:custGeom>
                <a:avLst/>
                <a:gdLst>
                  <a:gd name="T0" fmla="*/ 0 w 61"/>
                  <a:gd name="T1" fmla="*/ 0 h 22"/>
                  <a:gd name="T2" fmla="*/ 0 w 61"/>
                  <a:gd name="T3" fmla="*/ 0 h 22"/>
                  <a:gd name="T4" fmla="*/ 0 w 61"/>
                  <a:gd name="T5" fmla="*/ 0 h 22"/>
                  <a:gd name="T6" fmla="*/ 0 w 61"/>
                  <a:gd name="T7" fmla="*/ 0 h 22"/>
                  <a:gd name="T8" fmla="*/ 0 w 61"/>
                  <a:gd name="T9" fmla="*/ 0 h 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"/>
                  <a:gd name="T16" fmla="*/ 0 h 22"/>
                  <a:gd name="T17" fmla="*/ 61 w 61"/>
                  <a:gd name="T18" fmla="*/ 22 h 2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" h="22">
                    <a:moveTo>
                      <a:pt x="0" y="0"/>
                    </a:moveTo>
                    <a:lnTo>
                      <a:pt x="61" y="1"/>
                    </a:lnTo>
                    <a:lnTo>
                      <a:pt x="61" y="22"/>
                    </a:lnTo>
                    <a:lnTo>
                      <a:pt x="0" y="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35" name="Group 158"/>
            <p:cNvGrpSpPr>
              <a:grpSpLocks/>
            </p:cNvGrpSpPr>
            <p:nvPr/>
          </p:nvGrpSpPr>
          <p:grpSpPr bwMode="auto">
            <a:xfrm>
              <a:off x="715" y="3763"/>
              <a:ext cx="410" cy="92"/>
              <a:chOff x="715" y="3763"/>
              <a:chExt cx="410" cy="92"/>
            </a:xfrm>
          </p:grpSpPr>
          <p:sp>
            <p:nvSpPr>
              <p:cNvPr id="9236" name="Freeform 100"/>
              <p:cNvSpPr>
                <a:spLocks/>
              </p:cNvSpPr>
              <p:nvPr/>
            </p:nvSpPr>
            <p:spPr bwMode="auto">
              <a:xfrm>
                <a:off x="998" y="3790"/>
                <a:ext cx="98" cy="41"/>
              </a:xfrm>
              <a:custGeom>
                <a:avLst/>
                <a:gdLst>
                  <a:gd name="T0" fmla="*/ 0 w 493"/>
                  <a:gd name="T1" fmla="*/ 0 h 204"/>
                  <a:gd name="T2" fmla="*/ 0 w 493"/>
                  <a:gd name="T3" fmla="*/ 0 h 204"/>
                  <a:gd name="T4" fmla="*/ 0 w 493"/>
                  <a:gd name="T5" fmla="*/ 0 h 204"/>
                  <a:gd name="T6" fmla="*/ 0 w 493"/>
                  <a:gd name="T7" fmla="*/ 0 h 204"/>
                  <a:gd name="T8" fmla="*/ 0 w 493"/>
                  <a:gd name="T9" fmla="*/ 0 h 204"/>
                  <a:gd name="T10" fmla="*/ 0 w 493"/>
                  <a:gd name="T11" fmla="*/ 0 h 204"/>
                  <a:gd name="T12" fmla="*/ 0 w 493"/>
                  <a:gd name="T13" fmla="*/ 0 h 20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93"/>
                  <a:gd name="T22" fmla="*/ 0 h 204"/>
                  <a:gd name="T23" fmla="*/ 493 w 493"/>
                  <a:gd name="T24" fmla="*/ 204 h 204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93" h="204">
                    <a:moveTo>
                      <a:pt x="190" y="0"/>
                    </a:moveTo>
                    <a:lnTo>
                      <a:pt x="75" y="119"/>
                    </a:lnTo>
                    <a:lnTo>
                      <a:pt x="0" y="170"/>
                    </a:lnTo>
                    <a:lnTo>
                      <a:pt x="323" y="204"/>
                    </a:lnTo>
                    <a:lnTo>
                      <a:pt x="398" y="139"/>
                    </a:lnTo>
                    <a:lnTo>
                      <a:pt x="493" y="27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9237" name="Group 157"/>
              <p:cNvGrpSpPr>
                <a:grpSpLocks/>
              </p:cNvGrpSpPr>
              <p:nvPr/>
            </p:nvGrpSpPr>
            <p:grpSpPr bwMode="auto">
              <a:xfrm>
                <a:off x="715" y="3763"/>
                <a:ext cx="410" cy="92"/>
                <a:chOff x="715" y="3763"/>
                <a:chExt cx="410" cy="92"/>
              </a:xfrm>
            </p:grpSpPr>
            <p:sp>
              <p:nvSpPr>
                <p:cNvPr id="9238" name="Freeform 101"/>
                <p:cNvSpPr>
                  <a:spLocks/>
                </p:cNvSpPr>
                <p:nvPr/>
              </p:nvSpPr>
              <p:spPr bwMode="auto">
                <a:xfrm>
                  <a:off x="715" y="3799"/>
                  <a:ext cx="363" cy="56"/>
                </a:xfrm>
                <a:custGeom>
                  <a:avLst/>
                  <a:gdLst>
                    <a:gd name="T0" fmla="*/ 0 w 1815"/>
                    <a:gd name="T1" fmla="*/ 0 h 281"/>
                    <a:gd name="T2" fmla="*/ 0 w 1815"/>
                    <a:gd name="T3" fmla="*/ 0 h 281"/>
                    <a:gd name="T4" fmla="*/ 1 w 1815"/>
                    <a:gd name="T5" fmla="*/ 0 h 281"/>
                    <a:gd name="T6" fmla="*/ 1 w 1815"/>
                    <a:gd name="T7" fmla="*/ 0 h 281"/>
                    <a:gd name="T8" fmla="*/ 0 w 1815"/>
                    <a:gd name="T9" fmla="*/ 0 h 28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815"/>
                    <a:gd name="T16" fmla="*/ 0 h 281"/>
                    <a:gd name="T17" fmla="*/ 1815 w 1815"/>
                    <a:gd name="T18" fmla="*/ 281 h 28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815" h="281">
                      <a:moveTo>
                        <a:pt x="0" y="0"/>
                      </a:moveTo>
                      <a:lnTo>
                        <a:pt x="0" y="73"/>
                      </a:lnTo>
                      <a:lnTo>
                        <a:pt x="1815" y="281"/>
                      </a:lnTo>
                      <a:lnTo>
                        <a:pt x="1814" y="20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39" name="Freeform 102"/>
                <p:cNvSpPr>
                  <a:spLocks/>
                </p:cNvSpPr>
                <p:nvPr/>
              </p:nvSpPr>
              <p:spPr bwMode="auto">
                <a:xfrm>
                  <a:off x="1078" y="3792"/>
                  <a:ext cx="47" cy="63"/>
                </a:xfrm>
                <a:custGeom>
                  <a:avLst/>
                  <a:gdLst>
                    <a:gd name="T0" fmla="*/ 0 w 239"/>
                    <a:gd name="T1" fmla="*/ 0 h 319"/>
                    <a:gd name="T2" fmla="*/ 0 w 239"/>
                    <a:gd name="T3" fmla="*/ 0 h 319"/>
                    <a:gd name="T4" fmla="*/ 0 w 239"/>
                    <a:gd name="T5" fmla="*/ 0 h 319"/>
                    <a:gd name="T6" fmla="*/ 0 w 239"/>
                    <a:gd name="T7" fmla="*/ 0 h 319"/>
                    <a:gd name="T8" fmla="*/ 0 w 239"/>
                    <a:gd name="T9" fmla="*/ 0 h 319"/>
                    <a:gd name="T10" fmla="*/ 0 w 239"/>
                    <a:gd name="T11" fmla="*/ 0 h 319"/>
                    <a:gd name="T12" fmla="*/ 0 w 239"/>
                    <a:gd name="T13" fmla="*/ 0 h 319"/>
                    <a:gd name="T14" fmla="*/ 0 w 239"/>
                    <a:gd name="T15" fmla="*/ 0 h 319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239"/>
                    <a:gd name="T25" fmla="*/ 0 h 319"/>
                    <a:gd name="T26" fmla="*/ 239 w 239"/>
                    <a:gd name="T27" fmla="*/ 319 h 319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239" h="319">
                      <a:moveTo>
                        <a:pt x="0" y="247"/>
                      </a:moveTo>
                      <a:lnTo>
                        <a:pt x="0" y="319"/>
                      </a:lnTo>
                      <a:lnTo>
                        <a:pt x="104" y="246"/>
                      </a:lnTo>
                      <a:lnTo>
                        <a:pt x="146" y="203"/>
                      </a:lnTo>
                      <a:lnTo>
                        <a:pt x="239" y="90"/>
                      </a:lnTo>
                      <a:lnTo>
                        <a:pt x="239" y="0"/>
                      </a:lnTo>
                      <a:lnTo>
                        <a:pt x="118" y="152"/>
                      </a:lnTo>
                      <a:lnTo>
                        <a:pt x="0" y="247"/>
                      </a:lnTo>
                      <a:close/>
                    </a:path>
                  </a:pathLst>
                </a:custGeom>
                <a:solidFill>
                  <a:srgbClr val="5F5F5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9240" name="Line 103"/>
                <p:cNvSpPr>
                  <a:spLocks noChangeShapeType="1"/>
                </p:cNvSpPr>
                <p:nvPr/>
              </p:nvSpPr>
              <p:spPr bwMode="auto">
                <a:xfrm>
                  <a:off x="716" y="3804"/>
                  <a:ext cx="362" cy="41"/>
                </a:xfrm>
                <a:prstGeom prst="line">
                  <a:avLst/>
                </a:prstGeom>
                <a:noFill/>
                <a:ln w="3175">
                  <a:solidFill>
                    <a:srgbClr val="7F7F7F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9241" name="Group 153"/>
                <p:cNvGrpSpPr>
                  <a:grpSpLocks/>
                </p:cNvGrpSpPr>
                <p:nvPr/>
              </p:nvGrpSpPr>
              <p:grpSpPr bwMode="auto">
                <a:xfrm>
                  <a:off x="739" y="3763"/>
                  <a:ext cx="349" cy="69"/>
                  <a:chOff x="739" y="3763"/>
                  <a:chExt cx="349" cy="69"/>
                </a:xfrm>
              </p:grpSpPr>
              <p:sp>
                <p:nvSpPr>
                  <p:cNvPr id="9245" name="Freeform 104"/>
                  <p:cNvSpPr>
                    <a:spLocks/>
                  </p:cNvSpPr>
                  <p:nvPr/>
                </p:nvSpPr>
                <p:spPr bwMode="auto">
                  <a:xfrm>
                    <a:off x="739" y="3765"/>
                    <a:ext cx="268" cy="56"/>
                  </a:xfrm>
                  <a:custGeom>
                    <a:avLst/>
                    <a:gdLst>
                      <a:gd name="T0" fmla="*/ 0 w 1344"/>
                      <a:gd name="T1" fmla="*/ 0 h 279"/>
                      <a:gd name="T2" fmla="*/ 0 w 1344"/>
                      <a:gd name="T3" fmla="*/ 0 h 279"/>
                      <a:gd name="T4" fmla="*/ 0 w 1344"/>
                      <a:gd name="T5" fmla="*/ 0 h 279"/>
                      <a:gd name="T6" fmla="*/ 0 w 1344"/>
                      <a:gd name="T7" fmla="*/ 0 h 279"/>
                      <a:gd name="T8" fmla="*/ 0 w 1344"/>
                      <a:gd name="T9" fmla="*/ 0 h 279"/>
                      <a:gd name="T10" fmla="*/ 0 w 1344"/>
                      <a:gd name="T11" fmla="*/ 0 h 279"/>
                      <a:gd name="T12" fmla="*/ 0 w 1344"/>
                      <a:gd name="T13" fmla="*/ 0 h 279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1344"/>
                      <a:gd name="T22" fmla="*/ 0 h 279"/>
                      <a:gd name="T23" fmla="*/ 1344 w 1344"/>
                      <a:gd name="T24" fmla="*/ 279 h 279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1344" h="279">
                        <a:moveTo>
                          <a:pt x="231" y="0"/>
                        </a:moveTo>
                        <a:lnTo>
                          <a:pt x="71" y="123"/>
                        </a:lnTo>
                        <a:lnTo>
                          <a:pt x="0" y="160"/>
                        </a:lnTo>
                        <a:lnTo>
                          <a:pt x="1140" y="279"/>
                        </a:lnTo>
                        <a:lnTo>
                          <a:pt x="1221" y="225"/>
                        </a:lnTo>
                        <a:lnTo>
                          <a:pt x="1344" y="113"/>
                        </a:lnTo>
                        <a:lnTo>
                          <a:pt x="231" y="0"/>
                        </a:lnTo>
                        <a:close/>
                      </a:path>
                    </a:pathLst>
                  </a:custGeom>
                  <a:solidFill>
                    <a:srgbClr val="808080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grpSp>
                <p:nvGrpSpPr>
                  <p:cNvPr id="9246" name="Group 152"/>
                  <p:cNvGrpSpPr>
                    <a:grpSpLocks/>
                  </p:cNvGrpSpPr>
                  <p:nvPr/>
                </p:nvGrpSpPr>
                <p:grpSpPr bwMode="auto">
                  <a:xfrm>
                    <a:off x="745" y="3763"/>
                    <a:ext cx="343" cy="69"/>
                    <a:chOff x="745" y="3763"/>
                    <a:chExt cx="343" cy="69"/>
                  </a:xfrm>
                </p:grpSpPr>
                <p:grpSp>
                  <p:nvGrpSpPr>
                    <p:cNvPr id="9247" name="Group 13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751" y="3763"/>
                      <a:ext cx="250" cy="57"/>
                      <a:chOff x="751" y="3763"/>
                      <a:chExt cx="250" cy="57"/>
                    </a:xfrm>
                  </p:grpSpPr>
                  <p:grpSp>
                    <p:nvGrpSpPr>
                      <p:cNvPr id="9261" name="Group 10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51" y="3763"/>
                        <a:ext cx="52" cy="38"/>
                        <a:chOff x="751" y="3763"/>
                        <a:chExt cx="52" cy="38"/>
                      </a:xfrm>
                    </p:grpSpPr>
                    <p:sp>
                      <p:nvSpPr>
                        <p:cNvPr id="9292" name="Line 10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751" y="3792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93" name="Line 10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768" y="3763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2" name="Group 110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71" y="3765"/>
                        <a:ext cx="53" cy="38"/>
                        <a:chOff x="771" y="3765"/>
                        <a:chExt cx="53" cy="38"/>
                      </a:xfrm>
                    </p:grpSpPr>
                    <p:sp>
                      <p:nvSpPr>
                        <p:cNvPr id="9290" name="Line 10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771" y="3794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91" name="Line 10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788" y="3765"/>
                          <a:ext cx="36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3" name="Group 11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792" y="3766"/>
                        <a:ext cx="53" cy="38"/>
                        <a:chOff x="792" y="3766"/>
                        <a:chExt cx="53" cy="38"/>
                      </a:xfrm>
                    </p:grpSpPr>
                    <p:sp>
                      <p:nvSpPr>
                        <p:cNvPr id="9288" name="Line 11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792" y="3795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89" name="Line 11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09" y="3766"/>
                          <a:ext cx="36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4" name="Group 11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11" y="3769"/>
                        <a:ext cx="53" cy="38"/>
                        <a:chOff x="811" y="3769"/>
                        <a:chExt cx="53" cy="38"/>
                      </a:xfrm>
                    </p:grpSpPr>
                    <p:sp>
                      <p:nvSpPr>
                        <p:cNvPr id="9286" name="Line 11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11" y="3798"/>
                          <a:ext cx="18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87" name="Line 11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29" y="3769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5" name="Group 119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33" y="3770"/>
                        <a:ext cx="52" cy="38"/>
                        <a:chOff x="833" y="3770"/>
                        <a:chExt cx="52" cy="38"/>
                      </a:xfrm>
                    </p:grpSpPr>
                    <p:sp>
                      <p:nvSpPr>
                        <p:cNvPr id="9284" name="Line 11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33" y="3799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85" name="Line 118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50" y="3770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6" name="Group 12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52" y="3771"/>
                        <a:ext cx="53" cy="38"/>
                        <a:chOff x="852" y="3771"/>
                        <a:chExt cx="53" cy="38"/>
                      </a:xfrm>
                    </p:grpSpPr>
                    <p:sp>
                      <p:nvSpPr>
                        <p:cNvPr id="9282" name="Line 12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52" y="3801"/>
                          <a:ext cx="17" cy="8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83" name="Line 121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69" y="3771"/>
                          <a:ext cx="36" cy="30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7" name="Group 12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72" y="3773"/>
                        <a:ext cx="52" cy="38"/>
                        <a:chOff x="872" y="3773"/>
                        <a:chExt cx="52" cy="38"/>
                      </a:xfrm>
                    </p:grpSpPr>
                    <p:sp>
                      <p:nvSpPr>
                        <p:cNvPr id="9280" name="Line 12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72" y="3803"/>
                          <a:ext cx="17" cy="8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81" name="Line 124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89" y="3773"/>
                          <a:ext cx="35" cy="30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8" name="Group 128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890" y="3776"/>
                        <a:ext cx="53" cy="38"/>
                        <a:chOff x="890" y="3776"/>
                        <a:chExt cx="53" cy="38"/>
                      </a:xfrm>
                    </p:grpSpPr>
                    <p:sp>
                      <p:nvSpPr>
                        <p:cNvPr id="9278" name="Line 12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890" y="3805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79" name="Line 127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07" y="3776"/>
                          <a:ext cx="36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69" name="Group 13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10" y="3779"/>
                        <a:ext cx="52" cy="38"/>
                        <a:chOff x="910" y="3779"/>
                        <a:chExt cx="52" cy="38"/>
                      </a:xfrm>
                    </p:grpSpPr>
                    <p:sp>
                      <p:nvSpPr>
                        <p:cNvPr id="9276" name="Line 12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10" y="3808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77" name="Line 13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27" y="3779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70" name="Group 1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30" y="3780"/>
                        <a:ext cx="52" cy="38"/>
                        <a:chOff x="930" y="3780"/>
                        <a:chExt cx="52" cy="38"/>
                      </a:xfrm>
                    </p:grpSpPr>
                    <p:sp>
                      <p:nvSpPr>
                        <p:cNvPr id="9274" name="Line 13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30" y="3809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75" name="Line 13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47" y="3780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71" name="Group 13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949" y="3782"/>
                        <a:ext cx="52" cy="38"/>
                        <a:chOff x="949" y="3782"/>
                        <a:chExt cx="52" cy="38"/>
                      </a:xfrm>
                    </p:grpSpPr>
                    <p:sp>
                      <p:nvSpPr>
                        <p:cNvPr id="9272" name="Line 13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49" y="3811"/>
                          <a:ext cx="17" cy="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73" name="Line 13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966" y="3782"/>
                          <a:ext cx="35" cy="29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248" name="Group 14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010" y="3788"/>
                      <a:ext cx="75" cy="44"/>
                      <a:chOff x="1010" y="3788"/>
                      <a:chExt cx="75" cy="44"/>
                    </a:xfrm>
                  </p:grpSpPr>
                  <p:grpSp>
                    <p:nvGrpSpPr>
                      <p:cNvPr id="9252" name="Group 141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041" y="3790"/>
                        <a:ext cx="44" cy="42"/>
                        <a:chOff x="1041" y="3790"/>
                        <a:chExt cx="44" cy="42"/>
                      </a:xfrm>
                    </p:grpSpPr>
                    <p:sp>
                      <p:nvSpPr>
                        <p:cNvPr id="9259" name="Line 139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41" y="3821"/>
                          <a:ext cx="15" cy="11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60" name="Line 140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56" y="3790"/>
                          <a:ext cx="29" cy="31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53" name="Group 14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026" y="3788"/>
                        <a:ext cx="45" cy="43"/>
                        <a:chOff x="1026" y="3788"/>
                        <a:chExt cx="45" cy="43"/>
                      </a:xfrm>
                    </p:grpSpPr>
                    <p:sp>
                      <p:nvSpPr>
                        <p:cNvPr id="9257" name="Line 142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26" y="3820"/>
                          <a:ext cx="15" cy="11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58" name="Line 143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41" y="3788"/>
                          <a:ext cx="30" cy="32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  <p:grpSp>
                    <p:nvGrpSpPr>
                      <p:cNvPr id="9254" name="Group 14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1010" y="3788"/>
                        <a:ext cx="44" cy="40"/>
                        <a:chOff x="1010" y="3788"/>
                        <a:chExt cx="44" cy="40"/>
                      </a:xfrm>
                    </p:grpSpPr>
                    <p:sp>
                      <p:nvSpPr>
                        <p:cNvPr id="9255" name="Line 145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10" y="3818"/>
                          <a:ext cx="15" cy="10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  <p:sp>
                      <p:nvSpPr>
                        <p:cNvPr id="9256" name="Line 146"/>
                        <p:cNvSpPr>
                          <a:spLocks noChangeShapeType="1"/>
                        </p:cNvSpPr>
                        <p:nvPr/>
                      </p:nvSpPr>
                      <p:spPr bwMode="auto">
                        <a:xfrm flipV="1">
                          <a:off x="1025" y="3788"/>
                          <a:ext cx="29" cy="30"/>
                        </a:xfrm>
                        <a:prstGeom prst="line">
                          <a:avLst/>
                        </a:prstGeom>
                        <a:noFill/>
                        <a:ln w="3175">
                          <a:solidFill>
                            <a:srgbClr val="DFDFDF"/>
                          </a:solidFill>
                          <a:round/>
                          <a:headEnd/>
                          <a:tailEnd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noFill/>
                            </a14:hiddenFill>
                          </a:ext>
                        </a:extLst>
                      </p:spPr>
                      <p:txBody>
                        <a:bodyPr/>
                        <a:lstStyle/>
                        <a:p>
                          <a:endParaRPr lang="en-US"/>
                        </a:p>
                      </p:txBody>
                    </p:sp>
                  </p:grpSp>
                </p:grpSp>
                <p:sp>
                  <p:nvSpPr>
                    <p:cNvPr id="9249" name="Line 14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69" y="3774"/>
                      <a:ext cx="319" cy="31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DFDFD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50" name="Line 150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58" y="3782"/>
                      <a:ext cx="325" cy="32"/>
                    </a:xfrm>
                    <a:prstGeom prst="line">
                      <a:avLst/>
                    </a:prstGeom>
                    <a:noFill/>
                    <a:ln w="3175">
                      <a:solidFill>
                        <a:srgbClr val="DFDFD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51" name="Line 1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745" y="3790"/>
                      <a:ext cx="329" cy="34"/>
                    </a:xfrm>
                    <a:prstGeom prst="line">
                      <a:avLst/>
                    </a:prstGeom>
                    <a:noFill/>
                    <a:ln w="6350">
                      <a:solidFill>
                        <a:srgbClr val="DFDFDF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</p:grpSp>
            <p:grpSp>
              <p:nvGrpSpPr>
                <p:cNvPr id="9242" name="Group 156"/>
                <p:cNvGrpSpPr>
                  <a:grpSpLocks/>
                </p:cNvGrpSpPr>
                <p:nvPr/>
              </p:nvGrpSpPr>
              <p:grpSpPr bwMode="auto">
                <a:xfrm>
                  <a:off x="1078" y="3797"/>
                  <a:ext cx="47" cy="48"/>
                  <a:chOff x="1078" y="3797"/>
                  <a:chExt cx="47" cy="48"/>
                </a:xfrm>
              </p:grpSpPr>
              <p:sp>
                <p:nvSpPr>
                  <p:cNvPr id="9243" name="Line 1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78" y="3824"/>
                    <a:ext cx="24" cy="21"/>
                  </a:xfrm>
                  <a:prstGeom prst="line">
                    <a:avLst/>
                  </a:prstGeom>
                  <a:noFill/>
                  <a:ln w="3175">
                    <a:solidFill>
                      <a:srgbClr val="3F3F3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9244" name="Line 1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03" y="3797"/>
                    <a:ext cx="22" cy="27"/>
                  </a:xfrm>
                  <a:prstGeom prst="line">
                    <a:avLst/>
                  </a:prstGeom>
                  <a:noFill/>
                  <a:ln w="3175">
                    <a:solidFill>
                      <a:srgbClr val="3F3F3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sz="3600" smtClean="0">
                <a:effectLst/>
              </a:rPr>
              <a:t>3</a:t>
            </a:r>
            <a:r>
              <a:rPr lang="th-TH" sz="3600" smtClean="0">
                <a:effectLst/>
              </a:rPr>
              <a:t>.  A Better Programming Environment?</a:t>
            </a:r>
            <a:endParaRPr lang="th-TH" smtClean="0">
              <a:effectLst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r>
              <a:rPr lang="th-TH" smtClean="0">
                <a:effectLst/>
              </a:rPr>
              <a:t>When first learning Java, it is best to use a simple programming environment</a:t>
            </a:r>
          </a:p>
          <a:p>
            <a:pPr lvl="1"/>
            <a:r>
              <a:rPr lang="th-TH" smtClean="0">
                <a:effectLst/>
              </a:rPr>
              <a:t>it forces you to understand how the language works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r>
              <a:rPr lang="th-TH" smtClean="0">
                <a:effectLst/>
              </a:rPr>
              <a:t>I write/compile/execute my programs using a simple configuable text editor called </a:t>
            </a:r>
            <a:r>
              <a:rPr lang="en-US" sz="2400" smtClean="0">
                <a:effectLst/>
                <a:latin typeface="Courier New" pitchFamily="49" charset="0"/>
              </a:rPr>
              <a:t>Notepad++</a:t>
            </a: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see </a:t>
            </a:r>
            <a:r>
              <a:rPr lang="en-US" sz="2000" smtClean="0">
                <a:effectLst/>
                <a:latin typeface="Courier New" pitchFamily="49" charset="0"/>
              </a:rPr>
              <a:t>http</a:t>
            </a:r>
            <a:r>
              <a:rPr lang="th-TH" sz="2000" smtClean="0">
                <a:effectLst/>
                <a:latin typeface="Courier New" pitchFamily="49" charset="0"/>
              </a:rPr>
              <a:t>://</a:t>
            </a:r>
            <a:r>
              <a:rPr lang="en-US" sz="2000" smtClean="0">
                <a:effectLst/>
                <a:latin typeface="Courier New" pitchFamily="49" charset="0"/>
              </a:rPr>
              <a:t>notepad</a:t>
            </a:r>
            <a:r>
              <a:rPr lang="th-TH" sz="2000" smtClean="0">
                <a:effectLst/>
                <a:latin typeface="Courier New" pitchFamily="49" charset="0"/>
              </a:rPr>
              <a:t>-</a:t>
            </a:r>
            <a:r>
              <a:rPr lang="en-US" sz="2000" smtClean="0">
                <a:effectLst/>
                <a:latin typeface="Courier New" pitchFamily="49" charset="0"/>
              </a:rPr>
              <a:t>plus</a:t>
            </a:r>
            <a:r>
              <a:rPr lang="th-TH" sz="2000" smtClean="0">
                <a:effectLst/>
                <a:latin typeface="Courier New" pitchFamily="49" charset="0"/>
              </a:rPr>
              <a:t>-</a:t>
            </a:r>
            <a:r>
              <a:rPr lang="en-US" sz="2000" smtClean="0">
                <a:effectLst/>
                <a:latin typeface="Courier New" pitchFamily="49" charset="0"/>
              </a:rPr>
              <a:t>plus</a:t>
            </a:r>
            <a:r>
              <a:rPr lang="th-TH" sz="2000" smtClean="0">
                <a:effectLst/>
                <a:latin typeface="Courier New" pitchFamily="49" charset="0"/>
              </a:rPr>
              <a:t>.</a:t>
            </a:r>
            <a:r>
              <a:rPr lang="en-US" sz="2000" smtClean="0">
                <a:effectLst/>
                <a:latin typeface="Courier New" pitchFamily="49" charset="0"/>
              </a:rPr>
              <a:t>org</a:t>
            </a:r>
            <a:r>
              <a:rPr lang="th-TH" sz="2000" smtClean="0">
                <a:effectLst/>
                <a:latin typeface="Courier New" pitchFamily="49" charset="0"/>
              </a:rPr>
              <a:t>/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7158038" y="6319838"/>
            <a:ext cx="1457325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th-TH" i="1">
                <a:solidFill>
                  <a:schemeClr val="tx2"/>
                </a:solidFill>
              </a:rPr>
              <a:t>continued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4114800"/>
          </a:xfrm>
        </p:spPr>
        <p:txBody>
          <a:bodyPr/>
          <a:lstStyle/>
          <a:p>
            <a:r>
              <a:rPr lang="th-TH" smtClean="0">
                <a:effectLst/>
              </a:rPr>
              <a:t>Useful</a:t>
            </a:r>
            <a:r>
              <a:rPr lang="th-TH" smtClean="0">
                <a:effectLst/>
                <a:cs typeface="Angsana New" pitchFamily="18" charset="-34"/>
              </a:rPr>
              <a:t> </a:t>
            </a:r>
            <a:r>
              <a:rPr lang="en-US" smtClean="0">
                <a:effectLst/>
                <a:cs typeface="Angsana New" pitchFamily="18" charset="-34"/>
              </a:rPr>
              <a:t>Notepad++</a:t>
            </a:r>
            <a:r>
              <a:rPr lang="th-TH" smtClean="0">
                <a:effectLst/>
              </a:rPr>
              <a:t> features</a:t>
            </a:r>
          </a:p>
          <a:p>
            <a:pPr lvl="1"/>
            <a:r>
              <a:rPr lang="th-TH" smtClean="0">
                <a:effectLst/>
              </a:rPr>
              <a:t>it will format Java code automatically</a:t>
            </a:r>
          </a:p>
          <a:p>
            <a:pPr lvl="1"/>
            <a:r>
              <a:rPr lang="th-TH" smtClean="0">
                <a:effectLst/>
              </a:rPr>
              <a:t>colour-coded display of code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it is possible to add calls to </a:t>
            </a:r>
            <a:r>
              <a:rPr lang="th-TH" sz="2400" smtClean="0">
                <a:effectLst/>
                <a:latin typeface="Courier New" pitchFamily="49" charset="0"/>
              </a:rPr>
              <a:t>javac</a:t>
            </a:r>
            <a:r>
              <a:rPr lang="th-TH" smtClean="0">
                <a:effectLst/>
              </a:rPr>
              <a:t>, </a:t>
            </a:r>
            <a:r>
              <a:rPr lang="th-TH" sz="2400" smtClean="0">
                <a:effectLst/>
                <a:latin typeface="Courier New" pitchFamily="49" charset="0"/>
              </a:rPr>
              <a:t>java</a:t>
            </a:r>
            <a:r>
              <a:rPr lang="en-US"/>
              <a:t> </a:t>
            </a:r>
            <a:r>
              <a:rPr lang="th-TH" smtClean="0">
                <a:effectLst/>
              </a:rPr>
              <a:t>to the</a:t>
            </a:r>
            <a:r>
              <a:rPr lang="th-TH" smtClean="0">
                <a:effectLst/>
                <a:cs typeface="Angsana New" pitchFamily="18" charset="-34"/>
              </a:rPr>
              <a:t> </a:t>
            </a:r>
            <a:r>
              <a:rPr lang="en-US" smtClean="0">
                <a:effectLst/>
                <a:cs typeface="Angsana New" pitchFamily="18" charset="-34"/>
              </a:rPr>
              <a:t>Notepad++ </a:t>
            </a:r>
            <a:r>
              <a:rPr lang="th-TH" smtClean="0">
                <a:effectLst/>
              </a:rPr>
              <a:t>menu</a:t>
            </a:r>
          </a:p>
          <a:p>
            <a:pPr lvl="2"/>
            <a:r>
              <a:rPr lang="th-TH" smtClean="0">
                <a:effectLst/>
              </a:rPr>
              <a:t>no need to leave the editor to compile/run</a:t>
            </a:r>
            <a:br>
              <a:rPr lang="th-TH" smtClean="0">
                <a:effectLst/>
              </a:rPr>
            </a:br>
            <a:endParaRPr lang="th-TH" smtClean="0">
              <a:effectLst/>
            </a:endParaRPr>
          </a:p>
          <a:p>
            <a:pPr lvl="1"/>
            <a:r>
              <a:rPr lang="th-TH" smtClean="0">
                <a:effectLst/>
              </a:rPr>
              <a:t>there is an optional window that show the output from running Java code</a:t>
            </a:r>
          </a:p>
          <a:p>
            <a:endParaRPr lang="th-TH" smtClean="0"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98089"/>
            <a:ext cx="6337002" cy="6261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E4A4DB-036F-4816-A98C-42C4167E83C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mtClean="0">
            <a:effectLst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00. prelims</Template>
  <TotalTime>546</TotalTime>
  <Pages>84</Pages>
  <Words>668</Words>
  <Application>Microsoft Office PowerPoint</Application>
  <PresentationFormat>On-screen Show (4:3)</PresentationFormat>
  <Paragraphs>161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Flow</vt:lpstr>
      <vt:lpstr>PowerPoint Presentation</vt:lpstr>
      <vt:lpstr>1.  Steps in Writing a Java Appl.</vt:lpstr>
      <vt:lpstr>2.  Hello.java</vt:lpstr>
      <vt:lpstr>Compile &amp; Run</vt:lpstr>
      <vt:lpstr>Notes</vt:lpstr>
      <vt:lpstr>PowerPoint Presentation</vt:lpstr>
      <vt:lpstr>3.  A Better Programming Environment?</vt:lpstr>
      <vt:lpstr>PowerPoint Presentation</vt:lpstr>
      <vt:lpstr>PowerPoint Presentation</vt:lpstr>
      <vt:lpstr>Notepad++ Macro Menu</vt:lpstr>
      <vt:lpstr>4. Comparison.java</vt:lpstr>
      <vt:lpstr>PowerPoint Presentation</vt:lpstr>
      <vt:lpstr>PowerPoint Presentation</vt:lpstr>
      <vt:lpstr>Compile &amp; Run</vt:lpstr>
      <vt:lpstr>Notes</vt:lpstr>
      <vt:lpstr>PowerPoint Presentation</vt:lpstr>
      <vt:lpstr>Calling Methods</vt:lpstr>
      <vt:lpstr>The Integer Class</vt:lpstr>
      <vt:lpstr>Classes as Libraries</vt:lpstr>
      <vt:lpstr>5. Classes, Packages, Modules</vt:lpstr>
      <vt:lpstr>PowerPoint Presentation</vt:lpstr>
      <vt:lpstr>Modules "depend" on Each Other</vt:lpstr>
      <vt:lpstr>Our Programs</vt:lpstr>
      <vt:lpstr>Finding Java Documentation</vt:lpstr>
      <vt:lpstr>PowerPoint Presentation</vt:lpstr>
      <vt:lpstr>6. JShell</vt:lpstr>
      <vt:lpstr>PowerPoint Presentation</vt:lpstr>
      <vt:lpstr>More Information on JShell</vt:lpstr>
      <vt:lpstr>7. Self-study from java9fp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Web Pages</dc:title>
  <dc:creator>Andrew Davison</dc:creator>
  <cp:lastModifiedBy>Ad</cp:lastModifiedBy>
  <cp:revision>142</cp:revision>
  <cp:lastPrinted>2002-05-31T06:42:22Z</cp:lastPrinted>
  <dcterms:created xsi:type="dcterms:W3CDTF">1997-03-23T12:51:30Z</dcterms:created>
  <dcterms:modified xsi:type="dcterms:W3CDTF">2019-07-11T08:28:49Z</dcterms:modified>
</cp:coreProperties>
</file>