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82" r:id="rId6"/>
    <p:sldId id="263" r:id="rId7"/>
    <p:sldId id="265" r:id="rId8"/>
    <p:sldId id="266" r:id="rId9"/>
    <p:sldId id="290" r:id="rId10"/>
    <p:sldId id="283" r:id="rId11"/>
    <p:sldId id="284" r:id="rId12"/>
    <p:sldId id="287" r:id="rId13"/>
    <p:sldId id="288" r:id="rId14"/>
    <p:sldId id="285" r:id="rId15"/>
    <p:sldId id="286" r:id="rId16"/>
    <p:sldId id="289" r:id="rId17"/>
    <p:sldId id="291" r:id="rId18"/>
  </p:sldIdLst>
  <p:sldSz cx="9144000" cy="6858000" type="screen4x3"/>
  <p:notesSz cx="6669088" cy="99282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th-TH"/>
    </a:defPPr>
    <a:lvl1pPr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5000"/>
      <a:buFont typeface="Monotype Sorts" pitchFamily="2" charset="2"/>
      <a:buChar char="v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5000"/>
      <a:buFont typeface="Monotype Sorts" pitchFamily="2" charset="2"/>
      <a:buChar char="v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5000"/>
      <a:buFont typeface="Monotype Sorts" pitchFamily="2" charset="2"/>
      <a:buChar char="v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5000"/>
      <a:buFont typeface="Monotype Sorts" pitchFamily="2" charset="2"/>
      <a:buChar char="v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5000"/>
      <a:buFont typeface="Monotype Sorts" pitchFamily="2" charset="2"/>
      <a:buChar char="v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3" autoAdjust="0"/>
    <p:restoredTop sz="94667" autoAdjust="0"/>
  </p:normalViewPr>
  <p:slideViewPr>
    <p:cSldViewPr>
      <p:cViewPr varScale="1">
        <p:scale>
          <a:sx n="81" d="100"/>
          <a:sy n="81" d="100"/>
        </p:scale>
        <p:origin x="-5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1110" y="2802"/>
      </p:cViewPr>
      <p:guideLst>
        <p:guide orient="horz" pos="312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6235700" y="9537700"/>
            <a:ext cx="3635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27" tIns="44715" rIns="91027" bIns="44715" anchor="ctr">
            <a:spAutoFit/>
          </a:bodyPr>
          <a:lstStyle/>
          <a:p>
            <a:pPr algn="r" defTabSz="920750">
              <a:spcBef>
                <a:spcPct val="0"/>
              </a:spcBef>
              <a:buClrTx/>
              <a:buSzTx/>
              <a:buFontTx/>
              <a:buNone/>
            </a:pPr>
            <a:fld id="{D01F26C3-47F0-4E0F-96B5-3B3180DA3EC5}" type="slidenum">
              <a:rPr lang="en-US" sz="1200">
                <a:effectLst/>
              </a:rPr>
              <a:pPr algn="r" defTabSz="920750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th-TH" sz="1200">
              <a:effectLst/>
            </a:endParaRP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76200" y="9571038"/>
            <a:ext cx="22256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86" tIns="45992" rIns="91986" bIns="45992">
            <a:spAutoFit/>
          </a:bodyPr>
          <a:lstStyle>
            <a:lvl1pPr defTabSz="92075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sz="1200" smtClean="0">
                <a:effectLst/>
              </a:rPr>
              <a:t>241-211 OOP </a:t>
            </a:r>
            <a:r>
              <a:rPr lang="th-TH" sz="1200" smtClean="0">
                <a:effectLst/>
              </a:rPr>
              <a:t>(Java): Prelim</a:t>
            </a:r>
            <a:r>
              <a:rPr lang="en-US" sz="1200" smtClean="0">
                <a:effectLst/>
              </a:rPr>
              <a:t>/0</a:t>
            </a:r>
            <a:endParaRPr lang="th-TH" sz="12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6476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9963" y="4714875"/>
            <a:ext cx="4729162" cy="4456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027" tIns="44715" rIns="91027" bIns="44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notes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174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862013"/>
            <a:ext cx="4646612" cy="34845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411172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buNone/>
              <a:defRPr>
                <a:effectLst/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6660232" y="1340768"/>
            <a:ext cx="2362200" cy="2133600"/>
          </a:xfrm>
          <a:prstGeom prst="irregularSeal2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2" y="332656"/>
            <a:ext cx="8229600" cy="883410"/>
          </a:xfrm>
        </p:spPr>
        <p:txBody>
          <a:bodyPr/>
          <a:lstStyle/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idx="1"/>
          </p:nvPr>
        </p:nvSpPr>
        <p:spPr>
          <a:xfrm>
            <a:off x="785813" y="5100638"/>
            <a:ext cx="6934200" cy="1371600"/>
          </a:xfrm>
        </p:spPr>
        <p:txBody>
          <a:bodyPr/>
          <a:lstStyle/>
          <a:p>
            <a:pPr marL="0" indent="0">
              <a:buNone/>
            </a:pPr>
            <a:r>
              <a:rPr lang="th-TH" smtClean="0">
                <a:effectLst/>
              </a:rPr>
              <a:t>Objective</a:t>
            </a:r>
          </a:p>
          <a:p>
            <a:pPr lvl="1"/>
            <a:r>
              <a:rPr lang="th-TH" smtClean="0">
                <a:effectLst/>
              </a:rPr>
              <a:t>to give some background on the course 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323528" y="1196752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1691679" y="3068960"/>
            <a:ext cx="6471245" cy="1382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>
                <a:effectLst/>
              </a:rPr>
              <a:t>	</a:t>
            </a:r>
            <a:r>
              <a:rPr lang="th-TH" sz="2800" b="1">
                <a:solidFill>
                  <a:schemeClr val="accent1"/>
                </a:solidFill>
                <a:effectLst/>
              </a:rPr>
              <a:t>Andrew Davison</a:t>
            </a:r>
            <a:r>
              <a:rPr lang="th-TH" sz="2800">
                <a:effectLst/>
              </a:rPr>
              <a:t/>
            </a:r>
            <a:br>
              <a:rPr lang="th-TH" sz="2800">
                <a:effectLst/>
              </a:rPr>
            </a:br>
            <a:r>
              <a:rPr lang="th-TH" sz="2800">
                <a:effectLst/>
              </a:rPr>
              <a:t>	CoE, </a:t>
            </a:r>
            <a:r>
              <a:rPr lang="en-US" sz="2800" smtClean="0">
                <a:effectLst/>
              </a:rPr>
              <a:t>PSU</a:t>
            </a:r>
            <a:r>
              <a:rPr lang="th-TH" sz="2800">
                <a:effectLst/>
              </a:rPr>
              <a:t/>
            </a:r>
            <a:br>
              <a:rPr lang="th-TH" sz="2800">
                <a:effectLst/>
              </a:rPr>
            </a:br>
            <a:r>
              <a:rPr lang="th-TH" sz="2800">
                <a:effectLst/>
              </a:rPr>
              <a:t>	</a:t>
            </a:r>
            <a:r>
              <a:rPr lang="th-TH" sz="2000">
                <a:effectLst/>
                <a:latin typeface="Courier New" pitchFamily="49" charset="0"/>
              </a:rPr>
              <a:t>ad@fivedots.coe.psu.ac.th</a:t>
            </a:r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2195736" y="2398181"/>
            <a:ext cx="3919538" cy="6508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3600" smtClean="0">
                <a:effectLst/>
              </a:rPr>
              <a:t>1</a:t>
            </a:r>
            <a:r>
              <a:rPr lang="th-TH" sz="3600" smtClean="0">
                <a:effectLst/>
              </a:rPr>
              <a:t>. </a:t>
            </a:r>
            <a:r>
              <a:rPr lang="th-TH" sz="3600">
                <a:effectLst/>
              </a:rPr>
              <a:t>Preliminaries</a:t>
            </a:r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7086600" y="2062163"/>
            <a:ext cx="14573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h-TH" sz="2400">
                <a:effectLst/>
              </a:rPr>
              <a:t>Please ask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h-TH" sz="2400">
                <a:effectLst/>
              </a:rPr>
              <a:t>questions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JDK 12 Documentation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>
                <a:latin typeface="Courier New" pitchFamily="49" charset="0"/>
                <a:cs typeface="Courier New" pitchFamily="49" charset="0"/>
              </a:rPr>
              <a:t>https://docs.oracle.com/en/java/javase/12/</a:t>
            </a:r>
          </a:p>
          <a:p>
            <a:endParaRPr lang="en-US"/>
          </a:p>
          <a:p>
            <a:r>
              <a:rPr lang="en-US" smtClean="0"/>
              <a:t>Java Tutorials:</a:t>
            </a:r>
          </a:p>
          <a:p>
            <a:pPr lvl="1"/>
            <a:r>
              <a:rPr lang="en-US" sz="1800">
                <a:latin typeface="Courier New" pitchFamily="49" charset="0"/>
                <a:cs typeface="Courier New" pitchFamily="49" charset="0"/>
              </a:rPr>
              <a:t>https://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docs.oracle.com/javase/tutorial/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             tutorialLearningPaths.html</a:t>
            </a:r>
          </a:p>
          <a:p>
            <a:pPr lvl="1"/>
            <a:endParaRPr lang="en-US"/>
          </a:p>
          <a:p>
            <a:r>
              <a:rPr lang="en-US" smtClean="0"/>
              <a:t>Java API documentation:</a:t>
            </a:r>
          </a:p>
          <a:p>
            <a:pPr lvl="1"/>
            <a:r>
              <a:rPr lang="en-US" sz="1800">
                <a:latin typeface="Courier New" pitchFamily="49" charset="0"/>
                <a:cs typeface="Courier New" pitchFamily="49" charset="0"/>
              </a:rPr>
              <a:t>https://docs.oracle.com/en/java/javase/12/docs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                            api/index.html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13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6. Java, JDK, etc.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Java is the name of the programming language.</a:t>
            </a:r>
          </a:p>
          <a:p>
            <a:endParaRPr lang="en-US"/>
          </a:p>
          <a:p>
            <a:r>
              <a:rPr lang="en-US"/>
              <a:t>JDK is the Java Development </a:t>
            </a:r>
            <a:r>
              <a:rPr lang="en-US" smtClean="0"/>
              <a:t>Kit</a:t>
            </a:r>
          </a:p>
          <a:p>
            <a:pPr lvl="1"/>
            <a:r>
              <a:rPr lang="en-US" smtClean="0"/>
              <a:t>it consists </a:t>
            </a:r>
            <a:r>
              <a:rPr lang="en-US"/>
              <a:t>of Java Runtime Environment (JRE) </a:t>
            </a:r>
            <a:r>
              <a:rPr lang="en-US" smtClean="0"/>
              <a:t>and tools </a:t>
            </a:r>
            <a:r>
              <a:rPr lang="en-US"/>
              <a:t>to compile and debug </a:t>
            </a:r>
            <a:r>
              <a:rPr lang="en-US" smtClean="0"/>
              <a:t>Java</a:t>
            </a:r>
          </a:p>
          <a:p>
            <a:pPr lvl="1"/>
            <a:r>
              <a:rPr lang="en-US" smtClean="0"/>
              <a:t>sometimes called Java SE (Standard Edition) and J2SE</a:t>
            </a:r>
          </a:p>
          <a:p>
            <a:pPr lvl="1"/>
            <a:endParaRPr lang="en-US" smtClean="0"/>
          </a:p>
          <a:p>
            <a:r>
              <a:rPr lang="en-US" smtClean="0"/>
              <a:t>JRE </a:t>
            </a:r>
            <a:r>
              <a:rPr lang="en-US"/>
              <a:t>consists of </a:t>
            </a:r>
            <a:r>
              <a:rPr lang="en-US" smtClean="0"/>
              <a:t>the Java </a:t>
            </a:r>
            <a:r>
              <a:rPr lang="en-US"/>
              <a:t>Virtual Machine (JVM</a:t>
            </a:r>
            <a:r>
              <a:rPr lang="en-US" smtClean="0"/>
              <a:t>) and programming libraries to </a:t>
            </a:r>
            <a:r>
              <a:rPr lang="en-US"/>
              <a:t>run Java applications.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24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64703"/>
            <a:ext cx="7528550" cy="4383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598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 More Detail (not examinable)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88238"/>
            <a:ext cx="8424936" cy="522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395536" y="3861048"/>
            <a:ext cx="648072" cy="33975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37122" y="4475904"/>
            <a:ext cx="648072" cy="33975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641714" y="6131284"/>
            <a:ext cx="1370445" cy="33975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4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JDK Versions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Oracle JDK</a:t>
            </a:r>
          </a:p>
          <a:p>
            <a:pPr lvl="1"/>
            <a:r>
              <a:rPr lang="en-US"/>
              <a:t>the </a:t>
            </a:r>
            <a:r>
              <a:rPr lang="en-US" smtClean="0"/>
              <a:t>commercial </a:t>
            </a:r>
            <a:r>
              <a:rPr lang="en-US"/>
              <a:t>implementation of the Java </a:t>
            </a:r>
            <a:r>
              <a:rPr lang="en-US" smtClean="0"/>
              <a:t>language</a:t>
            </a:r>
          </a:p>
          <a:p>
            <a:pPr lvl="2"/>
            <a:r>
              <a:rPr lang="en-US" smtClean="0"/>
              <a:t>business users have to pay to use it!</a:t>
            </a:r>
          </a:p>
          <a:p>
            <a:pPr lvl="2"/>
            <a:endParaRPr lang="en-US"/>
          </a:p>
          <a:p>
            <a:r>
              <a:rPr lang="en-US" smtClean="0"/>
              <a:t>OpenJDK</a:t>
            </a:r>
          </a:p>
          <a:p>
            <a:pPr lvl="1"/>
            <a:r>
              <a:rPr lang="en-US"/>
              <a:t>an open source implementation of </a:t>
            </a:r>
            <a:r>
              <a:rPr lang="en-US" smtClean="0"/>
              <a:t>Java with </a:t>
            </a:r>
            <a:r>
              <a:rPr lang="en-US"/>
              <a:t>contribution from Oracle and </a:t>
            </a:r>
            <a:r>
              <a:rPr lang="en-US" smtClean="0"/>
              <a:t>others</a:t>
            </a:r>
          </a:p>
          <a:p>
            <a:pPr lvl="1"/>
            <a:endParaRPr lang="en-US"/>
          </a:p>
          <a:p>
            <a:r>
              <a:rPr lang="en-US" smtClean="0"/>
              <a:t>Liberica JDK</a:t>
            </a:r>
          </a:p>
          <a:p>
            <a:pPr lvl="1"/>
            <a:r>
              <a:rPr lang="en-US" smtClean="0"/>
              <a:t>a build of OpenJDK by BellSoft aimed at 32-bit machines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50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Versions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60648"/>
            <a:ext cx="3024336" cy="6338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74253" y="6137487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smtClean="0">
                <a:effectLst/>
              </a:rPr>
              <a:t>JDK 12 </a:t>
            </a:r>
          </a:p>
        </p:txBody>
      </p:sp>
    </p:spTree>
    <p:extLst>
      <p:ext uri="{BB962C8B-B14F-4D97-AF65-F5344CB8AC3E}">
        <p14:creationId xmlns:p14="http://schemas.microsoft.com/office/powerpoint/2010/main" val="411998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Runs Everywhere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44824"/>
            <a:ext cx="4581525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849614" y="5033938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smtClean="0">
                <a:effectLst/>
              </a:rPr>
              <a:t>But the "everywhere" must have a JVM installed on it. </a:t>
            </a:r>
          </a:p>
        </p:txBody>
      </p:sp>
    </p:spTree>
    <p:extLst>
      <p:ext uri="{BB962C8B-B14F-4D97-AF65-F5344CB8AC3E}">
        <p14:creationId xmlns:p14="http://schemas.microsoft.com/office/powerpoint/2010/main" val="327611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7. Self-study from java9fp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Download and install </a:t>
            </a:r>
            <a:r>
              <a:rPr lang="en-US" smtClean="0"/>
              <a:t>Liberica </a:t>
            </a:r>
            <a:r>
              <a:rPr lang="en-US"/>
              <a:t>JDK </a:t>
            </a:r>
            <a:r>
              <a:rPr lang="en-US" smtClean="0"/>
              <a:t>12</a:t>
            </a:r>
            <a:endParaRPr lang="en-US"/>
          </a:p>
          <a:p>
            <a:pPr lvl="1"/>
            <a:r>
              <a:rPr lang="en-US" sz="2000">
                <a:latin typeface="Courier New" pitchFamily="49" charset="0"/>
                <a:cs typeface="Courier New" pitchFamily="49" charset="0"/>
              </a:rPr>
              <a:t>https://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bell-sw.com/pages/java-12.0.1/</a:t>
            </a:r>
          </a:p>
          <a:p>
            <a:pPr lvl="1"/>
            <a:endParaRPr lang="en-US" sz="2000">
              <a:latin typeface="Courier New" pitchFamily="49" charset="0"/>
              <a:cs typeface="Courier New" pitchFamily="49" charset="0"/>
            </a:endParaRPr>
          </a:p>
          <a:p>
            <a:r>
              <a:rPr lang="en-US" smtClean="0"/>
              <a:t>Read </a:t>
            </a:r>
            <a:r>
              <a:rPr lang="en-US"/>
              <a:t>Chapter </a:t>
            </a:r>
            <a:r>
              <a:rPr lang="en-US" smtClean="0"/>
              <a:t>1</a:t>
            </a:r>
          </a:p>
          <a:p>
            <a:pPr lvl="1"/>
            <a:r>
              <a:rPr lang="en-US" smtClean="0"/>
              <a:t>see me if you need the book</a:t>
            </a:r>
            <a:endParaRPr lang="en-US"/>
          </a:p>
          <a:p>
            <a:endParaRPr lang="en-US"/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78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Outline of the Course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47825"/>
            <a:ext cx="7772400" cy="4445000"/>
          </a:xfrm>
        </p:spPr>
        <p:txBody>
          <a:bodyPr>
            <a:normAutofit lnSpcReduction="10000"/>
          </a:bodyPr>
          <a:lstStyle/>
          <a:p>
            <a:r>
              <a:rPr lang="th-TH" sz="2800" smtClean="0">
                <a:effectLst/>
              </a:rPr>
              <a:t>To develop skills in (introductory)</a:t>
            </a:r>
            <a:r>
              <a:rPr lang="th-TH" sz="2800" smtClean="0">
                <a:effectLst/>
                <a:cs typeface="Angsana New" pitchFamily="18" charset="-34"/>
              </a:rPr>
              <a:t> </a:t>
            </a:r>
            <a:r>
              <a:rPr lang="en-GB" sz="2800" smtClean="0">
                <a:effectLst/>
                <a:cs typeface="Angsana New" pitchFamily="18" charset="-34"/>
              </a:rPr>
              <a:t>object oriented </a:t>
            </a:r>
            <a:r>
              <a:rPr lang="th-TH" sz="2800" smtClean="0">
                <a:effectLst/>
              </a:rPr>
              <a:t>programming</a:t>
            </a:r>
            <a:r>
              <a:rPr lang="en-US" sz="2800" smtClean="0">
                <a:effectLst/>
              </a:rPr>
              <a:t> </a:t>
            </a:r>
            <a:r>
              <a:rPr lang="en-US" sz="2800" smtClean="0">
                <a:effectLst/>
                <a:cs typeface="Angsana New" pitchFamily="18" charset="-34"/>
              </a:rPr>
              <a:t>(using Java) and object oriented modeling</a:t>
            </a:r>
            <a:r>
              <a:rPr lang="th-TH" sz="2800" smtClean="0">
                <a:effectLst/>
              </a:rPr>
              <a:t>.</a:t>
            </a:r>
            <a:endParaRPr lang="th-TH" sz="2800" smtClean="0">
              <a:effectLst/>
              <a:cs typeface="Angsana New" pitchFamily="18" charset="-34"/>
            </a:endParaRPr>
          </a:p>
          <a:p>
            <a:endParaRPr lang="th-TH" sz="2800" smtClean="0">
              <a:effectLst/>
              <a:cs typeface="Angsana New" pitchFamily="18" charset="-34"/>
            </a:endParaRPr>
          </a:p>
          <a:p>
            <a:r>
              <a:rPr lang="th-TH" sz="2800" smtClean="0">
                <a:effectLst/>
              </a:rPr>
              <a:t>You must have passed </a:t>
            </a:r>
            <a:r>
              <a:rPr lang="en-US" sz="2800" smtClean="0">
                <a:cs typeface="Cordia New" pitchFamily="34" charset="-34"/>
              </a:rPr>
              <a:t>DIN61-114 </a:t>
            </a:r>
            <a:r>
              <a:rPr lang="en-US" sz="2800">
                <a:cs typeface="Cordia New" pitchFamily="34" charset="-34"/>
              </a:rPr>
              <a:t>"Data structures and algorithms"</a:t>
            </a:r>
            <a:endParaRPr lang="th-TH" sz="2800" smtClean="0">
              <a:effectLst/>
            </a:endParaRPr>
          </a:p>
          <a:p>
            <a:pPr lvl="1"/>
            <a:r>
              <a:rPr lang="th-TH" sz="2400" smtClean="0">
                <a:effectLst/>
              </a:rPr>
              <a:t>a good knowledge of C is assumed</a:t>
            </a:r>
            <a:br>
              <a:rPr lang="th-TH" sz="2400" smtClean="0">
                <a:effectLst/>
              </a:rPr>
            </a:br>
            <a:endParaRPr lang="th-TH" sz="2400" smtClean="0">
              <a:effectLst/>
            </a:endParaRPr>
          </a:p>
          <a:p>
            <a:r>
              <a:rPr lang="th-TH" sz="2800" smtClean="0">
                <a:effectLst/>
              </a:rPr>
              <a:t>We will use</a:t>
            </a:r>
            <a:r>
              <a:rPr lang="th-TH" sz="2800" smtClean="0">
                <a:effectLst/>
                <a:cs typeface="Angsana New" pitchFamily="18" charset="-34"/>
              </a:rPr>
              <a:t> </a:t>
            </a:r>
            <a:r>
              <a:rPr lang="en-US" sz="2800" smtClean="0">
                <a:effectLst/>
                <a:cs typeface="Angsana New" pitchFamily="18" charset="-34"/>
              </a:rPr>
              <a:t>Liberica JDK 12</a:t>
            </a:r>
            <a:r>
              <a:rPr lang="th-TH" sz="2800" smtClean="0">
                <a:effectLst/>
              </a:rPr>
              <a:t> on Windows</a:t>
            </a:r>
            <a:endParaRPr lang="en-US" sz="2800" smtClean="0">
              <a:effectLst/>
            </a:endParaRPr>
          </a:p>
          <a:p>
            <a:pPr lvl="1"/>
            <a:r>
              <a:rPr lang="en-US" sz="1800">
                <a:latin typeface="Courier New" pitchFamily="49" charset="0"/>
                <a:cs typeface="Courier New" pitchFamily="49" charset="0"/>
              </a:rPr>
              <a:t>https://bell-sw.com/pages/java-12.0.1/</a:t>
            </a:r>
            <a:endParaRPr lang="th-TH" sz="18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Main Topics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844824"/>
            <a:ext cx="7391400" cy="4267200"/>
          </a:xfrm>
        </p:spPr>
        <p:txBody>
          <a:bodyPr/>
          <a:lstStyle/>
          <a:p>
            <a:r>
              <a:rPr lang="th-TH" smtClean="0">
                <a:effectLst/>
              </a:rPr>
              <a:t>Java imperative features</a:t>
            </a:r>
          </a:p>
          <a:p>
            <a:r>
              <a:rPr lang="en-US" smtClean="0">
                <a:effectLst/>
              </a:rPr>
              <a:t>Classes and Objects</a:t>
            </a:r>
            <a:endParaRPr lang="th-TH" smtClean="0">
              <a:effectLst/>
              <a:cs typeface="Angsana New" pitchFamily="18" charset="-34"/>
            </a:endParaRPr>
          </a:p>
          <a:p>
            <a:r>
              <a:rPr lang="en-US" smtClean="0">
                <a:effectLst/>
                <a:cs typeface="Angsana New" pitchFamily="18" charset="-34"/>
              </a:rPr>
              <a:t>Object Interaction; Grouping Objects</a:t>
            </a:r>
          </a:p>
          <a:p>
            <a:r>
              <a:rPr lang="en-US" smtClean="0">
                <a:effectLst/>
                <a:cs typeface="Angsana New" pitchFamily="18" charset="-34"/>
              </a:rPr>
              <a:t>Using Libraries; Good Class Design</a:t>
            </a:r>
          </a:p>
          <a:p>
            <a:r>
              <a:rPr lang="en-US" smtClean="0">
                <a:effectLst/>
                <a:cs typeface="Angsana New" pitchFamily="18" charset="-34"/>
              </a:rPr>
              <a:t>Inheritance, Abstraction</a:t>
            </a:r>
            <a:br>
              <a:rPr lang="en-US" smtClean="0">
                <a:effectLst/>
                <a:cs typeface="Angsana New" pitchFamily="18" charset="-34"/>
              </a:rPr>
            </a:br>
            <a:endParaRPr lang="th-TH" smtClean="0">
              <a:effectLst/>
              <a:cs typeface="Angsana New" pitchFamily="18" charset="-34"/>
            </a:endParaRPr>
          </a:p>
          <a:p>
            <a:r>
              <a:rPr lang="th-TH" smtClean="0">
                <a:effectLst/>
              </a:rPr>
              <a:t>GUIs: the event model</a:t>
            </a:r>
            <a:r>
              <a:rPr lang="en-US" smtClean="0">
                <a:effectLst/>
              </a:rPr>
              <a:t>, layout</a:t>
            </a:r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Exception (error) handling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72063" y="571500"/>
            <a:ext cx="3786187" cy="584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en-US">
                <a:effectLst/>
              </a:rPr>
              <a:t>More OOP; less Java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Meeting Time / Location</a:t>
            </a:r>
          </a:p>
        </p:txBody>
      </p:sp>
      <p:graphicFrame>
        <p:nvGraphicFramePr>
          <p:cNvPr id="6232" name="Group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444298"/>
              </p:ext>
            </p:extLst>
          </p:nvPr>
        </p:nvGraphicFramePr>
        <p:xfrm>
          <a:off x="1043608" y="2060848"/>
          <a:ext cx="6769051" cy="2228402"/>
        </p:xfrm>
        <a:graphic>
          <a:graphicData uri="http://schemas.openxmlformats.org/drawingml/2006/table">
            <a:tbl>
              <a:tblPr/>
              <a:tblGrid>
                <a:gridCol w="2817722"/>
                <a:gridCol w="2817722"/>
                <a:gridCol w="1133607"/>
              </a:tblGrid>
              <a:tr h="5419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Saturday</a:t>
                      </a:r>
                      <a:endParaRPr kumimoji="0" lang="en-US" sz="3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hours; afternoon</a:t>
                      </a: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??</a:t>
                      </a:r>
                      <a:endParaRPr kumimoji="0" lang="en-US" sz="3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9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Saturday</a:t>
                      </a:r>
                      <a:endParaRPr kumimoji="0" lang="en-US" sz="3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 hours; </a:t>
                      </a: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evening</a:t>
                      </a:r>
                      <a:endParaRPr kumimoji="0" lang="en-US" sz="3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??</a:t>
                      </a:r>
                      <a:endParaRPr kumimoji="0" lang="en-US" sz="3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2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Sunday</a:t>
                      </a: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1-2 </a:t>
                      </a:r>
                      <a:r>
                        <a:rPr kumimoji="0" lang="en-US" sz="27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hours; am</a:t>
                      </a: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??</a:t>
                      </a: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2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Sunday (Lab)</a:t>
                      </a: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pm</a:t>
                      </a: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7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??</a:t>
                      </a:r>
                    </a:p>
                  </a:txBody>
                  <a:tcPr marL="87219" marR="87219" marT="42818" marB="428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165" name="Rectangle 37"/>
          <p:cNvSpPr>
            <a:spLocks noChangeArrowheads="1"/>
          </p:cNvSpPr>
          <p:nvPr/>
        </p:nvSpPr>
        <p:spPr bwMode="auto">
          <a:xfrm>
            <a:off x="827584" y="4581128"/>
            <a:ext cx="784887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sz="2800" smtClean="0">
                <a:effectLst/>
              </a:rPr>
              <a:t>I will be teaching here 6 times during the semester:</a:t>
            </a:r>
          </a:p>
          <a:p>
            <a:pPr marL="800100" lvl="1" indent="-342900"/>
            <a:r>
              <a:rPr lang="en-US" sz="2800" smtClean="0">
                <a:effectLst/>
              </a:rPr>
              <a:t>weeks 1, 4, 6  (before midterm)</a:t>
            </a:r>
          </a:p>
          <a:p>
            <a:pPr marL="800100" lvl="1" indent="-342900"/>
            <a:r>
              <a:rPr lang="en-US" sz="2800" smtClean="0">
                <a:effectLst/>
              </a:rPr>
              <a:t>weeks 10, 12  14 (after midterm)</a:t>
            </a:r>
            <a:endParaRPr lang="en-US" sz="28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  Workload (% of total score)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560912"/>
          </a:xfrm>
        </p:spPr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800" smtClean="0">
                <a:effectLst/>
              </a:rPr>
              <a:t>Two Exercises</a:t>
            </a:r>
            <a:endParaRPr lang="en-US" sz="2800"/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US" smtClean="0"/>
              <a:t>ex 1 </a:t>
            </a:r>
            <a:r>
              <a:rPr lang="en-US"/>
              <a:t>; weeks </a:t>
            </a:r>
            <a:r>
              <a:rPr lang="en-US" smtClean="0"/>
              <a:t>5-7; worth 10%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US" smtClean="0"/>
              <a:t>ex 2; weeks 11-13; worth 10%</a:t>
            </a:r>
            <a:endParaRPr lang="en-US"/>
          </a:p>
          <a:p>
            <a:endParaRPr lang="en-US" smtClean="0">
              <a:effectLst/>
            </a:endParaRPr>
          </a:p>
          <a:p>
            <a:r>
              <a:rPr lang="en-US" smtClean="0">
                <a:effectLst/>
              </a:rPr>
              <a:t>Java programming p</a:t>
            </a:r>
            <a:r>
              <a:rPr lang="th-TH" smtClean="0">
                <a:effectLst/>
              </a:rPr>
              <a:t>roject</a:t>
            </a:r>
          </a:p>
          <a:p>
            <a:pPr lvl="1"/>
            <a:r>
              <a:rPr lang="en-US" smtClean="0">
                <a:effectLst/>
              </a:rPr>
              <a:t>weeks 13</a:t>
            </a:r>
            <a:r>
              <a:rPr lang="th-TH" smtClean="0">
                <a:effectLst/>
              </a:rPr>
              <a:t>-</a:t>
            </a:r>
            <a:r>
              <a:rPr lang="en-US" smtClean="0">
                <a:effectLst/>
              </a:rPr>
              <a:t>15; worth 20%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/>
              <a:t>Mid-term Exam: </a:t>
            </a:r>
            <a:r>
              <a:rPr lang="en-US"/>
              <a:t>25%</a:t>
            </a:r>
            <a:r>
              <a:rPr lang="th-TH"/>
              <a:t>	(</a:t>
            </a:r>
            <a:r>
              <a:rPr lang="en-US" b="1">
                <a:solidFill>
                  <a:schemeClr val="tx2"/>
                </a:solidFill>
              </a:rPr>
              <a:t>2</a:t>
            </a:r>
            <a:r>
              <a:rPr lang="th-TH"/>
              <a:t> </a:t>
            </a:r>
            <a:r>
              <a:rPr lang="th-TH" smtClean="0"/>
              <a:t>hours)</a:t>
            </a:r>
            <a:endParaRPr lang="en-US" smtClean="0"/>
          </a:p>
          <a:p>
            <a:r>
              <a:rPr lang="th-TH" smtClean="0">
                <a:effectLst/>
              </a:rPr>
              <a:t>Final Exam: </a:t>
            </a:r>
            <a:r>
              <a:rPr lang="en-US" smtClean="0">
                <a:effectLst/>
              </a:rPr>
              <a:t>35%</a:t>
            </a:r>
            <a:r>
              <a:rPr lang="th-TH" smtClean="0">
                <a:effectLst/>
              </a:rPr>
              <a:t>		(</a:t>
            </a:r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 hours)</a:t>
            </a:r>
          </a:p>
          <a:p>
            <a:pPr lvl="1"/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Non-Attendence Penalty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8001000" cy="4114800"/>
          </a:xfrm>
        </p:spPr>
        <p:txBody>
          <a:bodyPr/>
          <a:lstStyle/>
          <a:p>
            <a:r>
              <a:rPr lang="en-US" smtClean="0">
                <a:effectLst/>
              </a:rPr>
              <a:t>I</a:t>
            </a:r>
            <a:r>
              <a:rPr lang="th-TH" smtClean="0">
                <a:effectLst/>
              </a:rPr>
              <a:t>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may</a:t>
            </a:r>
            <a:r>
              <a:rPr lang="th-TH" smtClean="0">
                <a:effectLst/>
              </a:rPr>
              <a:t> take registration at the start of a class.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If someone is not there, they lose </a:t>
            </a:r>
            <a:r>
              <a:rPr lang="en-US" smtClean="0">
                <a:solidFill>
                  <a:schemeClr val="tx2"/>
                </a:solidFill>
                <a:effectLst/>
              </a:rPr>
              <a:t>1%</a:t>
            </a:r>
            <a:r>
              <a:rPr lang="th-TH" smtClean="0">
                <a:solidFill>
                  <a:schemeClr val="tx2"/>
                </a:solidFill>
                <a:effectLst/>
              </a:rPr>
              <a:t> </a:t>
            </a:r>
            <a:br>
              <a:rPr lang="th-TH" smtClean="0">
                <a:solidFill>
                  <a:schemeClr val="tx2"/>
                </a:solidFill>
                <a:effectLst/>
              </a:rPr>
            </a:br>
            <a:r>
              <a:rPr lang="th-TH" smtClean="0">
                <a:effectLst/>
              </a:rPr>
              <a:t>(</a:t>
            </a:r>
            <a:r>
              <a:rPr lang="th-TH" i="1" smtClean="0">
                <a:solidFill>
                  <a:schemeClr val="accent1"/>
                </a:solidFill>
                <a:effectLst/>
              </a:rPr>
              <a:t>unless they have a good excuse</a:t>
            </a:r>
            <a:r>
              <a:rPr lang="th-TH" smtClean="0">
                <a:effectLst/>
              </a:rPr>
              <a:t>).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A maximum of </a:t>
            </a:r>
            <a:r>
              <a:rPr lang="en-US" smtClean="0">
                <a:solidFill>
                  <a:schemeClr val="tx2"/>
                </a:solidFill>
                <a:effectLst/>
              </a:rPr>
              <a:t>10%</a:t>
            </a:r>
            <a:r>
              <a:rPr lang="th-TH" smtClean="0">
                <a:effectLst/>
              </a:rPr>
              <a:t> can be lost</a:t>
            </a:r>
          </a:p>
          <a:p>
            <a:pPr lvl="1"/>
            <a:r>
              <a:rPr lang="th-TH" smtClean="0">
                <a:effectLst/>
              </a:rPr>
              <a:t>deducted from your final mark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. Course Materials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62125"/>
            <a:ext cx="7877175" cy="3810000"/>
          </a:xfrm>
        </p:spPr>
        <p:txBody>
          <a:bodyPr/>
          <a:lstStyle/>
          <a:p>
            <a:r>
              <a:rPr lang="th-TH" smtClean="0">
                <a:effectLst/>
              </a:rPr>
              <a:t>All the handouts (and other materials, such as code examples) will be placed on-line at</a:t>
            </a:r>
            <a:r>
              <a:rPr lang="en-US" smtClean="0">
                <a:effectLst/>
              </a:rPr>
              <a:t>:</a:t>
            </a: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r>
              <a:rPr lang="en-US">
                <a:latin typeface="Courier New" pitchFamily="49" charset="0"/>
              </a:rPr>
              <a:t>http://fivedots.coe.psu.ac.th/~ad</a:t>
            </a:r>
            <a:r>
              <a:rPr lang="en-US" smtClean="0">
                <a:latin typeface="Courier New" pitchFamily="49" charset="0"/>
              </a:rPr>
              <a:t>/</a:t>
            </a:r>
            <a:br>
              <a:rPr lang="en-US" smtClean="0">
                <a:latin typeface="Courier New" pitchFamily="49" charset="0"/>
              </a:rPr>
            </a:br>
            <a:r>
              <a:rPr lang="en-US" smtClean="0">
                <a:latin typeface="Courier New" pitchFamily="49" charset="0"/>
              </a:rPr>
              <a:t>					teaching/AP222</a:t>
            </a:r>
            <a:r>
              <a:rPr lang="en-US">
                <a:latin typeface="Courier New" pitchFamily="49" charset="0"/>
              </a:rPr>
              <a:t>/</a:t>
            </a:r>
            <a:endParaRPr lang="en-US" sz="2400" smtClean="0">
              <a:effectLst/>
              <a:latin typeface="Courier New" pitchFamily="49" charset="0"/>
            </a:endParaRPr>
          </a:p>
          <a:p>
            <a:pPr lvl="1">
              <a:buFontTx/>
              <a:buNone/>
            </a:pPr>
            <a:endParaRPr lang="th-TH" sz="2400" smtClean="0">
              <a:effectLst/>
              <a:latin typeface="Courier New" pitchFamily="49" charset="0"/>
            </a:endParaRPr>
          </a:p>
          <a:p>
            <a:r>
              <a:rPr lang="en-US" smtClean="0">
                <a:effectLst/>
              </a:rPr>
              <a:t>Print using 6 slides/page to save trees.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. Reading Materials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8001000" cy="4114800"/>
          </a:xfrm>
        </p:spPr>
        <p:txBody>
          <a:bodyPr/>
          <a:lstStyle/>
          <a:p>
            <a:r>
              <a:rPr lang="en-US"/>
              <a:t>"Java 9 for </a:t>
            </a:r>
            <a:r>
              <a:rPr lang="en-US" smtClean="0"/>
              <a:t>Programmers"  (java9fp)</a:t>
            </a:r>
            <a:br>
              <a:rPr lang="en-US" smtClean="0"/>
            </a:br>
            <a:r>
              <a:rPr lang="en-US" smtClean="0"/>
              <a:t>Paul </a:t>
            </a:r>
            <a:r>
              <a:rPr lang="en-US"/>
              <a:t>J. Deitel and Harvey Deitel,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Prentice </a:t>
            </a:r>
            <a:r>
              <a:rPr lang="en-US"/>
              <a:t>Hall, 4th edition, </a:t>
            </a:r>
            <a:r>
              <a:rPr lang="en-US" smtClean="0"/>
              <a:t>2017 </a:t>
            </a:r>
          </a:p>
          <a:p>
            <a:r>
              <a:rPr lang="en-US" smtClean="0"/>
              <a:t>Code </a:t>
            </a:r>
            <a:r>
              <a:rPr lang="en-US"/>
              <a:t>examples available at: </a:t>
            </a:r>
            <a:endParaRPr lang="en-US" smtClean="0"/>
          </a:p>
          <a:p>
            <a:pPr lvl="1"/>
            <a:r>
              <a:rPr lang="en-US" sz="1800" smtClean="0">
                <a:latin typeface="Courier New" pitchFamily="49" charset="0"/>
                <a:cs typeface="Courier New" pitchFamily="49" charset="0"/>
              </a:rPr>
              <a:t>http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://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www.deitel.com/Books/Java/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Java9forProgrammers/tabid/3686/Default.aspx</a:t>
            </a:r>
          </a:p>
          <a:p>
            <a:pPr lvl="1"/>
            <a:endParaRPr lang="en-US"/>
          </a:p>
          <a:p>
            <a:r>
              <a:rPr lang="en-US" smtClean="0"/>
              <a:t>I have </a:t>
            </a:r>
            <a:r>
              <a:rPr lang="en-US"/>
              <a:t>a copy of this book, which </a:t>
            </a:r>
            <a:r>
              <a:rPr lang="en-US" smtClean="0"/>
              <a:t>I will make </a:t>
            </a:r>
            <a:r>
              <a:rPr lang="en-US"/>
              <a:t>available to the students.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28600"/>
            <a:ext cx="245745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Self –study from java9fp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 will be assigning reading from java9fp, which will be tested on the exercises, project, and in the exams.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13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buNone/>
          <a:defRPr sz="2400"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0. Preliminaries</Template>
  <TotalTime>1217</TotalTime>
  <Pages>17</Pages>
  <Words>468</Words>
  <Application>Microsoft Office PowerPoint</Application>
  <PresentationFormat>On-screen Show (4:3)</PresentationFormat>
  <Paragraphs>122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DIN61-222 Adv. Prog. (Java)</vt:lpstr>
      <vt:lpstr>1. Outline of the Course</vt:lpstr>
      <vt:lpstr>Main Topics</vt:lpstr>
      <vt:lpstr>2. Meeting Time / Location</vt:lpstr>
      <vt:lpstr>3.  Workload (% of total score)</vt:lpstr>
      <vt:lpstr>Non-Attendence Penalty</vt:lpstr>
      <vt:lpstr>4. Course Materials</vt:lpstr>
      <vt:lpstr>5. Reading Materials</vt:lpstr>
      <vt:lpstr>Self –study from java9fp</vt:lpstr>
      <vt:lpstr>JDK 12 Documentation</vt:lpstr>
      <vt:lpstr>6. Java, JDK, etc.</vt:lpstr>
      <vt:lpstr>PowerPoint Presentation</vt:lpstr>
      <vt:lpstr>In More Detail (not examinable)</vt:lpstr>
      <vt:lpstr>JDK Versions</vt:lpstr>
      <vt:lpstr>Java Versions</vt:lpstr>
      <vt:lpstr>Java Runs Everywhere</vt:lpstr>
      <vt:lpstr>7. Self-study from java9fp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CPT (Java)</dc:title>
  <dc:creator>Andrew Davison</dc:creator>
  <cp:lastModifiedBy>Ad</cp:lastModifiedBy>
  <cp:revision>125</cp:revision>
  <cp:lastPrinted>2004-10-28T06:53:32Z</cp:lastPrinted>
  <dcterms:created xsi:type="dcterms:W3CDTF">1997-03-23T12:51:30Z</dcterms:created>
  <dcterms:modified xsi:type="dcterms:W3CDTF">2019-07-12T08:18:26Z</dcterms:modified>
</cp:coreProperties>
</file>