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2" r:id="rId4"/>
    <p:sldId id="293" r:id="rId5"/>
    <p:sldId id="294" r:id="rId6"/>
    <p:sldId id="281" r:id="rId7"/>
    <p:sldId id="260" r:id="rId8"/>
    <p:sldId id="274" r:id="rId9"/>
    <p:sldId id="263" r:id="rId10"/>
    <p:sldId id="277" r:id="rId11"/>
    <p:sldId id="265" r:id="rId12"/>
    <p:sldId id="288" r:id="rId13"/>
    <p:sldId id="286" r:id="rId14"/>
    <p:sldId id="295" r:id="rId15"/>
    <p:sldId id="296" r:id="rId16"/>
  </p:sldIdLst>
  <p:sldSz cx="9144000" cy="6858000" type="screen4x3"/>
  <p:notesSz cx="6669088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968" autoAdjust="0"/>
    <p:restoredTop sz="86414" autoAdjust="0"/>
  </p:normalViewPr>
  <p:slideViewPr>
    <p:cSldViewPr>
      <p:cViewPr varScale="1">
        <p:scale>
          <a:sx n="100" d="100"/>
          <a:sy n="100" d="100"/>
        </p:scale>
        <p:origin x="-2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6" d="100"/>
          <a:sy n="136" d="100"/>
        </p:scale>
        <p:origin x="246" y="477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234113" y="9537700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20" tIns="44957" rIns="91520" bIns="44957" anchor="ctr">
            <a:spAutoFit/>
          </a:bodyPr>
          <a:lstStyle/>
          <a:p>
            <a:pPr algn="r" defTabSz="925513"/>
            <a:fld id="{8680EC11-6BEF-42B2-9AEB-10249F191246}" type="slidenum">
              <a:rPr lang="en-US" sz="1200"/>
              <a:pPr algn="r" defTabSz="925513"/>
              <a:t>‹#›</a:t>
            </a:fld>
            <a:endParaRPr lang="th-TH" sz="12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9571038"/>
            <a:ext cx="1900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>
            <a:spAutoFit/>
          </a:bodyPr>
          <a:lstStyle>
            <a:lvl1pPr defTabSz="925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smtClean="0"/>
              <a:t>Discrete </a:t>
            </a:r>
            <a:r>
              <a:rPr lang="th-TH" sz="1200" smtClean="0"/>
              <a:t>Maths: Prelim/</a:t>
            </a:r>
            <a:r>
              <a:rPr lang="en-US" sz="1200" smtClean="0"/>
              <a:t>0</a:t>
            </a:r>
            <a:endParaRPr lang="th-TH" sz="1200" smtClean="0"/>
          </a:p>
        </p:txBody>
      </p:sp>
    </p:spTree>
    <p:extLst>
      <p:ext uri="{BB962C8B-B14F-4D97-AF65-F5344CB8AC3E}">
        <p14:creationId xmlns:p14="http://schemas.microsoft.com/office/powerpoint/2010/main" val="384847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4714875"/>
            <a:ext cx="4725988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20" tIns="44957" rIns="91520" bIns="44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notes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862013"/>
            <a:ext cx="4645025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76841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538-BCCB-4D21-8554-30E343D2EF4F}" type="datetime1">
              <a:rPr lang="en-US" smtClean="0"/>
              <a:t>11/16/2022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65A2-BC99-4CB4-94E3-51EADFC4D63F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2E31-D4BE-4B62-BD39-811013B7C6C1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95EA-FF4F-47D7-B845-6C10086A4068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4D62-C620-4339-BA18-CDD0458D7469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1DD3-5104-4C26-8ADE-A0DD95061D65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AD5-9287-420B-9C9F-80D1A281F96A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C49A-942F-4997-9505-BF3EAAE329DE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217F-949A-438C-9657-4FCC183F9425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7BDA-B92D-4E4A-845A-2D04EA63C8D2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C4DB-82B2-487F-B20E-A3D04F2A9BE1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19340-49CF-44B6-A7A4-3D6D2314AFD7}" type="datetime1">
              <a:rPr lang="en-US" smtClean="0"/>
              <a:t>11/16/2022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>
            <a:off x="6588224" y="404664"/>
            <a:ext cx="2362200" cy="2133600"/>
          </a:xfrm>
          <a:prstGeom prst="irregularSeal2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sz="3600" smtClean="0">
                <a:effectLst/>
              </a:rPr>
              <a:t>Discrete Maths</a:t>
            </a:r>
            <a:endParaRPr lang="th-TH" smtClean="0">
              <a:effectLst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908844" y="5229200"/>
            <a:ext cx="6934200" cy="1371600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th-TH" smtClean="0">
                <a:effectLst/>
              </a:rPr>
              <a:t>Objective</a:t>
            </a:r>
          </a:p>
          <a:p>
            <a:pPr lvl="1"/>
            <a:r>
              <a:rPr lang="th-TH" smtClean="0">
                <a:effectLst/>
              </a:rPr>
              <a:t>to give some background on the course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95536" y="1329376"/>
            <a:ext cx="6334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/>
              <a:t>240-213</a:t>
            </a:r>
            <a:r>
              <a:rPr lang="th-TH"/>
              <a:t>, Semester </a:t>
            </a:r>
            <a:r>
              <a:rPr lang="en-US" smtClean="0"/>
              <a:t>2,</a:t>
            </a:r>
            <a:r>
              <a:rPr lang="th-TH" smtClean="0"/>
              <a:t> </a:t>
            </a:r>
            <a:r>
              <a:rPr lang="en-US" smtClean="0"/>
              <a:t>2022</a:t>
            </a:r>
            <a:r>
              <a:rPr lang="th-TH" smtClean="0"/>
              <a:t>-</a:t>
            </a:r>
            <a:r>
              <a:rPr lang="en-US" smtClean="0"/>
              <a:t>2023</a:t>
            </a:r>
            <a:endParaRPr lang="th-TH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838200" y="3130550"/>
            <a:ext cx="7324725" cy="236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/>
              <a:t>Who </a:t>
            </a:r>
            <a:r>
              <a:rPr lang="en-US" sz="2800" smtClean="0"/>
              <a:t>we are</a:t>
            </a:r>
            <a:r>
              <a:rPr lang="th-TH" sz="2800" smtClean="0"/>
              <a:t>:</a:t>
            </a:r>
            <a:r>
              <a:rPr lang="th-TH" sz="2800"/>
              <a:t>	</a:t>
            </a:r>
            <a:br>
              <a:rPr lang="th-TH" sz="2800"/>
            </a:br>
            <a:r>
              <a:rPr lang="th-TH" sz="2000"/>
              <a:t>	</a:t>
            </a:r>
            <a:r>
              <a:rPr lang="en-US" sz="2000" smtClean="0"/>
              <a:t>Aj. </a:t>
            </a:r>
            <a:r>
              <a:rPr lang="en-US" sz="2000" b="1" i="1" smtClean="0">
                <a:solidFill>
                  <a:schemeClr val="accent1"/>
                </a:solidFill>
              </a:rPr>
              <a:t>Taweesak</a:t>
            </a:r>
            <a:r>
              <a:rPr lang="th-TH" sz="2000"/>
              <a:t/>
            </a:r>
            <a:br>
              <a:rPr lang="th-TH" sz="2000"/>
            </a:br>
            <a:r>
              <a:rPr lang="th-TH" sz="2000"/>
              <a:t>	</a:t>
            </a:r>
            <a:r>
              <a:rPr lang="en-US" sz="2000"/>
              <a:t> rtaweesak@coe.psu.ac.th</a:t>
            </a:r>
          </a:p>
          <a:p>
            <a:pPr>
              <a:spcBef>
                <a:spcPct val="50000"/>
              </a:spcBef>
            </a:pPr>
            <a:r>
              <a:rPr lang="th-TH" sz="2000"/>
              <a:t>	</a:t>
            </a:r>
            <a:r>
              <a:rPr lang="en-US" sz="2000" smtClean="0"/>
              <a:t>Aj. </a:t>
            </a:r>
            <a:r>
              <a:rPr lang="th-TH" sz="2000" b="1" i="1" smtClean="0">
                <a:solidFill>
                  <a:schemeClr val="accent1"/>
                </a:solidFill>
              </a:rPr>
              <a:t>Andrew</a:t>
            </a:r>
            <a:r>
              <a:rPr lang="th-TH" sz="2000"/>
              <a:t/>
            </a:r>
            <a:br>
              <a:rPr lang="th-TH" sz="2000"/>
            </a:br>
            <a:r>
              <a:rPr lang="th-TH" sz="2000"/>
              <a:t>	ad@fivedots.coe.psu.ac.th</a:t>
            </a:r>
          </a:p>
          <a:p>
            <a:pPr>
              <a:spcBef>
                <a:spcPct val="50000"/>
              </a:spcBef>
            </a:pPr>
            <a:endParaRPr lang="th-TH" sz="200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2546350" y="2362200"/>
            <a:ext cx="3919538" cy="65087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algn="ctr" eaLnBrk="1" hangingPunct="1"/>
            <a:r>
              <a:rPr lang="en-US" sz="3600" smtClean="0">
                <a:solidFill>
                  <a:schemeClr val="dk1"/>
                </a:solidFill>
                <a:latin typeface="+mn-lt"/>
              </a:rPr>
              <a:t>0</a:t>
            </a:r>
            <a:r>
              <a:rPr lang="th-TH" sz="3600" smtClean="0">
                <a:solidFill>
                  <a:schemeClr val="dk1"/>
                </a:solidFill>
                <a:latin typeface="+mn-lt"/>
              </a:rPr>
              <a:t>. </a:t>
            </a:r>
            <a:r>
              <a:rPr lang="th-TH" sz="3600">
                <a:solidFill>
                  <a:schemeClr val="dk1"/>
                </a:solidFill>
                <a:latin typeface="+mn-lt"/>
              </a:rPr>
              <a:t>Preliminaries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893024" y="1109514"/>
            <a:ext cx="1512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h-TH" b="1">
                <a:solidFill>
                  <a:srgbClr val="000000"/>
                </a:solidFill>
              </a:rPr>
              <a:t>Please ask</a:t>
            </a:r>
          </a:p>
          <a:p>
            <a:r>
              <a:rPr lang="th-TH" b="1">
                <a:solidFill>
                  <a:srgbClr val="000000"/>
                </a:solidFill>
              </a:rPr>
              <a:t>questions</a:t>
            </a:r>
            <a:endParaRPr lang="th-TH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4950983" y="4320309"/>
            <a:ext cx="432048" cy="7709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402825" y="4314207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teaching up </a:t>
            </a:r>
          </a:p>
          <a:p>
            <a:r>
              <a:rPr lang="en-US" smtClean="0"/>
              <a:t>to midterm </a:t>
            </a:r>
            <a:endParaRPr lang="th-TH"/>
          </a:p>
        </p:txBody>
      </p:sp>
      <p:sp>
        <p:nvSpPr>
          <p:cNvPr id="12" name="Right Brace 11"/>
          <p:cNvSpPr/>
          <p:nvPr/>
        </p:nvSpPr>
        <p:spPr>
          <a:xfrm>
            <a:off x="4932040" y="3450111"/>
            <a:ext cx="432048" cy="7709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5380484" y="3390091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course leader;</a:t>
            </a:r>
          </a:p>
          <a:p>
            <a:r>
              <a:rPr lang="en-US" smtClean="0"/>
              <a:t>teaching after midterm 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4</a:t>
            </a:r>
            <a:r>
              <a:rPr lang="th-TH" smtClean="0">
                <a:effectLst/>
              </a:rPr>
              <a:t>.  Exercises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2390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They will be maths problems, perhaps with some simple algorithms to design/write.</a:t>
            </a: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mtClean="0"/>
              <a:t>There may be a </a:t>
            </a:r>
            <a:r>
              <a:rPr lang="en-US" b="1" smtClean="0"/>
              <a:t>small</a:t>
            </a:r>
            <a:r>
              <a:rPr lang="en-US" smtClean="0"/>
              <a:t> amount of coding, and you code in C, Java (or ask me)</a:t>
            </a: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endParaRPr lang="en-US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th-TH"/>
              <a:t>Cheating will result in </a:t>
            </a:r>
            <a:r>
              <a:rPr lang="en-US" sz="3600">
                <a:solidFill>
                  <a:schemeClr val="tx2"/>
                </a:solidFill>
              </a:rPr>
              <a:t>0</a:t>
            </a:r>
            <a:r>
              <a:rPr lang="th-TH"/>
              <a:t> marks.</a:t>
            </a:r>
          </a:p>
          <a:p>
            <a:pPr lvl="1"/>
            <a:r>
              <a:rPr lang="th-TH">
                <a:solidFill>
                  <a:schemeClr val="tx2"/>
                </a:solidFill>
              </a:rPr>
              <a:t>YOU HAVE BEEN WARNED!!</a:t>
            </a:r>
          </a:p>
          <a:p>
            <a:pPr>
              <a:buFont typeface="Arial" charset="0"/>
              <a:buChar char="•"/>
            </a:pPr>
            <a:endParaRPr lang="en-US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5</a:t>
            </a:r>
            <a:r>
              <a:rPr lang="th-TH" smtClean="0">
                <a:effectLst/>
              </a:rPr>
              <a:t>. Course Materials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59390" y="2328140"/>
            <a:ext cx="7162800" cy="354913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All the handouts (and other materials)</a:t>
            </a:r>
            <a:r>
              <a:rPr lang="en-US" smtClean="0">
                <a:effectLst/>
              </a:rPr>
              <a:t> </a:t>
            </a:r>
            <a:r>
              <a:rPr lang="th-TH" smtClean="0">
                <a:effectLst/>
              </a:rPr>
              <a:t>will be placed on-line at</a:t>
            </a:r>
          </a:p>
          <a:p>
            <a:pPr lvl="1">
              <a:buFontTx/>
              <a:buNone/>
            </a:pPr>
            <a:r>
              <a:rPr lang="th-TH" sz="2400" smtClean="0">
                <a:effectLst/>
                <a:latin typeface="Courier New" pitchFamily="49" charset="0"/>
              </a:rPr>
              <a:t>	http://fivedots.coe.psu.ac.th/</a:t>
            </a:r>
            <a:br>
              <a:rPr lang="th-TH" sz="2400" smtClean="0">
                <a:effectLst/>
                <a:latin typeface="Courier New" pitchFamily="49" charset="0"/>
              </a:rPr>
            </a:br>
            <a:r>
              <a:rPr lang="th-TH" sz="2400" smtClean="0">
                <a:effectLst/>
                <a:latin typeface="Courier New" pitchFamily="49" charset="0"/>
              </a:rPr>
              <a:t>	</a:t>
            </a:r>
            <a:r>
              <a:rPr lang="en-US" sz="2400" smtClean="0">
                <a:effectLst/>
                <a:latin typeface="Courier New" pitchFamily="49" charset="0"/>
              </a:rPr>
              <a:t>     </a:t>
            </a:r>
            <a:r>
              <a:rPr lang="th-TH" sz="2400" smtClean="0">
                <a:effectLst/>
                <a:latin typeface="Courier New" pitchFamily="49" charset="0"/>
              </a:rPr>
              <a:t>Software.coe/</a:t>
            </a:r>
            <a:r>
              <a:rPr lang="en-US" sz="2400" smtClean="0">
                <a:effectLst/>
                <a:latin typeface="Courier New" pitchFamily="49" charset="0"/>
              </a:rPr>
              <a:t>Discrete</a:t>
            </a:r>
            <a:r>
              <a:rPr lang="th-TH" sz="2400" smtClean="0">
                <a:effectLst/>
                <a:latin typeface="Courier New" pitchFamily="49" charset="0"/>
              </a:rPr>
              <a:t>Maths/</a:t>
            </a:r>
            <a:endParaRPr lang="en-US">
              <a:latin typeface="Courier New" pitchFamily="49" charset="0"/>
            </a:endParaRPr>
          </a:p>
          <a:p>
            <a:r>
              <a:rPr lang="en-US" smtClean="0"/>
              <a:t>You should bring the </a:t>
            </a:r>
            <a:r>
              <a:rPr lang="en-US" b="1" smtClean="0"/>
              <a:t>printed slides</a:t>
            </a:r>
            <a:r>
              <a:rPr lang="en-US" smtClean="0"/>
              <a:t> and a </a:t>
            </a:r>
            <a:r>
              <a:rPr lang="en-US" b="1" smtClean="0"/>
              <a:t>pen/pencil</a:t>
            </a:r>
            <a:r>
              <a:rPr lang="en-US" smtClean="0"/>
              <a:t> to class so that you can write notes on them.</a:t>
            </a:r>
            <a:endParaRPr lang="en-US"/>
          </a:p>
          <a:p>
            <a:r>
              <a:rPr lang="en-US" smtClean="0"/>
              <a:t>Print 6/8 slides per page, in grayscale</a:t>
            </a:r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335260"/>
            <a:ext cx="7620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52120" y="764704"/>
            <a:ext cx="33123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</a:rPr>
              <a:t>No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laptops, iPads, etc.</a:t>
            </a:r>
          </a:p>
          <a:p>
            <a:r>
              <a:rPr lang="en-US" smtClean="0"/>
              <a:t>allowed in Aj. Andrew's</a:t>
            </a:r>
          </a:p>
          <a:p>
            <a:r>
              <a:rPr lang="en-US" smtClean="0"/>
              <a:t>classes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3200400" cy="1104900"/>
          </a:xfrm>
        </p:spPr>
        <p:txBody>
          <a:bodyPr/>
          <a:lstStyle/>
          <a:p>
            <a:r>
              <a:rPr lang="en-US" smtClean="0">
                <a:effectLst/>
              </a:rPr>
              <a:t>6</a:t>
            </a:r>
            <a:r>
              <a:rPr lang="th-TH" smtClean="0">
                <a:effectLst/>
              </a:rPr>
              <a:t>. Books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599"/>
            <a:ext cx="7772400" cy="455771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h-TH" i="1" smtClean="0">
                <a:effectLst/>
              </a:rPr>
              <a:t>Discrete Mathematics and its Applications</a:t>
            </a:r>
            <a:br>
              <a:rPr lang="th-TH" i="1" smtClean="0">
                <a:effectLst/>
              </a:rPr>
            </a:br>
            <a:r>
              <a:rPr lang="th-TH" smtClean="0">
                <a:effectLst/>
              </a:rPr>
              <a:t>Kenneth H. Rosen</a:t>
            </a:r>
            <a:br>
              <a:rPr lang="th-TH" smtClean="0">
                <a:effectLst/>
              </a:rPr>
            </a:br>
            <a:r>
              <a:rPr lang="th-TH" smtClean="0">
                <a:effectLst/>
              </a:rPr>
              <a:t>McGraw Hill, </a:t>
            </a:r>
            <a:r>
              <a:rPr lang="en-US" smtClean="0">
                <a:effectLst/>
              </a:rPr>
              <a:t>2007</a:t>
            </a:r>
            <a:r>
              <a:rPr lang="th-TH" smtClean="0">
                <a:effectLst/>
              </a:rPr>
              <a:t>, </a:t>
            </a:r>
            <a:r>
              <a:rPr lang="en-US" smtClean="0">
                <a:effectLst/>
              </a:rPr>
              <a:t>7</a:t>
            </a:r>
            <a:r>
              <a:rPr lang="th-TH" smtClean="0">
                <a:effectLst/>
              </a:rPr>
              <a:t>th edition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http://www.mhhe.com/math/advmath</a:t>
            </a:r>
            <a:r>
              <a:rPr lang="en-US" smtClean="0">
                <a:solidFill>
                  <a:schemeClr val="accent1"/>
                </a:solidFill>
              </a:rPr>
              <a:t>/</a:t>
            </a:r>
            <a:br>
              <a:rPr lang="en-US" smtClean="0">
                <a:solidFill>
                  <a:schemeClr val="accent1"/>
                </a:solidFill>
              </a:rPr>
            </a:br>
            <a:r>
              <a:rPr lang="en-US" smtClean="0">
                <a:solidFill>
                  <a:schemeClr val="accent1"/>
                </a:solidFill>
              </a:rPr>
              <a:t>rosenindex.mhtml</a:t>
            </a:r>
          </a:p>
          <a:p>
            <a:pPr lvl="1">
              <a:buFontTx/>
              <a:buNone/>
            </a:pPr>
            <a:endParaRPr lang="en-US" smtClean="0">
              <a:solidFill>
                <a:schemeClr val="accent1"/>
              </a:solidFill>
            </a:endParaRPr>
          </a:p>
          <a:p>
            <a:pPr lvl="1"/>
            <a:r>
              <a:rPr lang="en-US" smtClean="0"/>
              <a:t>Aj. Andrew</a:t>
            </a:r>
            <a:r>
              <a:rPr lang="th-TH" smtClean="0"/>
              <a:t> ha</a:t>
            </a:r>
            <a:r>
              <a:rPr lang="en-US" smtClean="0"/>
              <a:t>s</a:t>
            </a:r>
            <a:r>
              <a:rPr lang="th-TH" smtClean="0"/>
              <a:t> </a:t>
            </a:r>
            <a:r>
              <a:rPr lang="th-TH"/>
              <a:t>a </a:t>
            </a:r>
            <a:r>
              <a:rPr lang="th-TH" smtClean="0"/>
              <a:t>copy</a:t>
            </a:r>
            <a:r>
              <a:rPr lang="en-US" smtClean="0"/>
              <a:t> that you can borrow.</a:t>
            </a:r>
          </a:p>
          <a:p>
            <a:pPr lvl="1"/>
            <a:r>
              <a:rPr lang="en-US" smtClean="0"/>
              <a:t>There are many copies </a:t>
            </a:r>
            <a:r>
              <a:rPr lang="en-US" smtClean="0"/>
              <a:t>in the CoE library</a:t>
            </a:r>
            <a:endParaRPr lang="th-TH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006555" y="2276872"/>
            <a:ext cx="1763624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main source;</a:t>
            </a:r>
          </a:p>
          <a:p>
            <a:r>
              <a:rPr lang="en-US" smtClean="0"/>
              <a:t>very clear</a:t>
            </a:r>
            <a:endParaRPr lang="th-TH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919913" y="6310313"/>
            <a:ext cx="1381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h-TH" i="1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lvl="0">
              <a:buFont typeface="Arial" charset="0"/>
              <a:buChar char="•"/>
            </a:pPr>
            <a:r>
              <a:rPr lang="en-US" i="1"/>
              <a:t>Schaum's Outlines: Discrete Mathematics</a:t>
            </a:r>
            <a:br>
              <a:rPr lang="en-US" i="1"/>
            </a:br>
            <a:r>
              <a:rPr lang="en-US"/>
              <a:t>Seymour Lipschutz and Marc Lipson</a:t>
            </a:r>
            <a:br>
              <a:rPr lang="en-US"/>
            </a:br>
            <a:r>
              <a:rPr lang="en-US"/>
              <a:t>McGraw Hill, 2007, 3rd ed</a:t>
            </a:r>
            <a:r>
              <a:rPr lang="en-US" smtClean="0"/>
              <a:t>.</a:t>
            </a:r>
            <a:r>
              <a:rPr lang="th-TH" smtClean="0">
                <a:effectLst/>
              </a:rPr>
              <a:t/>
            </a:r>
            <a:br>
              <a:rPr lang="th-TH" smtClean="0">
                <a:effectLst/>
              </a:rPr>
            </a:br>
            <a:endParaRPr lang="th-TH" smtClean="0">
              <a:effectLst/>
            </a:endParaRPr>
          </a:p>
          <a:p>
            <a:pPr lvl="1"/>
            <a:r>
              <a:rPr lang="th-TH" smtClean="0">
                <a:effectLst/>
              </a:rPr>
              <a:t>less mathematical, more examples</a:t>
            </a:r>
          </a:p>
          <a:p>
            <a:pPr lvl="1"/>
            <a:r>
              <a:rPr lang="en-US" smtClean="0">
                <a:effectLst/>
              </a:rPr>
              <a:t>Aj. Andrew</a:t>
            </a:r>
            <a:r>
              <a:rPr lang="th-TH" smtClean="0">
                <a:effectLst/>
              </a:rPr>
              <a:t> ha</a:t>
            </a:r>
            <a:r>
              <a:rPr lang="en-US" smtClean="0">
                <a:effectLst/>
              </a:rPr>
              <a:t>s</a:t>
            </a:r>
            <a:r>
              <a:rPr lang="th-TH" smtClean="0">
                <a:effectLst/>
              </a:rPr>
              <a:t> </a:t>
            </a:r>
            <a:r>
              <a:rPr lang="th-TH" smtClean="0">
                <a:effectLst/>
              </a:rPr>
              <a:t>a copy</a:t>
            </a:r>
            <a:r>
              <a:rPr lang="en-US" smtClean="0">
                <a:effectLst/>
              </a:rPr>
              <a:t> that you can borrow.</a:t>
            </a:r>
            <a:endParaRPr lang="th-TH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 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Discrete Mathematics (Arsdigita </a:t>
            </a:r>
            <a:r>
              <a:rPr lang="en-US" smtClean="0"/>
              <a:t>University)</a:t>
            </a:r>
            <a:br>
              <a:rPr lang="en-US" smtClean="0"/>
            </a:br>
            <a:r>
              <a:rPr lang="en-US" smtClean="0"/>
              <a:t>Instructor</a:t>
            </a:r>
            <a:r>
              <a:rPr lang="en-US"/>
              <a:t>: Shai </a:t>
            </a:r>
            <a:r>
              <a:rPr lang="en-US" smtClean="0"/>
              <a:t>Simonson</a:t>
            </a:r>
            <a:endParaRPr lang="en-US"/>
          </a:p>
          <a:p>
            <a:pPr lvl="1"/>
            <a:r>
              <a:rPr lang="en-US">
                <a:solidFill>
                  <a:schemeClr val="tx2"/>
                </a:solidFill>
              </a:rPr>
              <a:t>http://</a:t>
            </a:r>
            <a:r>
              <a:rPr lang="en-US" smtClean="0">
                <a:solidFill>
                  <a:schemeClr val="tx2"/>
                </a:solidFill>
              </a:rPr>
              <a:t>www.youtube.com/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     watch?v=Nt7JeGCZL5M&amp;list=PL45589688F3702281</a:t>
            </a:r>
            <a:endParaRPr lang="en-US"/>
          </a:p>
          <a:p>
            <a:pPr lvl="1"/>
            <a:r>
              <a:rPr lang="en-US" smtClean="0"/>
              <a:t>Based on the Rosen textbook</a:t>
            </a:r>
          </a:p>
          <a:p>
            <a:pPr lvl="1"/>
            <a:r>
              <a:rPr lang="en-US" smtClean="0"/>
              <a:t>More information at:</a:t>
            </a:r>
          </a:p>
          <a:p>
            <a:pPr lvl="2"/>
            <a:r>
              <a:rPr lang="en-US" smtClean="0"/>
              <a:t>http</a:t>
            </a:r>
            <a:r>
              <a:rPr lang="en-US"/>
              <a:t>://archive.org/details/arsdigita_02_discrete_math</a:t>
            </a:r>
          </a:p>
          <a:p>
            <a:pPr lvl="2"/>
            <a:r>
              <a:rPr lang="en-US"/>
              <a:t>http://www.aduni.org/courses/discrete/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 Math Web Sites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en-US" smtClean="0"/>
              <a:t>There are many – search for "Discrete Math"</a:t>
            </a:r>
            <a:endParaRPr lang="en-US"/>
          </a:p>
          <a:p>
            <a:r>
              <a:rPr lang="en-US" smtClean="0"/>
              <a:t>One beautiful, fun site:</a:t>
            </a:r>
          </a:p>
          <a:p>
            <a:pPr lvl="1"/>
            <a:r>
              <a:rPr lang="en-US" smtClean="0"/>
              <a:t>Mathigon: World of Mathematics</a:t>
            </a:r>
          </a:p>
          <a:p>
            <a:pPr lvl="1"/>
            <a:r>
              <a:rPr lang="en-US"/>
              <a:t>http://world.mathigon.org/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99" y="4005064"/>
            <a:ext cx="5293488" cy="26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5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effectLst/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5943600" cy="4114800"/>
          </a:xfrm>
        </p:spPr>
        <p:txBody>
          <a:bodyPr/>
          <a:lstStyle/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mtClean="0">
                <a:effectLst/>
              </a:rPr>
              <a:t>What is Discrete Maths?</a:t>
            </a:r>
            <a:endParaRPr lang="th-TH" smtClean="0">
              <a:effectLst/>
            </a:endParaRP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th-TH" smtClean="0">
                <a:effectLst/>
              </a:rPr>
              <a:t>Meeting Times / Locations</a:t>
            </a: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th-TH" smtClean="0">
                <a:effectLst/>
              </a:rPr>
              <a:t>Workload</a:t>
            </a: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th-TH" smtClean="0">
                <a:effectLst/>
              </a:rPr>
              <a:t>Exercises</a:t>
            </a: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th-TH" smtClean="0">
                <a:effectLst/>
              </a:rPr>
              <a:t>Course Materials</a:t>
            </a: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th-TH" smtClean="0">
                <a:effectLst/>
              </a:rPr>
              <a:t>Books</a:t>
            </a:r>
            <a:endParaRPr lang="en-US" smtClean="0">
              <a:effectLst/>
            </a:endParaRP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mtClean="0"/>
              <a:t>Video</a:t>
            </a:r>
          </a:p>
          <a:p>
            <a:pPr marL="514350" indent="-514350">
              <a:spcBef>
                <a:spcPct val="15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mtClean="0">
                <a:effectLst/>
              </a:rPr>
              <a:t>Math Web Sites</a:t>
            </a:r>
            <a:endParaRPr lang="th-TH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en-US"/>
              <a:t>1. What is Discrete Maths?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en-US" b="1" smtClean="0"/>
              <a:t>Mathematical Reasoning</a:t>
            </a:r>
            <a:endParaRPr lang="en-US"/>
          </a:p>
          <a:p>
            <a:pPr lvl="1"/>
            <a:r>
              <a:rPr lang="en-US" smtClean="0"/>
              <a:t>logic (propositional, predicate), proofs, induction </a:t>
            </a:r>
            <a:endParaRPr lang="en-US" dirty="0" smtClean="0"/>
          </a:p>
          <a:p>
            <a:r>
              <a:rPr lang="en-US" b="1" smtClean="0"/>
              <a:t>Combinatorics (counting)</a:t>
            </a:r>
            <a:endParaRPr lang="en-US"/>
          </a:p>
          <a:p>
            <a:pPr lvl="1"/>
            <a:r>
              <a:rPr lang="en-US" smtClean="0"/>
              <a:t>requires search techniques in hard cases</a:t>
            </a:r>
            <a:endParaRPr lang="en-US" dirty="0" smtClean="0"/>
          </a:p>
          <a:p>
            <a:r>
              <a:rPr lang="en-US" b="1" smtClean="0"/>
              <a:t>Data Structures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e.g. sets, </a:t>
            </a:r>
            <a:r>
              <a:rPr lang="en-US" dirty="0" smtClean="0"/>
              <a:t>relations</a:t>
            </a:r>
            <a:r>
              <a:rPr lang="en-US" smtClean="0"/>
              <a:t>, graphs, trees</a:t>
            </a:r>
          </a:p>
          <a:p>
            <a:r>
              <a:rPr lang="en-US" b="1">
                <a:solidFill>
                  <a:srgbClr val="000000"/>
                </a:solidFill>
              </a:rPr>
              <a:t>Algorithms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/>
              <a:t>(in 240-310)</a:t>
            </a:r>
          </a:p>
          <a:p>
            <a:pPr lvl="1"/>
            <a:r>
              <a:rPr lang="en-US" smtClean="0"/>
              <a:t>functions, recursion, automata, grammars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analyze </a:t>
            </a:r>
            <a:r>
              <a:rPr lang="en-US">
                <a:solidFill>
                  <a:srgbClr val="0070C0"/>
                </a:solidFill>
              </a:rPr>
              <a:t>the memory used and running time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is an algorithm correct?</a:t>
            </a:r>
          </a:p>
          <a:p>
            <a:r>
              <a:rPr lang="en-US" b="1">
                <a:solidFill>
                  <a:srgbClr val="0070C0"/>
                </a:solidFill>
              </a:rPr>
              <a:t>Number Theory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primes, encryption</a:t>
            </a:r>
            <a:r>
              <a:rPr lang="en-US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en-US" smtClean="0"/>
              <a:t>Calculus</a:t>
            </a:r>
          </a:p>
          <a:p>
            <a:pPr lvl="1"/>
            <a:r>
              <a:rPr lang="en-US" smtClean="0"/>
              <a:t>integration, differentiation</a:t>
            </a:r>
          </a:p>
          <a:p>
            <a:r>
              <a:rPr lang="en-US" smtClean="0"/>
              <a:t>Infinite series, limits</a:t>
            </a:r>
          </a:p>
          <a:p>
            <a:r>
              <a:rPr lang="en-US" smtClean="0"/>
              <a:t>Numerical analysis</a:t>
            </a:r>
          </a:p>
          <a:p>
            <a:pPr lvl="1"/>
            <a:r>
              <a:rPr lang="en-US" smtClean="0"/>
              <a:t>approximate answers to complex problems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Continuous Maths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Discrete </a:t>
            </a:r>
            <a:r>
              <a:rPr lang="en-US" sz="4000" smtClean="0"/>
              <a:t>Mathematics as a Gateway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429080"/>
          </a:xfrm>
        </p:spPr>
        <p:txBody>
          <a:bodyPr>
            <a:normAutofit/>
          </a:bodyPr>
          <a:lstStyle/>
          <a:p>
            <a:r>
              <a:rPr lang="en-US" b="1" smtClean="0"/>
              <a:t>Importance </a:t>
            </a:r>
            <a:r>
              <a:rPr lang="en-US" b="1" dirty="0" smtClean="0"/>
              <a:t>in </a:t>
            </a:r>
            <a:r>
              <a:rPr lang="en-US" b="1" smtClean="0"/>
              <a:t>many computing courses</a:t>
            </a:r>
            <a:r>
              <a:rPr lang="en-US" smtClean="0"/>
              <a:t>:</a:t>
            </a:r>
            <a:endParaRPr lang="en-US" dirty="0" smtClean="0"/>
          </a:p>
          <a:p>
            <a:pPr lvl="1"/>
            <a:r>
              <a:rPr lang="en-US" smtClean="0"/>
              <a:t>Computer </a:t>
            </a:r>
            <a:r>
              <a:rPr lang="en-US" dirty="0" smtClean="0"/>
              <a:t>Architecture, Data Structures, Algorithms, Programming Languages, Compilers, Computer Security, Databases, Artificial Intelligence, Networking, Graphics, Game Design, Theory of </a:t>
            </a:r>
            <a:r>
              <a:rPr lang="en-US" smtClean="0"/>
              <a:t>Computation, ...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Uses beyond computing</a:t>
            </a:r>
            <a:r>
              <a:rPr lang="en-US"/>
              <a:t>: </a:t>
            </a:r>
            <a:endParaRPr lang="en-US" smtClean="0"/>
          </a:p>
          <a:p>
            <a:pPr lvl="1"/>
            <a:r>
              <a:rPr lang="en-US" smtClean="0"/>
              <a:t>Concepts </a:t>
            </a:r>
            <a:r>
              <a:rPr lang="en-US"/>
              <a:t>from discrete </a:t>
            </a:r>
            <a:r>
              <a:rPr lang="en-US" smtClean="0"/>
              <a:t>maths  </a:t>
            </a:r>
            <a:r>
              <a:rPr lang="en-US"/>
              <a:t>have been applied to many areas, such as chemistry, biology, linguistics, geography, business, etc.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effectLst/>
              </a:rPr>
              <a:t>Prerequisites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620000" cy="17335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You must have passed </a:t>
            </a:r>
            <a:r>
              <a:rPr lang="en-US" smtClean="0">
                <a:effectLst/>
              </a:rPr>
              <a:t>240-207 </a:t>
            </a:r>
            <a:r>
              <a:rPr lang="th-TH" smtClean="0">
                <a:effectLst/>
              </a:rPr>
              <a:t>“Programming </a:t>
            </a:r>
            <a:r>
              <a:rPr lang="en-US" smtClean="0">
                <a:effectLst/>
              </a:rPr>
              <a:t>and Data Structures</a:t>
            </a:r>
            <a:r>
              <a:rPr lang="th-TH" smtClean="0">
                <a:effectLst/>
              </a:rPr>
              <a:t>” (or similar)</a:t>
            </a:r>
          </a:p>
          <a:p>
            <a:pPr lvl="1"/>
            <a:r>
              <a:rPr lang="th-TH" smtClean="0">
                <a:effectLst/>
              </a:rPr>
              <a:t>knowledge of C is assumed</a:t>
            </a:r>
            <a:br>
              <a:rPr lang="th-TH" smtClean="0">
                <a:effectLst/>
              </a:rPr>
            </a:br>
            <a:endParaRPr lang="th-TH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2</a:t>
            </a:r>
            <a:r>
              <a:rPr lang="th-TH" smtClean="0">
                <a:effectLst/>
              </a:rPr>
              <a:t>. Meeting Times / Locations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20888"/>
            <a:ext cx="7990656" cy="208823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Section 1: Friday, 14:30 – 16:30 (2 hours), R200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Section </a:t>
            </a:r>
            <a:r>
              <a:rPr lang="en-US" smtClean="0"/>
              <a:t>2: </a:t>
            </a:r>
            <a:r>
              <a:rPr lang="en-US"/>
              <a:t>Friday</a:t>
            </a:r>
            <a:r>
              <a:rPr lang="en-US"/>
              <a:t>, </a:t>
            </a:r>
            <a:r>
              <a:rPr lang="en-US" smtClean="0"/>
              <a:t>10:30 </a:t>
            </a:r>
            <a:r>
              <a:rPr lang="en-US"/>
              <a:t>– </a:t>
            </a:r>
            <a:r>
              <a:rPr lang="en-US" smtClean="0"/>
              <a:t>12:30 </a:t>
            </a:r>
            <a:r>
              <a:rPr lang="en-US"/>
              <a:t>(2 hours), R200</a:t>
            </a:r>
          </a:p>
          <a:p>
            <a:pPr marL="0" indent="0">
              <a:buNone/>
            </a:pPr>
            <a:endParaRPr lang="en-US"/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3</a:t>
            </a:r>
            <a:r>
              <a:rPr lang="th-TH" smtClean="0">
                <a:effectLst/>
              </a:rPr>
              <a:t>.  Workload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88840"/>
            <a:ext cx="7772400" cy="417646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Exercises 1:	10%		(weeks 7 – 8)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Mid-term</a:t>
            </a:r>
            <a:r>
              <a:rPr lang="en-US" smtClean="0">
                <a:effectLst/>
              </a:rPr>
              <a:t> Exam</a:t>
            </a:r>
            <a:r>
              <a:rPr lang="th-TH" smtClean="0">
                <a:effectLst/>
              </a:rPr>
              <a:t>:</a:t>
            </a:r>
            <a:r>
              <a:rPr lang="en-US" smtClean="0">
                <a:effectLst/>
              </a:rPr>
              <a:t>	</a:t>
            </a:r>
            <a:r>
              <a:rPr lang="en-US" b="1" smtClean="0">
                <a:effectLst/>
              </a:rPr>
              <a:t>35</a:t>
            </a:r>
            <a:r>
              <a:rPr lang="en-US" smtClean="0">
                <a:effectLst/>
              </a:rPr>
              <a:t>%</a:t>
            </a:r>
            <a:r>
              <a:rPr lang="th-TH" smtClean="0">
                <a:effectLst/>
              </a:rPr>
              <a:t>	</a:t>
            </a:r>
            <a:r>
              <a:rPr lang="en-US" smtClean="0">
                <a:effectLst/>
              </a:rPr>
              <a:t>	</a:t>
            </a:r>
            <a:r>
              <a:rPr lang="th-TH" smtClean="0"/>
              <a:t>(</a:t>
            </a:r>
            <a:r>
              <a:rPr lang="en-US" smtClean="0"/>
              <a:t>week 9</a:t>
            </a:r>
            <a:r>
              <a:rPr lang="th-TH" smtClean="0"/>
              <a:t>)</a:t>
            </a:r>
            <a:endParaRPr lang="en-US" smtClean="0"/>
          </a:p>
          <a:p>
            <a:pPr lvl="1">
              <a:buFont typeface="Arial" charset="0"/>
              <a:buChar char="•"/>
            </a:pPr>
            <a:r>
              <a:rPr lang="en-US" smtClean="0"/>
              <a:t>two hours</a:t>
            </a:r>
            <a:r>
              <a:rPr lang="th-TH"/>
              <a:t/>
            </a:r>
            <a:br>
              <a:rPr lang="th-TH"/>
            </a:br>
            <a:endParaRPr lang="th-TH"/>
          </a:p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Exercises 2:	10%		(weeks 15-16)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Final</a:t>
            </a:r>
            <a:r>
              <a:rPr lang="en-US" smtClean="0">
                <a:effectLst/>
              </a:rPr>
              <a:t> Exam</a:t>
            </a:r>
            <a:r>
              <a:rPr lang="th-TH" smtClean="0">
                <a:effectLst/>
              </a:rPr>
              <a:t>:</a:t>
            </a:r>
            <a:r>
              <a:rPr lang="en-US" smtClean="0"/>
              <a:t>	</a:t>
            </a:r>
            <a:r>
              <a:rPr lang="en-US" b="1" smtClean="0">
                <a:effectLst/>
              </a:rPr>
              <a:t>45</a:t>
            </a:r>
            <a:r>
              <a:rPr lang="en-US" smtClean="0">
                <a:effectLst/>
              </a:rPr>
              <a:t>%</a:t>
            </a:r>
            <a:r>
              <a:rPr lang="th-TH" smtClean="0">
                <a:effectLst/>
              </a:rPr>
              <a:t>	</a:t>
            </a:r>
            <a:r>
              <a:rPr lang="en-US" smtClean="0">
                <a:effectLst/>
              </a:rPr>
              <a:t>	</a:t>
            </a:r>
            <a:r>
              <a:rPr lang="th-TH" smtClean="0">
                <a:effectLst/>
              </a:rPr>
              <a:t>(</a:t>
            </a:r>
            <a:r>
              <a:rPr lang="en-US" smtClean="0">
                <a:effectLst/>
              </a:rPr>
              <a:t>weeks 17-18</a:t>
            </a:r>
            <a:r>
              <a:rPr lang="th-TH" smtClean="0">
                <a:effectLst/>
              </a:rPr>
              <a:t>)</a:t>
            </a:r>
            <a:endParaRPr lang="en-US" smtClean="0">
              <a:effectLst/>
            </a:endParaRPr>
          </a:p>
          <a:p>
            <a:pPr lvl="1">
              <a:buFont typeface="Arial" charset="0"/>
              <a:buChar char="•"/>
            </a:pPr>
            <a:r>
              <a:rPr lang="en-US" smtClean="0"/>
              <a:t>three hours</a:t>
            </a:r>
            <a:endParaRPr lang="th-TH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4005064"/>
            <a:ext cx="806489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73466" y="4149079"/>
            <a:ext cx="105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may</a:t>
            </a:r>
          </a:p>
          <a:p>
            <a:r>
              <a:rPr lang="en-US" smtClean="0"/>
              <a:t>change</a:t>
            </a:r>
            <a:endParaRPr lang="th-TH"/>
          </a:p>
        </p:txBody>
      </p:sp>
      <p:sp>
        <p:nvSpPr>
          <p:cNvPr id="6" name="Down Arrow 5"/>
          <p:cNvSpPr/>
          <p:nvPr/>
        </p:nvSpPr>
        <p:spPr>
          <a:xfrm>
            <a:off x="7668344" y="4005064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effectLst/>
              </a:rPr>
              <a:t>Non-Attendence Penalty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243138"/>
            <a:ext cx="80010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ffectLst/>
              </a:rPr>
              <a:t>We</a:t>
            </a:r>
            <a:r>
              <a:rPr lang="th-TH" smtClean="0">
                <a:effectLst/>
              </a:rPr>
              <a:t> </a:t>
            </a:r>
            <a:r>
              <a:rPr lang="th-TH" i="1" smtClean="0">
                <a:effectLst/>
              </a:rPr>
              <a:t>may</a:t>
            </a:r>
            <a:r>
              <a:rPr lang="th-TH" smtClean="0">
                <a:effectLst/>
              </a:rPr>
              <a:t> take registration at the start of a class.</a:t>
            </a:r>
            <a:br>
              <a:rPr lang="th-TH" smtClean="0">
                <a:effectLst/>
              </a:rPr>
            </a:br>
            <a:endParaRPr lang="th-TH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If someone is not there, they lose </a:t>
            </a:r>
            <a:r>
              <a:rPr lang="en-US" smtClean="0">
                <a:solidFill>
                  <a:schemeClr val="tx2"/>
                </a:solidFill>
                <a:effectLst/>
              </a:rPr>
              <a:t>1%</a:t>
            </a:r>
            <a:r>
              <a:rPr lang="th-TH" smtClean="0">
                <a:solidFill>
                  <a:schemeClr val="tx2"/>
                </a:solidFill>
                <a:effectLst/>
              </a:rPr>
              <a:t> </a:t>
            </a:r>
            <a:br>
              <a:rPr lang="th-TH" smtClean="0">
                <a:solidFill>
                  <a:schemeClr val="tx2"/>
                </a:solidFill>
                <a:effectLst/>
              </a:rPr>
            </a:br>
            <a:r>
              <a:rPr lang="th-TH" smtClean="0">
                <a:effectLst/>
              </a:rPr>
              <a:t>(unless they have a good excuse).</a:t>
            </a:r>
            <a:br>
              <a:rPr lang="th-TH" smtClean="0">
                <a:effectLst/>
              </a:rPr>
            </a:br>
            <a:endParaRPr lang="th-TH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th-TH" smtClean="0">
                <a:effectLst/>
              </a:rPr>
              <a:t>A maximum of </a:t>
            </a:r>
            <a:r>
              <a:rPr lang="en-US" smtClean="0">
                <a:solidFill>
                  <a:schemeClr val="tx2"/>
                </a:solidFill>
                <a:effectLst/>
              </a:rPr>
              <a:t>10%</a:t>
            </a:r>
            <a:r>
              <a:rPr lang="th-TH" smtClean="0">
                <a:effectLst/>
              </a:rPr>
              <a:t> can be lost</a:t>
            </a:r>
          </a:p>
          <a:p>
            <a:pPr lvl="1"/>
            <a:r>
              <a:rPr lang="th-TH" smtClean="0">
                <a:effectLst/>
              </a:rPr>
              <a:t>deducted from your final mark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2875"/>
            <a:ext cx="21971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00. Introduction</Template>
  <TotalTime>1032</TotalTime>
  <Pages>17</Pages>
  <Words>442</Words>
  <Application>Microsoft Office PowerPoint</Application>
  <PresentationFormat>On-screen Show (4:3)</PresentationFormat>
  <Paragraphs>124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Discrete Maths</vt:lpstr>
      <vt:lpstr>Overview</vt:lpstr>
      <vt:lpstr>1. What is Discrete Maths?</vt:lpstr>
      <vt:lpstr>Continuous Maths</vt:lpstr>
      <vt:lpstr>Discrete Mathematics as a Gateway</vt:lpstr>
      <vt:lpstr>Prerequisites</vt:lpstr>
      <vt:lpstr>2. Meeting Times / Locations</vt:lpstr>
      <vt:lpstr>3.  Workload</vt:lpstr>
      <vt:lpstr>Non-Attendence Penalty</vt:lpstr>
      <vt:lpstr>4.  Exercises</vt:lpstr>
      <vt:lpstr>5. Course Materials</vt:lpstr>
      <vt:lpstr>6. Books</vt:lpstr>
      <vt:lpstr>PowerPoint Presentation</vt:lpstr>
      <vt:lpstr>7. Video</vt:lpstr>
      <vt:lpstr>8. Math Web 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Maths</dc:title>
  <dc:creator>Andrew Davison</dc:creator>
  <cp:lastModifiedBy>Optipex</cp:lastModifiedBy>
  <cp:revision>129</cp:revision>
  <cp:lastPrinted>2020-11-17T09:59:48Z</cp:lastPrinted>
  <dcterms:created xsi:type="dcterms:W3CDTF">1997-03-23T12:51:30Z</dcterms:created>
  <dcterms:modified xsi:type="dcterms:W3CDTF">2022-11-16T03:20:55Z</dcterms:modified>
</cp:coreProperties>
</file>