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330" r:id="rId2"/>
    <p:sldId id="257" r:id="rId3"/>
    <p:sldId id="259" r:id="rId4"/>
    <p:sldId id="262" r:id="rId5"/>
    <p:sldId id="263" r:id="rId6"/>
    <p:sldId id="333" r:id="rId7"/>
    <p:sldId id="334" r:id="rId8"/>
    <p:sldId id="261" r:id="rId9"/>
    <p:sldId id="278" r:id="rId10"/>
    <p:sldId id="277" r:id="rId11"/>
    <p:sldId id="279" r:id="rId12"/>
    <p:sldId id="280" r:id="rId13"/>
    <p:sldId id="272" r:id="rId14"/>
    <p:sldId id="274" r:id="rId15"/>
    <p:sldId id="270" r:id="rId16"/>
    <p:sldId id="276" r:id="rId17"/>
    <p:sldId id="281" r:id="rId18"/>
    <p:sldId id="282" r:id="rId19"/>
    <p:sldId id="357" r:id="rId20"/>
    <p:sldId id="288" r:id="rId21"/>
    <p:sldId id="289" r:id="rId22"/>
    <p:sldId id="298" r:id="rId23"/>
    <p:sldId id="302" r:id="rId24"/>
    <p:sldId id="358" r:id="rId25"/>
    <p:sldId id="322" r:id="rId26"/>
    <p:sldId id="306" r:id="rId27"/>
    <p:sldId id="307" r:id="rId28"/>
    <p:sldId id="308" r:id="rId29"/>
    <p:sldId id="309" r:id="rId30"/>
    <p:sldId id="311" r:id="rId31"/>
    <p:sldId id="321" r:id="rId32"/>
    <p:sldId id="312" r:id="rId33"/>
    <p:sldId id="313" r:id="rId34"/>
    <p:sldId id="315" r:id="rId35"/>
    <p:sldId id="316" r:id="rId36"/>
    <p:sldId id="323" r:id="rId37"/>
    <p:sldId id="324" r:id="rId38"/>
    <p:sldId id="317" r:id="rId39"/>
    <p:sldId id="336" r:id="rId40"/>
    <p:sldId id="340" r:id="rId41"/>
    <p:sldId id="337" r:id="rId42"/>
    <p:sldId id="339" r:id="rId43"/>
    <p:sldId id="344" r:id="rId44"/>
    <p:sldId id="342" r:id="rId45"/>
    <p:sldId id="343" r:id="rId46"/>
  </p:sldIdLst>
  <p:sldSz cx="9144000" cy="5715000" type="screen16x10"/>
  <p:notesSz cx="6858000" cy="9296400"/>
  <p:defaultTextStyle>
    <a:defPPr>
      <a:defRPr lang="en-US"/>
    </a:defPPr>
    <a:lvl1pPr marL="0" algn="l" defTabSz="91422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7113" algn="l" defTabSz="91422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4226" algn="l" defTabSz="91422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1341" algn="l" defTabSz="91422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8453" algn="l" defTabSz="91422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5566" algn="l" defTabSz="91422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2679" algn="l" defTabSz="91422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99794" algn="l" defTabSz="91422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6907" algn="l" defTabSz="91422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5439"/>
    <a:srgbClr val="0F6FC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9" autoAdjust="0"/>
    <p:restoredTop sz="86356" autoAdjust="0"/>
  </p:normalViewPr>
  <p:slideViewPr>
    <p:cSldViewPr>
      <p:cViewPr varScale="1">
        <p:scale>
          <a:sx n="95" d="100"/>
          <a:sy n="95" d="100"/>
        </p:scale>
        <p:origin x="-462" y="-9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26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F1CD2-A497-45A8-9E7F-08C53A0B01F4}" type="datetimeFigureOut">
              <a:rPr lang="en-US" smtClean="0"/>
              <a:t>10/4/2012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2B147-985D-4F45-A415-16102131D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012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2AE5C-8716-4F70-B14C-609FB082B50F}" type="datetimeFigureOut">
              <a:rPr lang="en-US" smtClean="0"/>
              <a:t>10/4/2012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9763" y="696913"/>
            <a:ext cx="55784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A111F-0557-43E1-8625-A7CBB8A24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65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3" algn="l" defTabSz="9142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6" algn="l" defTabSz="9142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41" algn="l" defTabSz="9142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53" algn="l" defTabSz="9142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66" algn="l" defTabSz="9142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79" algn="l" defTabSz="9142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94" algn="l" defTabSz="9142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07" algn="l" defTabSz="9142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143000"/>
            <a:ext cx="7851648" cy="1524000"/>
          </a:xfrm>
          <a:ln>
            <a:noFill/>
          </a:ln>
        </p:spPr>
        <p:txBody>
          <a:bodyPr vert="horz" tIns="0" rIns="1828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1" y="2690444"/>
            <a:ext cx="7854696" cy="1460500"/>
          </a:xfrm>
        </p:spPr>
        <p:txBody>
          <a:bodyPr lIns="0" rIns="18285"/>
          <a:lstStyle>
            <a:lvl1pPr marL="0" marR="45711" indent="0" algn="r">
              <a:buNone/>
              <a:defRPr>
                <a:solidFill>
                  <a:schemeClr val="tx1"/>
                </a:solidFill>
              </a:defRPr>
            </a:lvl1pPr>
            <a:lvl2pPr marL="457113" indent="0" algn="ctr">
              <a:buNone/>
            </a:lvl2pPr>
            <a:lvl3pPr marL="914226" indent="0" algn="ctr">
              <a:buNone/>
            </a:lvl3pPr>
            <a:lvl4pPr marL="1371341" indent="0" algn="ctr">
              <a:buNone/>
            </a:lvl4pPr>
            <a:lvl5pPr marL="1828453" indent="0" algn="ctr">
              <a:buNone/>
            </a:lvl5pPr>
            <a:lvl6pPr marL="2285566" indent="0" algn="ctr">
              <a:buNone/>
            </a:lvl6pPr>
            <a:lvl7pPr marL="2742679" indent="0" algn="ctr">
              <a:buNone/>
            </a:lvl7pPr>
            <a:lvl8pPr marL="3199794" indent="0" algn="ctr">
              <a:buNone/>
            </a:lvl8pPr>
            <a:lvl9pPr marL="3656907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5296968"/>
            <a:ext cx="2133600" cy="304269"/>
          </a:xfrm>
          <a:prstGeom prst="rect">
            <a:avLst/>
          </a:prstGeom>
        </p:spPr>
        <p:txBody>
          <a:bodyPr lIns="91422" tIns="45711" rIns="91422" bIns="45711"/>
          <a:lstStyle/>
          <a:p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68"/>
            <a:ext cx="2133600" cy="304269"/>
          </a:xfrm>
          <a:prstGeom prst="rect">
            <a:avLst/>
          </a:prstGeom>
        </p:spPr>
        <p:txBody>
          <a:bodyPr lIns="91422" tIns="45711" rIns="91422" bIns="45711"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0"/>
            <a:ext cx="2057400" cy="4343139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0"/>
            <a:ext cx="6019800" cy="4343139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68"/>
            <a:ext cx="2133600" cy="304269"/>
          </a:xfrm>
          <a:prstGeom prst="rect">
            <a:avLst/>
          </a:prstGeom>
        </p:spPr>
        <p:txBody>
          <a:bodyPr lIns="91422" tIns="45711" rIns="91422" bIns="45711"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5296968"/>
            <a:ext cx="5562600" cy="304269"/>
          </a:xfrm>
        </p:spPr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26" name="Picture 2" descr="C:\Documents and Settings\Administrator\Desktop\Image 000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766055" cy="115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063" y="199764"/>
            <a:ext cx="8229600" cy="9525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3" y="1097285"/>
            <a:ext cx="7772400" cy="113538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3" y="2253892"/>
            <a:ext cx="7772400" cy="1258094"/>
          </a:xfrm>
        </p:spPr>
        <p:txBody>
          <a:bodyPr lIns="45711" rIns="45711" anchor="t"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68"/>
            <a:ext cx="2133600" cy="304269"/>
          </a:xfrm>
          <a:prstGeom prst="rect">
            <a:avLst/>
          </a:prstGeom>
        </p:spPr>
        <p:txBody>
          <a:bodyPr lIns="91422" tIns="45711" rIns="91422" bIns="45711"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739"/>
            <a:ext cx="8229600" cy="9525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068"/>
            <a:ext cx="4038600" cy="3695700"/>
          </a:xfrm>
        </p:spPr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068"/>
            <a:ext cx="4038600" cy="3695700"/>
          </a:xfrm>
        </p:spPr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6968"/>
            <a:ext cx="2133600" cy="304269"/>
          </a:xfrm>
          <a:prstGeom prst="rect">
            <a:avLst/>
          </a:prstGeom>
        </p:spPr>
        <p:txBody>
          <a:bodyPr lIns="91422" tIns="45711" rIns="91422" bIns="45711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739"/>
            <a:ext cx="8229600" cy="952500"/>
          </a:xfrm>
        </p:spPr>
        <p:txBody>
          <a:bodyPr tIns="45711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46040"/>
            <a:ext cx="4040188" cy="549463"/>
          </a:xfrm>
        </p:spPr>
        <p:txBody>
          <a:bodyPr lIns="45711" tIns="0" rIns="45711" bIns="0" anchor="ctr">
            <a:noAutofit/>
          </a:bodyPr>
          <a:lstStyle>
            <a:lvl1pPr marL="0" indent="0">
              <a:buNone/>
              <a:defRPr sz="23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900" b="1"/>
            </a:lvl2pPr>
            <a:lvl3pPr>
              <a:buNone/>
              <a:defRPr sz="17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549800"/>
            <a:ext cx="4041775" cy="545700"/>
          </a:xfrm>
        </p:spPr>
        <p:txBody>
          <a:bodyPr lIns="45711" tIns="0" rIns="45711" bIns="0" anchor="ctr"/>
          <a:lstStyle>
            <a:lvl1pPr marL="0" indent="0">
              <a:buNone/>
              <a:defRPr sz="23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900" b="1"/>
            </a:lvl2pPr>
            <a:lvl3pPr>
              <a:buNone/>
              <a:defRPr sz="17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095504"/>
            <a:ext cx="4040188" cy="3204769"/>
          </a:xfrm>
        </p:spPr>
        <p:txBody>
          <a:bodyPr tIns="0"/>
          <a:lstStyle>
            <a:lvl1pPr>
              <a:defRPr sz="2100"/>
            </a:lvl1pPr>
            <a:lvl2pPr>
              <a:defRPr sz="19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095504"/>
            <a:ext cx="4041775" cy="3204769"/>
          </a:xfrm>
        </p:spPr>
        <p:txBody>
          <a:bodyPr tIns="0"/>
          <a:lstStyle>
            <a:lvl1pPr>
              <a:defRPr sz="2100"/>
            </a:lvl1pPr>
            <a:lvl2pPr>
              <a:defRPr sz="19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5296968"/>
            <a:ext cx="2133600" cy="304269"/>
          </a:xfrm>
          <a:prstGeom prst="rect">
            <a:avLst/>
          </a:prstGeom>
        </p:spPr>
        <p:txBody>
          <a:bodyPr lIns="91422" tIns="45711" rIns="91422" bIns="45711"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739"/>
            <a:ext cx="8305800" cy="952500"/>
          </a:xfrm>
        </p:spPr>
        <p:txBody>
          <a:bodyPr vert="horz" tIns="4571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296968"/>
            <a:ext cx="2133600" cy="304269"/>
          </a:xfrm>
          <a:prstGeom prst="rect">
            <a:avLst/>
          </a:prstGeom>
        </p:spPr>
        <p:txBody>
          <a:bodyPr lIns="91422" tIns="45711" rIns="91422" bIns="45711"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5296968"/>
            <a:ext cx="2133600" cy="304269"/>
          </a:xfrm>
          <a:prstGeom prst="rect">
            <a:avLst/>
          </a:prstGeom>
        </p:spPr>
        <p:txBody>
          <a:bodyPr lIns="91422" tIns="45711" rIns="91422" bIns="45711"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28632"/>
            <a:ext cx="2743200" cy="968376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5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1" y="1397000"/>
            <a:ext cx="2743200" cy="3810000"/>
          </a:xfrm>
        </p:spPr>
        <p:txBody>
          <a:bodyPr lIns="18285" rIns="18285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397000"/>
            <a:ext cx="5111750" cy="3810000"/>
          </a:xfrm>
        </p:spPr>
        <p:txBody>
          <a:bodyPr tIns="0"/>
          <a:lstStyle>
            <a:lvl1pPr>
              <a:defRPr sz="2700"/>
            </a:lvl1pPr>
            <a:lvl2pPr>
              <a:defRPr sz="2500"/>
            </a:lvl2pPr>
            <a:lvl3pPr>
              <a:defRPr sz="2300"/>
            </a:lvl3pPr>
            <a:lvl4pPr>
              <a:defRPr sz="19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6968"/>
            <a:ext cx="2133600" cy="304269"/>
          </a:xfrm>
          <a:prstGeom prst="rect">
            <a:avLst/>
          </a:prstGeom>
        </p:spPr>
        <p:txBody>
          <a:bodyPr lIns="91422" tIns="45711" rIns="91422" bIns="45711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923400"/>
            <a:ext cx="5257800" cy="34290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466475"/>
            <a:ext cx="155448" cy="129539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80833"/>
            <a:ext cx="2212848" cy="1318850"/>
          </a:xfrm>
        </p:spPr>
        <p:txBody>
          <a:bodyPr vert="horz" lIns="45711" tIns="45711" rIns="45711" bIns="45711" anchor="b"/>
          <a:lstStyle>
            <a:lvl1pPr algn="l">
              <a:buNone/>
              <a:defRPr sz="19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357319"/>
            <a:ext cx="2209800" cy="1816100"/>
          </a:xfrm>
        </p:spPr>
        <p:txBody>
          <a:bodyPr lIns="63996" rIns="45711" bIns="45711" anchor="t"/>
          <a:lstStyle>
            <a:lvl1pPr marL="0" indent="0" algn="l">
              <a:spcBef>
                <a:spcPts val="251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6968"/>
            <a:ext cx="2133600" cy="304269"/>
          </a:xfrm>
          <a:prstGeom prst="rect">
            <a:avLst/>
          </a:prstGeom>
        </p:spPr>
        <p:txBody>
          <a:bodyPr lIns="91422" tIns="45711" rIns="91422" bIns="45711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5296968"/>
            <a:ext cx="609600" cy="304269"/>
          </a:xfrm>
        </p:spPr>
        <p:txBody>
          <a:bodyPr/>
          <a:lstStyle/>
          <a:p>
            <a:fld id="{37CAC05B-5397-496E-819D-2F9432B303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999600"/>
            <a:ext cx="4617720" cy="327660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1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847173"/>
            <a:ext cx="9163050" cy="8678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5183189"/>
            <a:ext cx="4762500" cy="5318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947"/>
            <a:ext cx="9163050" cy="8678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950"/>
            <a:ext cx="4762500" cy="5318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86739"/>
            <a:ext cx="8229600" cy="952500"/>
          </a:xfrm>
          <a:prstGeom prst="rect">
            <a:avLst/>
          </a:prstGeom>
        </p:spPr>
        <p:txBody>
          <a:bodyPr vert="horz" lIns="0" tIns="45711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12900"/>
            <a:ext cx="8229600" cy="3657600"/>
          </a:xfrm>
          <a:prstGeom prst="rect">
            <a:avLst/>
          </a:prstGeom>
        </p:spPr>
        <p:txBody>
          <a:bodyPr vert="horz" lIns="91422" tIns="45711" rIns="91422" bIns="45711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81001" y="5296968"/>
            <a:ext cx="5638800" cy="304269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5296968"/>
            <a:ext cx="762000" cy="304269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7CAC05B-5397-496E-819D-2F9432B303A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168681"/>
            <a:ext cx="9180548" cy="541019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1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267" indent="-27426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58" indent="-246842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indent="-246842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495" indent="-210271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762" indent="-210271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032" indent="-210271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875" indent="-18284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145" indent="-182846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412" indent="-18284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2938018"/>
            <a:ext cx="9144000" cy="280476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tx2">
                  <a:lumMod val="50000"/>
                </a:schemeClr>
              </a:gs>
              <a:gs pos="100000">
                <a:schemeClr val="bg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1027" name="Picture 3" descr="C:\Users\Ad\Desktop\JavaOne 2012\KOPS Talk\cover\Base_Lin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7" y="2938019"/>
            <a:ext cx="8716472" cy="239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4283109" y="4061358"/>
            <a:ext cx="2116410" cy="240026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0" name="Oval 39"/>
          <p:cNvSpPr/>
          <p:nvPr/>
        </p:nvSpPr>
        <p:spPr>
          <a:xfrm>
            <a:off x="5508104" y="4264987"/>
            <a:ext cx="1219200" cy="180019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1" name="Oval 40"/>
          <p:cNvSpPr/>
          <p:nvPr/>
        </p:nvSpPr>
        <p:spPr>
          <a:xfrm>
            <a:off x="2514600" y="4645987"/>
            <a:ext cx="1219200" cy="180019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2" name="Oval 41"/>
          <p:cNvSpPr/>
          <p:nvPr/>
        </p:nvSpPr>
        <p:spPr>
          <a:xfrm>
            <a:off x="1151384" y="4645987"/>
            <a:ext cx="1219200" cy="180019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defRPr/>
            </a:pPr>
            <a:endParaRPr lang="en-GB" dirty="0"/>
          </a:p>
        </p:txBody>
      </p:sp>
      <p:grpSp>
        <p:nvGrpSpPr>
          <p:cNvPr id="2067" name="Group 6"/>
          <p:cNvGrpSpPr>
            <a:grpSpLocks/>
          </p:cNvGrpSpPr>
          <p:nvPr/>
        </p:nvGrpSpPr>
        <p:grpSpPr bwMode="auto">
          <a:xfrm>
            <a:off x="1593106" y="2712648"/>
            <a:ext cx="1842294" cy="2018769"/>
            <a:chOff x="1555131" y="1507118"/>
            <a:chExt cx="2046945" cy="2422868"/>
          </a:xfrm>
        </p:grpSpPr>
        <p:sp>
          <p:nvSpPr>
            <p:cNvPr id="4" name="Isosceles Triangle 3"/>
            <p:cNvSpPr/>
            <p:nvPr/>
          </p:nvSpPr>
          <p:spPr>
            <a:xfrm>
              <a:off x="2145871" y="1507118"/>
              <a:ext cx="1041734" cy="831968"/>
            </a:xfrm>
            <a:prstGeom prst="triangl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2666738" y="1921515"/>
              <a:ext cx="624088" cy="520774"/>
            </a:xfrm>
            <a:prstGeom prst="ellipse">
              <a:avLst/>
            </a:prstGeom>
            <a:gradFill flip="none" rotWithShape="1">
              <a:gsLst>
                <a:gs pos="0">
                  <a:srgbClr val="F95439">
                    <a:shade val="30000"/>
                    <a:satMod val="115000"/>
                  </a:srgbClr>
                </a:gs>
                <a:gs pos="50000">
                  <a:srgbClr val="F95439">
                    <a:shade val="67500"/>
                    <a:satMod val="115000"/>
                  </a:srgbClr>
                </a:gs>
                <a:gs pos="100000">
                  <a:srgbClr val="F95439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2563518" y="2545490"/>
              <a:ext cx="134980" cy="13495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563518" y="2931308"/>
              <a:ext cx="134980" cy="13495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563518" y="3315537"/>
              <a:ext cx="134980" cy="13495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2946227" y="3450493"/>
              <a:ext cx="134981" cy="134957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3257477" y="3795030"/>
              <a:ext cx="136569" cy="134956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3081209" y="2650280"/>
              <a:ext cx="136569" cy="136544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394046" y="2963062"/>
              <a:ext cx="134981" cy="134956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042650" y="2618525"/>
              <a:ext cx="136569" cy="134957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1834621" y="3066264"/>
              <a:ext cx="134981" cy="134957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2114110" y="3480660"/>
              <a:ext cx="134981" cy="138132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1834621" y="3763275"/>
              <a:ext cx="134981" cy="134956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1555131" y="2442288"/>
              <a:ext cx="279490" cy="27944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3322586" y="3274256"/>
              <a:ext cx="279490" cy="27944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cxnSp>
          <p:nvCxnSpPr>
            <p:cNvPr id="29" name="Straight Connector 28"/>
            <p:cNvCxnSpPr>
              <a:stCxn id="4" idx="3"/>
              <a:endCxn id="6" idx="0"/>
            </p:cNvCxnSpPr>
            <p:nvPr/>
          </p:nvCxnSpPr>
          <p:spPr>
            <a:xfrm flipH="1">
              <a:off x="2630214" y="2339086"/>
              <a:ext cx="36524" cy="2064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6" idx="6"/>
              <a:endCxn id="14" idx="2"/>
            </p:cNvCxnSpPr>
            <p:nvPr/>
          </p:nvCxnSpPr>
          <p:spPr>
            <a:xfrm>
              <a:off x="2698498" y="2613763"/>
              <a:ext cx="382711" cy="10320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Straight Connector 1024"/>
            <p:cNvCxnSpPr>
              <a:stCxn id="14" idx="5"/>
              <a:endCxn id="15" idx="1"/>
            </p:cNvCxnSpPr>
            <p:nvPr/>
          </p:nvCxnSpPr>
          <p:spPr>
            <a:xfrm>
              <a:off x="3198722" y="2766184"/>
              <a:ext cx="215969" cy="21434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Straight Connector 1029"/>
            <p:cNvCxnSpPr>
              <a:stCxn id="15" idx="4"/>
              <a:endCxn id="21" idx="0"/>
            </p:cNvCxnSpPr>
            <p:nvPr/>
          </p:nvCxnSpPr>
          <p:spPr>
            <a:xfrm>
              <a:off x="3462331" y="3098018"/>
              <a:ext cx="0" cy="17623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2" name="Straight Connector 1031"/>
            <p:cNvCxnSpPr>
              <a:stCxn id="6" idx="4"/>
              <a:endCxn id="10" idx="0"/>
            </p:cNvCxnSpPr>
            <p:nvPr/>
          </p:nvCxnSpPr>
          <p:spPr>
            <a:xfrm>
              <a:off x="2630214" y="2680447"/>
              <a:ext cx="0" cy="25086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Straight Connector 1033"/>
            <p:cNvCxnSpPr>
              <a:stCxn id="6" idx="2"/>
              <a:endCxn id="16" idx="6"/>
            </p:cNvCxnSpPr>
            <p:nvPr/>
          </p:nvCxnSpPr>
          <p:spPr>
            <a:xfrm flipH="1">
              <a:off x="2179219" y="2613763"/>
              <a:ext cx="384298" cy="7144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Straight Connector 1035"/>
            <p:cNvCxnSpPr>
              <a:stCxn id="16" idx="3"/>
              <a:endCxn id="17" idx="0"/>
            </p:cNvCxnSpPr>
            <p:nvPr/>
          </p:nvCxnSpPr>
          <p:spPr>
            <a:xfrm flipH="1">
              <a:off x="1902906" y="2732842"/>
              <a:ext cx="158801" cy="33342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8" name="Straight Connector 1037"/>
            <p:cNvCxnSpPr>
              <a:stCxn id="17" idx="1"/>
              <a:endCxn id="20" idx="4"/>
            </p:cNvCxnSpPr>
            <p:nvPr/>
          </p:nvCxnSpPr>
          <p:spPr>
            <a:xfrm flipH="1" flipV="1">
              <a:off x="1694876" y="2721728"/>
              <a:ext cx="160389" cy="36517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0" name="Straight Connector 1039"/>
            <p:cNvCxnSpPr>
              <a:stCxn id="10" idx="4"/>
              <a:endCxn id="11" idx="0"/>
            </p:cNvCxnSpPr>
            <p:nvPr/>
          </p:nvCxnSpPr>
          <p:spPr>
            <a:xfrm>
              <a:off x="2630214" y="3066264"/>
              <a:ext cx="0" cy="24927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Straight Connector 1041"/>
            <p:cNvCxnSpPr>
              <a:stCxn id="11" idx="5"/>
              <a:endCxn id="12" idx="2"/>
            </p:cNvCxnSpPr>
            <p:nvPr/>
          </p:nvCxnSpPr>
          <p:spPr>
            <a:xfrm>
              <a:off x="2677854" y="3429853"/>
              <a:ext cx="268373" cy="8732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Straight Connector 1044"/>
            <p:cNvCxnSpPr>
              <a:stCxn id="11" idx="3"/>
              <a:endCxn id="18" idx="6"/>
            </p:cNvCxnSpPr>
            <p:nvPr/>
          </p:nvCxnSpPr>
          <p:spPr>
            <a:xfrm flipH="1">
              <a:off x="2249092" y="3429853"/>
              <a:ext cx="333482" cy="1190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/>
            <p:cNvCxnSpPr>
              <a:stCxn id="18" idx="3"/>
              <a:endCxn id="19" idx="7"/>
            </p:cNvCxnSpPr>
            <p:nvPr/>
          </p:nvCxnSpPr>
          <p:spPr>
            <a:xfrm flipH="1">
              <a:off x="1948957" y="3598152"/>
              <a:ext cx="185798" cy="18576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/>
            <p:cNvCxnSpPr>
              <a:stCxn id="12" idx="5"/>
              <a:endCxn id="13" idx="1"/>
            </p:cNvCxnSpPr>
            <p:nvPr/>
          </p:nvCxnSpPr>
          <p:spPr>
            <a:xfrm>
              <a:off x="3063740" y="3564809"/>
              <a:ext cx="214382" cy="24768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1691700" y="2277165"/>
              <a:ext cx="134981" cy="134956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44" name="Title 5"/>
          <p:cNvSpPr>
            <a:spLocks noGrp="1"/>
          </p:cNvSpPr>
          <p:nvPr>
            <p:ph type="ctrTitle"/>
          </p:nvPr>
        </p:nvSpPr>
        <p:spPr>
          <a:xfrm>
            <a:off x="758952" y="825500"/>
            <a:ext cx="7851648" cy="1524000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Kinect Open Source Programming Secrets</a:t>
            </a:r>
          </a:p>
        </p:txBody>
      </p:sp>
      <p:sp>
        <p:nvSpPr>
          <p:cNvPr id="45" name="Subtitle 6"/>
          <p:cNvSpPr>
            <a:spLocks noGrp="1"/>
          </p:cNvSpPr>
          <p:nvPr>
            <p:ph type="subTitle" idx="1"/>
          </p:nvPr>
        </p:nvSpPr>
        <p:spPr>
          <a:xfrm>
            <a:off x="4114800" y="4264987"/>
            <a:ext cx="4876800" cy="1450013"/>
          </a:xfrm>
        </p:spPr>
        <p:txBody>
          <a:bodyPr>
            <a:normAutofit/>
          </a:bodyPr>
          <a:lstStyle/>
          <a:p>
            <a:r>
              <a:rPr lang="en-US" sz="1900" dirty="0"/>
              <a:t>Andrew Davison</a:t>
            </a:r>
          </a:p>
          <a:p>
            <a:r>
              <a:rPr lang="en-US" sz="1900" smtClean="0"/>
              <a:t>Prince </a:t>
            </a:r>
            <a:r>
              <a:rPr lang="en-US" sz="1900" dirty="0"/>
              <a:t>of </a:t>
            </a:r>
            <a:r>
              <a:rPr lang="en-US" sz="1900"/>
              <a:t>Songkla </a:t>
            </a:r>
            <a:r>
              <a:rPr lang="en-US" sz="1900" smtClean="0"/>
              <a:t>University</a:t>
            </a:r>
          </a:p>
          <a:p>
            <a:r>
              <a:rPr lang="en-US" sz="1900" smtClean="0"/>
              <a:t>Thailand</a:t>
            </a:r>
            <a:endParaRPr lang="en-US" sz="1900" dirty="0"/>
          </a:p>
          <a:p>
            <a:r>
              <a:rPr lang="en-US" sz="1900" dirty="0"/>
              <a:t>ad@fivedots.coe.psu.ac.th</a:t>
            </a:r>
          </a:p>
        </p:txBody>
      </p:sp>
      <p:pic>
        <p:nvPicPr>
          <p:cNvPr id="2059" name="Picture 34" descr="C:\Documents and Settings\Administrator\Desktop\duk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2352644"/>
            <a:ext cx="18065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4" descr="C:\Documents and Settings\Administrator\Desktop\kinect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0080"/>
              </a:clrFrom>
              <a:clrTo>
                <a:srgbClr val="FF0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85057"/>
            <a:ext cx="2206626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fivedots.coe.psu.ac.th/~touch/CoE-B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3" y="140450"/>
            <a:ext cx="1218186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istrator\Desktop\Image 0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88" y="3"/>
            <a:ext cx="730250" cy="10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2784" y="2286005"/>
            <a:ext cx="7560303" cy="50781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700"/>
              <a:t>Hacking the Kinect with OpenNI, NITE, and Java </a:t>
            </a:r>
            <a:endParaRPr lang="en-GB" sz="2700"/>
          </a:p>
        </p:txBody>
      </p:sp>
    </p:spTree>
    <p:extLst>
      <p:ext uri="{BB962C8B-B14F-4D97-AF65-F5344CB8AC3E}">
        <p14:creationId xmlns:p14="http://schemas.microsoft.com/office/powerpoint/2010/main" val="37457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3" descr="C:\Users\Ad\Desktop\KTransformer\chapter\images\blur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14813"/>
            <a:ext cx="2895600" cy="198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Ad\Desktop\KTransformer\chapter\images\blu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614810"/>
            <a:ext cx="2897188" cy="198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505200" y="182219"/>
            <a:ext cx="3855720" cy="38928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95801" y="182219"/>
            <a:ext cx="3048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52950" y="571500"/>
            <a:ext cx="3048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267201" y="190505"/>
            <a:ext cx="2743200" cy="3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cycle through blurring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5" y="245721"/>
            <a:ext cx="2771941" cy="44625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Time-based changes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5" y="2984509"/>
            <a:ext cx="4931570" cy="44625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Center-of-mass (CoM) based changes</a:t>
            </a:r>
          </a:p>
        </p:txBody>
      </p:sp>
      <p:pic>
        <p:nvPicPr>
          <p:cNvPr id="5122" name="Picture 2" descr="C:\Users\Ad\Desktop\Image 0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3419283"/>
            <a:ext cx="3093244" cy="210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\Desktop\Image 00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41" y="3419283"/>
            <a:ext cx="3076860" cy="210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6"/>
          <p:cNvSpPr/>
          <p:nvPr/>
        </p:nvSpPr>
        <p:spPr>
          <a:xfrm>
            <a:off x="4488473" y="4282657"/>
            <a:ext cx="533400" cy="1905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58826" y="4508500"/>
            <a:ext cx="1492936" cy="96947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1900" dirty="0"/>
              <a:t>change stays</a:t>
            </a:r>
          </a:p>
          <a:p>
            <a:pPr algn="ctr"/>
            <a:r>
              <a:rPr lang="en-US" sz="1900" dirty="0"/>
              <a:t>centered on</a:t>
            </a:r>
          </a:p>
          <a:p>
            <a:pPr algn="ctr"/>
            <a:r>
              <a:rPr lang="en-US" sz="1900" dirty="0"/>
              <a:t>user</a:t>
            </a:r>
          </a:p>
        </p:txBody>
      </p:sp>
    </p:spTree>
    <p:extLst>
      <p:ext uri="{BB962C8B-B14F-4D97-AF65-F5344CB8AC3E}">
        <p14:creationId xmlns:p14="http://schemas.microsoft.com/office/powerpoint/2010/main" val="12682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913701"/>
            <a:ext cx="1713197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0500"/>
            <a:ext cx="8229600" cy="952500"/>
          </a:xfrm>
        </p:spPr>
        <p:txBody>
          <a:bodyPr/>
          <a:lstStyle/>
          <a:p>
            <a:r>
              <a:rPr lang="en-US" dirty="0" smtClean="0"/>
              <a:t>Building the Scene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432561" y="1031026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Depth Generator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794760" y="1031026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Image</a:t>
            </a:r>
          </a:p>
          <a:p>
            <a:pPr algn="ctr"/>
            <a:r>
              <a:rPr lang="en-US" dirty="0" smtClean="0"/>
              <a:t>Generator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4"/>
          </p:cNvCxnSpPr>
          <p:nvPr/>
        </p:nvCxnSpPr>
        <p:spPr>
          <a:xfrm>
            <a:off x="4632960" y="1602524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6"/>
            <a:endCxn id="9" idx="2"/>
          </p:cNvCxnSpPr>
          <p:nvPr/>
        </p:nvCxnSpPr>
        <p:spPr>
          <a:xfrm>
            <a:off x="3108960" y="1316776"/>
            <a:ext cx="640080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36934" y="683265"/>
            <a:ext cx="1497040" cy="61553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dirty="0" smtClean="0"/>
              <a:t>set alternative</a:t>
            </a:r>
          </a:p>
          <a:p>
            <a:pPr algn="ctr"/>
            <a:r>
              <a:rPr lang="en-US" dirty="0" smtClean="0"/>
              <a:t>viewpoint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51521" y="1635769"/>
            <a:ext cx="1840660" cy="113875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dirty="0" smtClean="0"/>
              <a:t>for real world</a:t>
            </a:r>
          </a:p>
          <a:p>
            <a:pPr algn="ctr"/>
            <a:r>
              <a:rPr lang="en-US" smtClean="0"/>
              <a:t>coordinates </a:t>
            </a:r>
            <a:r>
              <a:rPr lang="en-US" dirty="0" smtClean="0"/>
              <a:t>to 2D</a:t>
            </a:r>
          </a:p>
          <a:p>
            <a:pPr algn="ctr"/>
            <a:r>
              <a:rPr lang="en-US" dirty="0" smtClean="0"/>
              <a:t>(projective) </a:t>
            </a:r>
          </a:p>
          <a:p>
            <a:pPr algn="ctr"/>
            <a:r>
              <a:rPr lang="en-US" dirty="0" smtClean="0"/>
              <a:t>mapping 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5775960" y="1000763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User</a:t>
            </a:r>
          </a:p>
          <a:p>
            <a:pPr algn="ctr"/>
            <a:r>
              <a:rPr lang="en-US" dirty="0" smtClean="0"/>
              <a:t>Generator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5775960" y="1953263"/>
            <a:ext cx="1828800" cy="5715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Scene</a:t>
            </a:r>
          </a:p>
          <a:p>
            <a:pPr algn="ctr"/>
            <a:r>
              <a:rPr lang="en-US" dirty="0" smtClean="0"/>
              <a:t>MetaData</a:t>
            </a:r>
            <a:endParaRPr lang="en-US" dirty="0"/>
          </a:p>
        </p:txBody>
      </p:sp>
      <p:cxnSp>
        <p:nvCxnSpPr>
          <p:cNvPr id="34" name="Straight Arrow Connector 33"/>
          <p:cNvCxnSpPr>
            <a:endCxn id="27" idx="0"/>
          </p:cNvCxnSpPr>
          <p:nvPr/>
        </p:nvCxnSpPr>
        <p:spPr>
          <a:xfrm>
            <a:off x="6690360" y="1578038"/>
            <a:ext cx="0" cy="3752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7" idx="4"/>
          </p:cNvCxnSpPr>
          <p:nvPr/>
        </p:nvCxnSpPr>
        <p:spPr>
          <a:xfrm>
            <a:off x="6690360" y="2524763"/>
            <a:ext cx="0" cy="3889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" descr="imageS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760" y="2135904"/>
            <a:ext cx="1573054" cy="93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6044431" y="3858265"/>
            <a:ext cx="1498066" cy="61553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dirty="0" smtClean="0"/>
              <a:t>scene map</a:t>
            </a:r>
          </a:p>
          <a:p>
            <a:pPr algn="ctr"/>
            <a:r>
              <a:rPr lang="en-US" dirty="0" smtClean="0"/>
              <a:t>(user ID map)</a:t>
            </a:r>
            <a:endParaRPr lang="en-US" dirty="0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77" y="3473988"/>
            <a:ext cx="1684393" cy="99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7" name="Straight Arrow Connector 46"/>
          <p:cNvCxnSpPr>
            <a:endCxn id="45" idx="0"/>
          </p:cNvCxnSpPr>
          <p:nvPr/>
        </p:nvCxnSpPr>
        <p:spPr>
          <a:xfrm>
            <a:off x="4412434" y="3067339"/>
            <a:ext cx="67440" cy="4066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4412427" y="3283489"/>
            <a:ext cx="144946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490299" y="3032765"/>
            <a:ext cx="1311541" cy="61553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remove</a:t>
            </a:r>
          </a:p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770681" y="2763397"/>
            <a:ext cx="866996" cy="61553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dirty="0" smtClean="0"/>
              <a:t>camera</a:t>
            </a:r>
          </a:p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778" y="4762501"/>
            <a:ext cx="1114425" cy="83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37677" y="4762500"/>
            <a:ext cx="1684393" cy="889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4419609" y="4419351"/>
            <a:ext cx="1" cy="406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4297681" y="4472632"/>
            <a:ext cx="243840" cy="1905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4543869" y="1289548"/>
            <a:ext cx="4070548" cy="3286919"/>
          </a:xfrm>
          <a:custGeom>
            <a:avLst/>
            <a:gdLst>
              <a:gd name="connsiteX0" fmla="*/ 2912012 w 4070547"/>
              <a:gd name="connsiteY0" fmla="*/ 0 h 3944305"/>
              <a:gd name="connsiteX1" fmla="*/ 3601329 w 4070547"/>
              <a:gd name="connsiteY1" fmla="*/ 239151 h 3944305"/>
              <a:gd name="connsiteX2" fmla="*/ 3910818 w 4070547"/>
              <a:gd name="connsiteY2" fmla="*/ 1041009 h 3944305"/>
              <a:gd name="connsiteX3" fmla="*/ 4037427 w 4070547"/>
              <a:gd name="connsiteY3" fmla="*/ 3123028 h 3944305"/>
              <a:gd name="connsiteX4" fmla="*/ 3305907 w 4070547"/>
              <a:gd name="connsiteY4" fmla="*/ 3840480 h 3944305"/>
              <a:gd name="connsiteX5" fmla="*/ 0 w 4070547"/>
              <a:gd name="connsiteY5" fmla="*/ 3924886 h 394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0547" h="3944305">
                <a:moveTo>
                  <a:pt x="2912012" y="0"/>
                </a:moveTo>
                <a:cubicBezTo>
                  <a:pt x="3173437" y="32825"/>
                  <a:pt x="3434862" y="65650"/>
                  <a:pt x="3601329" y="239151"/>
                </a:cubicBezTo>
                <a:cubicBezTo>
                  <a:pt x="3767796" y="412652"/>
                  <a:pt x="3838135" y="560363"/>
                  <a:pt x="3910818" y="1041009"/>
                </a:cubicBezTo>
                <a:cubicBezTo>
                  <a:pt x="3983501" y="1521655"/>
                  <a:pt x="4138246" y="2656449"/>
                  <a:pt x="4037427" y="3123028"/>
                </a:cubicBezTo>
                <a:cubicBezTo>
                  <a:pt x="3936608" y="3589607"/>
                  <a:pt x="3978811" y="3706837"/>
                  <a:pt x="3305907" y="3840480"/>
                </a:cubicBezTo>
                <a:cubicBezTo>
                  <a:pt x="2633003" y="3974123"/>
                  <a:pt x="1316501" y="3949504"/>
                  <a:pt x="0" y="3924886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76672" y="4393827"/>
            <a:ext cx="1135210" cy="87714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dirty="0" smtClean="0"/>
              <a:t>CoMs of</a:t>
            </a:r>
          </a:p>
          <a:p>
            <a:pPr algn="ctr"/>
            <a:r>
              <a:rPr lang="en-US" dirty="0" smtClean="0"/>
              <a:t>user IDs</a:t>
            </a:r>
          </a:p>
          <a:p>
            <a:pPr algn="ctr"/>
            <a:r>
              <a:rPr lang="en-US" dirty="0" smtClean="0"/>
              <a:t>(optional)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2514604" y="4396873"/>
            <a:ext cx="1682925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Java 2D filterOp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702136" y="3426112"/>
            <a:ext cx="155866" cy="12988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8993" y="4699005"/>
            <a:ext cx="3717841" cy="3847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2" tIns="45711" rIns="91422" bIns="45711" rtlCol="0">
            <a:spAutoFit/>
          </a:bodyPr>
          <a:lstStyle/>
          <a:p>
            <a:r>
              <a:rPr lang="en-US" sz="1900" dirty="0"/>
              <a:t>http://www.jhlabs.com/ip/filters/</a:t>
            </a:r>
          </a:p>
        </p:txBody>
      </p:sp>
    </p:spTree>
    <p:extLst>
      <p:ext uri="{BB962C8B-B14F-4D97-AF65-F5344CB8AC3E}">
        <p14:creationId xmlns:p14="http://schemas.microsoft.com/office/powerpoint/2010/main" val="40765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Panel Execution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902353" y="2857500"/>
            <a:ext cx="990600" cy="1905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7" name="Isosceles Triangle 6"/>
          <p:cNvSpPr/>
          <p:nvPr/>
        </p:nvSpPr>
        <p:spPr>
          <a:xfrm>
            <a:off x="3786273" y="3508376"/>
            <a:ext cx="243840" cy="2381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/>
          <p:cNvSpPr/>
          <p:nvPr/>
        </p:nvSpPr>
        <p:spPr>
          <a:xfrm flipV="1">
            <a:off x="2795672" y="3635376"/>
            <a:ext cx="243840" cy="2381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>
            <a:endCxn id="8" idx="3"/>
          </p:cNvCxnSpPr>
          <p:nvPr/>
        </p:nvCxnSpPr>
        <p:spPr>
          <a:xfrm>
            <a:off x="2917592" y="1841501"/>
            <a:ext cx="0" cy="1793876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10"/>
          <p:cNvSpPr/>
          <p:nvPr/>
        </p:nvSpPr>
        <p:spPr>
          <a:xfrm>
            <a:off x="2795672" y="2222500"/>
            <a:ext cx="243840" cy="1905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06113" y="3302000"/>
            <a:ext cx="243840" cy="1905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490873" y="3873500"/>
            <a:ext cx="243840" cy="1905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490873" y="4381500"/>
            <a:ext cx="243840" cy="1905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95681" y="4322867"/>
            <a:ext cx="861097" cy="353925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repaint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10920" y="3810005"/>
            <a:ext cx="835449" cy="353925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update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10917" y="3238505"/>
            <a:ext cx="2319445" cy="353925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wait on context update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07228" y="2168734"/>
            <a:ext cx="1809626" cy="615535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none" lIns="91422" tIns="45711" rIns="91422" bIns="45711" rtlCol="0">
            <a:spAutoFit/>
          </a:bodyPr>
          <a:lstStyle/>
          <a:p>
            <a:r>
              <a:rPr lang="en-US" smtClean="0"/>
              <a:t>initialize  </a:t>
            </a:r>
            <a:r>
              <a:rPr lang="en-US" dirty="0" smtClean="0"/>
              <a:t>context</a:t>
            </a:r>
          </a:p>
          <a:p>
            <a:r>
              <a:rPr lang="en-US" dirty="0" smtClean="0"/>
              <a:t>and generator(s)</a:t>
            </a:r>
            <a:endParaRPr lang="en-US" dirty="0"/>
          </a:p>
        </p:txBody>
      </p:sp>
      <p:cxnSp>
        <p:nvCxnSpPr>
          <p:cNvPr id="20" name="Straight Connector 19"/>
          <p:cNvCxnSpPr>
            <a:stCxn id="16" idx="3"/>
            <a:endCxn id="3" idx="1"/>
          </p:cNvCxnSpPr>
          <p:nvPr/>
        </p:nvCxnSpPr>
        <p:spPr>
          <a:xfrm flipV="1">
            <a:off x="3646369" y="3558431"/>
            <a:ext cx="1916231" cy="428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91208" y="2781300"/>
            <a:ext cx="2835163" cy="155425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marL="285697" indent="-285697">
              <a:buFont typeface="Arial" pitchFamily="34" charset="0"/>
              <a:buChar char="•"/>
            </a:pPr>
            <a:r>
              <a:rPr lang="en-US" sz="1900" dirty="0"/>
              <a:t>remove background</a:t>
            </a:r>
            <a:br>
              <a:rPr lang="en-US" sz="1900" dirty="0"/>
            </a:br>
            <a:r>
              <a:rPr lang="en-US" sz="1900" dirty="0"/>
              <a:t>of camera image;</a:t>
            </a:r>
          </a:p>
          <a:p>
            <a:pPr marL="285697" indent="-285697">
              <a:buFont typeface="Arial" pitchFamily="34" charset="0"/>
              <a:buChar char="•"/>
            </a:pPr>
            <a:r>
              <a:rPr lang="en-US" sz="1900" dirty="0"/>
              <a:t>apply filterOp </a:t>
            </a:r>
            <a:br>
              <a:rPr lang="en-US" sz="1900" dirty="0"/>
            </a:br>
            <a:r>
              <a:rPr lang="en-US" sz="1900" dirty="0"/>
              <a:t>(optionally based on</a:t>
            </a:r>
            <a:br>
              <a:rPr lang="en-US" sz="1900" dirty="0"/>
            </a:br>
            <a:r>
              <a:rPr lang="en-US" sz="1900" dirty="0"/>
              <a:t>time and CoM of user)</a:t>
            </a:r>
          </a:p>
        </p:txBody>
      </p:sp>
      <p:cxnSp>
        <p:nvCxnSpPr>
          <p:cNvPr id="22" name="Straight Connector 21"/>
          <p:cNvCxnSpPr>
            <a:endCxn id="25" idx="1"/>
          </p:cNvCxnSpPr>
          <p:nvPr/>
        </p:nvCxnSpPr>
        <p:spPr>
          <a:xfrm>
            <a:off x="3687882" y="4491089"/>
            <a:ext cx="1874718" cy="328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842133" y="4414387"/>
            <a:ext cx="2997131" cy="67709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marL="285697" indent="-285697">
              <a:buFont typeface="Arial" pitchFamily="34" charset="0"/>
              <a:buChar char="•"/>
            </a:pPr>
            <a:r>
              <a:rPr lang="en-US" sz="1900" dirty="0"/>
              <a:t>draw background image</a:t>
            </a:r>
          </a:p>
          <a:p>
            <a:pPr marL="285697" indent="-285697">
              <a:buFont typeface="Arial" pitchFamily="34" charset="0"/>
              <a:buChar char="•"/>
            </a:pPr>
            <a:r>
              <a:rPr lang="en-US" sz="1900" dirty="0"/>
              <a:t>draw camera image;</a:t>
            </a:r>
          </a:p>
        </p:txBody>
      </p:sp>
      <p:sp>
        <p:nvSpPr>
          <p:cNvPr id="3" name="Left Brace 2"/>
          <p:cNvSpPr/>
          <p:nvPr/>
        </p:nvSpPr>
        <p:spPr>
          <a:xfrm>
            <a:off x="5562600" y="2857500"/>
            <a:ext cx="304800" cy="1401862"/>
          </a:xfrm>
          <a:prstGeom prst="leftBrace">
            <a:avLst>
              <a:gd name="adj1" fmla="val 1217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Left Brace 24"/>
          <p:cNvSpPr/>
          <p:nvPr/>
        </p:nvSpPr>
        <p:spPr>
          <a:xfrm>
            <a:off x="5562600" y="4457700"/>
            <a:ext cx="304800" cy="723900"/>
          </a:xfrm>
          <a:prstGeom prst="leftBrace">
            <a:avLst>
              <a:gd name="adj1" fmla="val 1217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1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709118"/>
            <a:ext cx="5486401" cy="496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2868"/>
            <a:ext cx="6019800" cy="952500"/>
          </a:xfrm>
        </p:spPr>
        <p:txBody>
          <a:bodyPr>
            <a:normAutofit/>
          </a:bodyPr>
          <a:lstStyle/>
          <a:p>
            <a:r>
              <a:rPr lang="en-US"/>
              <a:t>3. OpenNI </a:t>
            </a:r>
            <a:r>
              <a:rPr lang="en-US" smtClean="0"/>
              <a:t>Skeleton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803403"/>
            <a:ext cx="3505200" cy="187588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There are 15 joints (and 9 more that are not currently initialized by the skeleton capability).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1" y="4191003"/>
            <a:ext cx="2210954" cy="1154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On-screen view,</a:t>
            </a:r>
          </a:p>
          <a:p>
            <a:r>
              <a:rPr lang="en-US" sz="2300" dirty="0"/>
              <a:t>with mirroring</a:t>
            </a:r>
          </a:p>
          <a:p>
            <a:r>
              <a:rPr lang="en-US" sz="2300" dirty="0"/>
              <a:t>enabled</a:t>
            </a:r>
          </a:p>
        </p:txBody>
      </p:sp>
    </p:spTree>
    <p:extLst>
      <p:ext uri="{BB962C8B-B14F-4D97-AF65-F5344CB8AC3E}">
        <p14:creationId xmlns:p14="http://schemas.microsoft.com/office/powerpoint/2010/main" val="99181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54000"/>
            <a:ext cx="7543800" cy="952500"/>
          </a:xfrm>
        </p:spPr>
        <p:txBody>
          <a:bodyPr>
            <a:normAutofit/>
          </a:bodyPr>
          <a:lstStyle/>
          <a:p>
            <a:r>
              <a:rPr lang="en-US" dirty="0" smtClean="0"/>
              <a:t>3.1. Heads and Backgrounds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14</a:t>
            </a:fld>
            <a:endParaRPr lang="en-US" dirty="0"/>
          </a:p>
        </p:txBody>
      </p:sp>
      <p:pic>
        <p:nvPicPr>
          <p:cNvPr id="1026" name="Picture 2" descr="C:\Users\Ad\Desktop\Image 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97005"/>
            <a:ext cx="4029109" cy="282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\Desktop\Image 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858" y="1413783"/>
            <a:ext cx="4037945" cy="284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191000" y="43815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91550" y="4445006"/>
            <a:ext cx="4395654" cy="80020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300" dirty="0"/>
              <a:t>switch heads and backgrounds</a:t>
            </a:r>
          </a:p>
          <a:p>
            <a:pPr algn="ctr"/>
            <a:r>
              <a:rPr lang="en-US" sz="2300" dirty="0"/>
              <a:t>(via keyboard or dialog selection)</a:t>
            </a:r>
          </a:p>
        </p:txBody>
      </p:sp>
    </p:spTree>
    <p:extLst>
      <p:ext uri="{BB962C8B-B14F-4D97-AF65-F5344CB8AC3E}">
        <p14:creationId xmlns:p14="http://schemas.microsoft.com/office/powerpoint/2010/main" val="416488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65359"/>
            <a:ext cx="176784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456" y="199764"/>
            <a:ext cx="7082544" cy="952500"/>
          </a:xfrm>
        </p:spPr>
        <p:txBody>
          <a:bodyPr>
            <a:normAutofit fontScale="90000"/>
          </a:bodyPr>
          <a:lstStyle/>
          <a:p>
            <a:r>
              <a:rPr lang="en-US" smtClean="0"/>
              <a:t>Generators (and Capabilities)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81000" y="2127819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Depth Generator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743201" y="2127819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Image</a:t>
            </a:r>
          </a:p>
          <a:p>
            <a:pPr algn="ctr"/>
            <a:r>
              <a:rPr lang="en-US" dirty="0" smtClean="0"/>
              <a:t>Generator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4"/>
          </p:cNvCxnSpPr>
          <p:nvPr/>
        </p:nvCxnSpPr>
        <p:spPr>
          <a:xfrm>
            <a:off x="3581400" y="2699319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6"/>
            <a:endCxn id="9" idx="2"/>
          </p:cNvCxnSpPr>
          <p:nvPr/>
        </p:nvCxnSpPr>
        <p:spPr>
          <a:xfrm>
            <a:off x="2057400" y="2413569"/>
            <a:ext cx="640080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85374" y="1780065"/>
            <a:ext cx="1497040" cy="61553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dirty="0" smtClean="0"/>
              <a:t>set alternative</a:t>
            </a:r>
          </a:p>
          <a:p>
            <a:pPr algn="ctr"/>
            <a:r>
              <a:rPr lang="en-US" dirty="0" smtClean="0"/>
              <a:t>viewpoint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7026" y="2732568"/>
            <a:ext cx="1840660" cy="113875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dirty="0" smtClean="0"/>
              <a:t>for real world</a:t>
            </a:r>
          </a:p>
          <a:p>
            <a:pPr algn="ctr"/>
            <a:r>
              <a:rPr lang="en-US" smtClean="0"/>
              <a:t>coordinates </a:t>
            </a:r>
            <a:r>
              <a:rPr lang="en-US" dirty="0" smtClean="0"/>
              <a:t>to 2D</a:t>
            </a:r>
          </a:p>
          <a:p>
            <a:pPr algn="ctr"/>
            <a:r>
              <a:rPr lang="en-US" dirty="0" smtClean="0"/>
              <a:t>(projective) </a:t>
            </a:r>
          </a:p>
          <a:p>
            <a:pPr algn="ctr"/>
            <a:r>
              <a:rPr lang="en-US" dirty="0" smtClean="0"/>
              <a:t>mapping 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4724400" y="2097557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User</a:t>
            </a:r>
          </a:p>
          <a:p>
            <a:pPr algn="ctr"/>
            <a:r>
              <a:rPr lang="en-US" dirty="0" smtClean="0"/>
              <a:t>Generator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6629400" y="1741957"/>
            <a:ext cx="1828800" cy="5715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Skeleton</a:t>
            </a:r>
          </a:p>
          <a:p>
            <a:pPr algn="ctr"/>
            <a:r>
              <a:rPr lang="en-US" dirty="0" smtClean="0"/>
              <a:t>Capability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629400" y="2478557"/>
            <a:ext cx="1828800" cy="5715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Pose</a:t>
            </a:r>
          </a:p>
          <a:p>
            <a:pPr algn="ctr"/>
            <a:r>
              <a:rPr lang="en-US" dirty="0" smtClean="0"/>
              <a:t>Capability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4724400" y="3050056"/>
            <a:ext cx="1828800" cy="5715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Scene</a:t>
            </a:r>
          </a:p>
          <a:p>
            <a:pPr algn="ctr"/>
            <a:r>
              <a:rPr lang="en-US" dirty="0" smtClean="0"/>
              <a:t>MetaData</a:t>
            </a:r>
            <a:endParaRPr lang="en-US" dirty="0"/>
          </a:p>
        </p:txBody>
      </p:sp>
      <p:cxnSp>
        <p:nvCxnSpPr>
          <p:cNvPr id="29" name="Straight Connector 28"/>
          <p:cNvCxnSpPr>
            <a:stCxn id="22" idx="7"/>
            <a:endCxn id="25" idx="2"/>
          </p:cNvCxnSpPr>
          <p:nvPr/>
        </p:nvCxnSpPr>
        <p:spPr>
          <a:xfrm flipV="1">
            <a:off x="6155305" y="2027717"/>
            <a:ext cx="474103" cy="153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6" idx="2"/>
          </p:cNvCxnSpPr>
          <p:nvPr/>
        </p:nvCxnSpPr>
        <p:spPr>
          <a:xfrm>
            <a:off x="6155305" y="2585372"/>
            <a:ext cx="474103" cy="1789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080760" y="2097557"/>
            <a:ext cx="243840" cy="1905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156960" y="2478557"/>
            <a:ext cx="243840" cy="1905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>
            <a:endCxn id="27" idx="0"/>
          </p:cNvCxnSpPr>
          <p:nvPr/>
        </p:nvCxnSpPr>
        <p:spPr>
          <a:xfrm>
            <a:off x="5638800" y="2674838"/>
            <a:ext cx="0" cy="3752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7" idx="4"/>
          </p:cNvCxnSpPr>
          <p:nvPr/>
        </p:nvCxnSpPr>
        <p:spPr>
          <a:xfrm>
            <a:off x="5638800" y="3621557"/>
            <a:ext cx="0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8564880" y="1272057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8564880" y="1838357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8557261" y="2967507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8564880" y="2389657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848607" y="3319784"/>
            <a:ext cx="1226133" cy="87714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listeners</a:t>
            </a:r>
          </a:p>
          <a:p>
            <a:r>
              <a:rPr lang="en-US" dirty="0" smtClean="0"/>
              <a:t>for various</a:t>
            </a:r>
          </a:p>
          <a:p>
            <a:r>
              <a:rPr lang="en-US" dirty="0" smtClean="0"/>
              <a:t>user events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8153400" y="1443514"/>
            <a:ext cx="609600" cy="36252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8222330" y="2027713"/>
            <a:ext cx="540670" cy="5650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8272135" y="2573813"/>
            <a:ext cx="498486" cy="12350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208965" y="2924201"/>
            <a:ext cx="554043" cy="214763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642572" y="2665341"/>
            <a:ext cx="269589" cy="44625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b="1" dirty="0"/>
              <a:t>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763004" y="1522347"/>
            <a:ext cx="269589" cy="44625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b="1" dirty="0"/>
              <a:t>:</a:t>
            </a:r>
          </a:p>
        </p:txBody>
      </p:sp>
      <p:pic>
        <p:nvPicPr>
          <p:cNvPr id="56" name="Picture 5" descr="imageS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358" y="3232704"/>
            <a:ext cx="1553896" cy="93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2762358" y="4193067"/>
            <a:ext cx="1481523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camera image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992871" y="5176397"/>
            <a:ext cx="1498066" cy="61553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dirty="0" smtClean="0"/>
              <a:t>scene map</a:t>
            </a:r>
          </a:p>
          <a:p>
            <a:pPr algn="ctr"/>
            <a:r>
              <a:rPr lang="en-US" dirty="0" smtClean="0"/>
              <a:t>(user ID map)</a:t>
            </a:r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6051269" y="1678626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/>
          <p:nvPr/>
        </p:nvSpPr>
        <p:spPr>
          <a:xfrm>
            <a:off x="5513070" y="1653057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5414014" y="1850082"/>
            <a:ext cx="327893" cy="36447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5874793" y="1867132"/>
            <a:ext cx="327893" cy="36447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17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60510"/>
            <a:ext cx="7620000" cy="407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Rotating the Head Image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24603" y="1587502"/>
            <a:ext cx="2513857" cy="11541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/>
              <a:t>Calculated using </a:t>
            </a:r>
          </a:p>
          <a:p>
            <a:r>
              <a:rPr lang="en-US" sz="2300"/>
              <a:t>the head and neck</a:t>
            </a:r>
          </a:p>
          <a:p>
            <a:r>
              <a:rPr lang="en-US" sz="2300"/>
              <a:t>coordinates.</a:t>
            </a:r>
          </a:p>
        </p:txBody>
      </p:sp>
    </p:spTree>
    <p:extLst>
      <p:ext uri="{BB962C8B-B14F-4D97-AF65-F5344CB8AC3E}">
        <p14:creationId xmlns:p14="http://schemas.microsoft.com/office/powerpoint/2010/main" val="279211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3.2. Viewing Users in 3D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17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78008"/>
            <a:ext cx="3886200" cy="366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50598"/>
            <a:ext cx="3793942" cy="337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669" y="5154442"/>
            <a:ext cx="2270778" cy="44625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/>
              <a:t>joints </a:t>
            </a:r>
            <a:r>
              <a:rPr lang="en-US" sz="2300" b="1" i="1">
                <a:solidFill>
                  <a:srgbClr val="0070C0"/>
                </a:solidFill>
              </a:rPr>
              <a:t>and</a:t>
            </a:r>
            <a:r>
              <a:rPr lang="en-US" sz="2300">
                <a:solidFill>
                  <a:srgbClr val="0070C0"/>
                </a:solidFill>
              </a:rPr>
              <a:t> </a:t>
            </a:r>
            <a:r>
              <a:rPr lang="en-US" sz="2300" dirty="0"/>
              <a:t>limbs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755842" y="3429001"/>
            <a:ext cx="685800" cy="325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55474" y="3683006"/>
            <a:ext cx="1192726" cy="80020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300" dirty="0"/>
              <a:t>for each</a:t>
            </a:r>
          </a:p>
          <a:p>
            <a:pPr algn="ctr"/>
            <a:r>
              <a:rPr lang="en-US" sz="2300" dirty="0"/>
              <a:t>user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0293" y="1344442"/>
            <a:ext cx="3091707" cy="44625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300" smtClean="0"/>
              <a:t>rendered using Java 3D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6637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060" y="317500"/>
            <a:ext cx="6301740" cy="952500"/>
          </a:xfrm>
        </p:spPr>
        <p:txBody>
          <a:bodyPr/>
          <a:lstStyle/>
          <a:p>
            <a:r>
              <a:rPr lang="en-US" dirty="0" smtClean="0"/>
              <a:t>Creating a Skeleton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04801" y="3240213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Depth Generator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2687" y="3844955"/>
            <a:ext cx="1434011" cy="113875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for real world</a:t>
            </a:r>
          </a:p>
          <a:p>
            <a:r>
              <a:rPr lang="en-US" dirty="0" smtClean="0"/>
              <a:t>coord to 2D</a:t>
            </a:r>
          </a:p>
          <a:p>
            <a:r>
              <a:rPr lang="en-US" dirty="0" smtClean="0"/>
              <a:t>(projective) </a:t>
            </a:r>
          </a:p>
          <a:p>
            <a:r>
              <a:rPr lang="en-US" dirty="0" smtClean="0"/>
              <a:t>mapping 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514600" y="3209950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User</a:t>
            </a:r>
          </a:p>
          <a:p>
            <a:pPr algn="ctr"/>
            <a:r>
              <a:rPr lang="en-US" dirty="0" smtClean="0"/>
              <a:t>Generator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419600" y="2854350"/>
            <a:ext cx="1828800" cy="5715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Skeleton</a:t>
            </a:r>
          </a:p>
          <a:p>
            <a:pPr algn="ctr"/>
            <a:r>
              <a:rPr lang="en-US" dirty="0" smtClean="0"/>
              <a:t>Capability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419600" y="3590950"/>
            <a:ext cx="1828800" cy="5715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Pose</a:t>
            </a:r>
          </a:p>
          <a:p>
            <a:pPr algn="ctr"/>
            <a:r>
              <a:rPr lang="en-US" dirty="0" smtClean="0"/>
              <a:t>Capability</a:t>
            </a:r>
            <a:endParaRPr lang="en-US" dirty="0"/>
          </a:p>
        </p:txBody>
      </p:sp>
      <p:cxnSp>
        <p:nvCxnSpPr>
          <p:cNvPr id="17" name="Straight Connector 16"/>
          <p:cNvCxnSpPr>
            <a:stCxn id="13" idx="7"/>
            <a:endCxn id="14" idx="2"/>
          </p:cNvCxnSpPr>
          <p:nvPr/>
        </p:nvCxnSpPr>
        <p:spPr>
          <a:xfrm flipV="1">
            <a:off x="3945505" y="3140105"/>
            <a:ext cx="474103" cy="153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3" idx="5"/>
            <a:endCxn id="15" idx="2"/>
          </p:cNvCxnSpPr>
          <p:nvPr/>
        </p:nvCxnSpPr>
        <p:spPr>
          <a:xfrm>
            <a:off x="3945505" y="3697760"/>
            <a:ext cx="474103" cy="1789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70960" y="3209950"/>
            <a:ext cx="243840" cy="1905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47160" y="3590950"/>
            <a:ext cx="243840" cy="1905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355080" y="2384450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6347460" y="4079900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92319" y="4414397"/>
            <a:ext cx="992543" cy="61553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psi pose</a:t>
            </a:r>
          </a:p>
          <a:p>
            <a:r>
              <a:rPr lang="en-US" dirty="0" smtClean="0"/>
              <a:t>detected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943601" y="2555901"/>
            <a:ext cx="609600" cy="36252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99165" y="4036590"/>
            <a:ext cx="554043" cy="214763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841470" y="2791019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3303271" y="2765450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3204215" y="2962469"/>
            <a:ext cx="327893" cy="36447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664991" y="2979519"/>
            <a:ext cx="327893" cy="36447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727457" y="1851058"/>
            <a:ext cx="1203626" cy="61553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calibration</a:t>
            </a:r>
          </a:p>
          <a:p>
            <a:r>
              <a:rPr lang="en-US" dirty="0" smtClean="0"/>
              <a:t>completed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280291" y="2709617"/>
            <a:ext cx="1021975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new user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099561" y="2602285"/>
            <a:ext cx="974398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lost user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960243" y="3525963"/>
            <a:ext cx="640080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3825356" y="2333650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3287158" y="2308082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2512047" y="2041558"/>
            <a:ext cx="1000109" cy="61553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user has </a:t>
            </a:r>
          </a:p>
          <a:p>
            <a:r>
              <a:rPr lang="en-US" dirty="0" smtClean="0"/>
              <a:t>exited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169175" y="1978058"/>
            <a:ext cx="1085517" cy="61553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user has</a:t>
            </a:r>
          </a:p>
          <a:p>
            <a:r>
              <a:rPr lang="en-US" dirty="0" smtClean="0"/>
              <a:t>reentered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3035804" y="2555904"/>
            <a:ext cx="465586" cy="77104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484363" y="2516663"/>
            <a:ext cx="562846" cy="779039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6522721" y="2979519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870456" y="2963447"/>
            <a:ext cx="1203626" cy="61553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calibration</a:t>
            </a:r>
          </a:p>
          <a:p>
            <a:r>
              <a:rPr lang="en-US" dirty="0" smtClean="0"/>
              <a:t>starting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6108603" y="3161761"/>
            <a:ext cx="650343" cy="4819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6870465" y="2466544"/>
            <a:ext cx="102069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772400" y="1794945"/>
            <a:ext cx="1374699" cy="113875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add a</a:t>
            </a:r>
          </a:p>
          <a:p>
            <a:r>
              <a:rPr lang="en-US" dirty="0" smtClean="0"/>
              <a:t>Skeleton</a:t>
            </a:r>
          </a:p>
          <a:p>
            <a:r>
              <a:rPr lang="en-US" dirty="0" smtClean="0"/>
              <a:t>object to</a:t>
            </a:r>
          </a:p>
          <a:p>
            <a:r>
              <a:rPr lang="en-US" smtClean="0"/>
              <a:t>the 3D scene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9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43060" y="2019300"/>
            <a:ext cx="4367139" cy="844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8229600" cy="9525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043060" y="2906559"/>
            <a:ext cx="4367139" cy="758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95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043061" y="3717890"/>
            <a:ext cx="4419800" cy="9176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9914" y="2219201"/>
            <a:ext cx="1790839" cy="3847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</a:rPr>
              <a:t>using OpenNI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9911" y="3032051"/>
            <a:ext cx="1451002" cy="3847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</a:rPr>
              <a:t>using NITE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9912" y="3856810"/>
            <a:ext cx="2246028" cy="67709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</a:rPr>
              <a:t>as an input source</a:t>
            </a:r>
            <a:br>
              <a:rPr lang="en-US" sz="1900" b="1" dirty="0">
                <a:solidFill>
                  <a:srgbClr val="002060"/>
                </a:solidFill>
              </a:rPr>
            </a:br>
            <a:r>
              <a:rPr lang="en-US" sz="1900" b="1" dirty="0">
                <a:solidFill>
                  <a:srgbClr val="002060"/>
                </a:solidFill>
              </a:rPr>
              <a:t>to other libraries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201" y="5283737"/>
            <a:ext cx="5562600" cy="304269"/>
          </a:xfrm>
        </p:spPr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717" y="1485900"/>
            <a:ext cx="5072483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smtClean="0"/>
              <a:t>. The Kinect Sensor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Maps</a:t>
            </a:r>
          </a:p>
          <a:p>
            <a:pPr marL="0" indent="0">
              <a:buNone/>
            </a:pPr>
            <a:r>
              <a:rPr lang="en-US" dirty="0" smtClean="0"/>
              <a:t>3. Skeletons</a:t>
            </a:r>
          </a:p>
          <a:p>
            <a:pPr marL="0" indent="0">
              <a:buNone/>
            </a:pPr>
            <a:r>
              <a:rPr lang="en-US" dirty="0" smtClean="0"/>
              <a:t>4. Hand Points</a:t>
            </a:r>
            <a:br>
              <a:rPr lang="en-US" dirty="0" smtClean="0"/>
            </a:br>
            <a:r>
              <a:rPr lang="en-US" dirty="0" smtClean="0"/>
              <a:t>    and Gestures</a:t>
            </a:r>
          </a:p>
          <a:p>
            <a:pPr marL="0" indent="0">
              <a:buNone/>
            </a:pPr>
            <a:r>
              <a:rPr lang="en-US" dirty="0" smtClean="0"/>
              <a:t>5. Computer Vision</a:t>
            </a:r>
          </a:p>
          <a:p>
            <a:pPr marL="0" indent="0">
              <a:buNone/>
            </a:pPr>
            <a:r>
              <a:rPr lang="en-US" dirty="0" smtClean="0"/>
              <a:t>6. Augmented Reality</a:t>
            </a:r>
          </a:p>
          <a:p>
            <a:pPr marL="0" indent="0">
              <a:buNone/>
            </a:pPr>
            <a:r>
              <a:rPr lang="en-US" dirty="0" smtClean="0"/>
              <a:t>7.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40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52560"/>
            <a:ext cx="2285392" cy="270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43060" y="2019300"/>
            <a:ext cx="4367139" cy="844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8229600" cy="9525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043060" y="2906559"/>
            <a:ext cx="4367139" cy="758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043061" y="3717890"/>
            <a:ext cx="4419800" cy="9176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9914" y="2219201"/>
            <a:ext cx="1790839" cy="3847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</a:rPr>
              <a:t>using OpenNI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9911" y="3032051"/>
            <a:ext cx="1451002" cy="3847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</a:rPr>
              <a:t>using NITE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9912" y="3856810"/>
            <a:ext cx="2246028" cy="67709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</a:rPr>
              <a:t>as an input source</a:t>
            </a:r>
            <a:br>
              <a:rPr lang="en-US" sz="1900" b="1" dirty="0">
                <a:solidFill>
                  <a:srgbClr val="002060"/>
                </a:solidFill>
              </a:rPr>
            </a:br>
            <a:r>
              <a:rPr lang="en-US" sz="1900" b="1" dirty="0">
                <a:solidFill>
                  <a:srgbClr val="002060"/>
                </a:solidFill>
              </a:rPr>
              <a:t>to other libraries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201" y="5283737"/>
            <a:ext cx="5562600" cy="304269"/>
          </a:xfrm>
        </p:spPr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2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1757" y="190502"/>
            <a:ext cx="5276152" cy="4462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http://fivedots.coe.psu.ac.th/~ad/kinect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7165" y="4800499"/>
            <a:ext cx="2104835" cy="8002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Eight examples</a:t>
            </a:r>
            <a:br>
              <a:rPr lang="en-US" sz="2300" dirty="0"/>
            </a:br>
            <a:r>
              <a:rPr lang="en-US" sz="2300" dirty="0"/>
              <a:t>(if I have time)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717" y="1485900"/>
            <a:ext cx="5072483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smtClean="0"/>
              <a:t>. The Kinect Sensor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Maps</a:t>
            </a:r>
          </a:p>
          <a:p>
            <a:pPr marL="0" indent="0">
              <a:buNone/>
            </a:pPr>
            <a:r>
              <a:rPr lang="en-US" dirty="0" smtClean="0"/>
              <a:t>3. Skeletons</a:t>
            </a:r>
          </a:p>
          <a:p>
            <a:pPr marL="0" indent="0">
              <a:buNone/>
            </a:pPr>
            <a:r>
              <a:rPr lang="en-US" dirty="0" smtClean="0"/>
              <a:t>4. Hand Points</a:t>
            </a:r>
            <a:br>
              <a:rPr lang="en-US" dirty="0" smtClean="0"/>
            </a:br>
            <a:r>
              <a:rPr lang="en-US" dirty="0" smtClean="0"/>
              <a:t>    and Gestures</a:t>
            </a:r>
          </a:p>
          <a:p>
            <a:pPr marL="0" indent="0">
              <a:buNone/>
            </a:pPr>
            <a:r>
              <a:rPr lang="en-US" dirty="0" smtClean="0"/>
              <a:t>5. Computer Vision</a:t>
            </a:r>
          </a:p>
          <a:p>
            <a:pPr marL="0" indent="0">
              <a:buNone/>
            </a:pPr>
            <a:r>
              <a:rPr lang="en-US" dirty="0" smtClean="0"/>
              <a:t>6. Augmented Reality</a:t>
            </a:r>
          </a:p>
          <a:p>
            <a:pPr marL="0" indent="0">
              <a:buNone/>
            </a:pPr>
            <a:r>
              <a:rPr lang="en-US" dirty="0" smtClean="0"/>
              <a:t>7.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2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 NITE Hand Points and Gestures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0700"/>
            <a:ext cx="7696200" cy="2768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NITE gestures are derived from a stream of </a:t>
            </a:r>
            <a:r>
              <a:rPr lang="en-US" b="1" i="1" dirty="0">
                <a:solidFill>
                  <a:srgbClr val="0070C0"/>
                </a:solidFill>
              </a:rPr>
              <a:t>hand points</a:t>
            </a:r>
            <a:r>
              <a:rPr lang="en-US" dirty="0"/>
              <a:t> which record how a hand moves through space over time.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Gesture </a:t>
            </a:r>
            <a:r>
              <a:rPr lang="en-US" dirty="0"/>
              <a:t>detectors are sometimes called point listeners (or point controls) since they analyze the </a:t>
            </a:r>
            <a:r>
              <a:rPr lang="en-US" dirty="0" smtClean="0"/>
              <a:t>hand points </a:t>
            </a:r>
            <a:r>
              <a:rPr lang="en-US" dirty="0"/>
              <a:t>stream looking for </a:t>
            </a:r>
            <a:r>
              <a:rPr lang="en-US" dirty="0" smtClean="0"/>
              <a:t>gestures.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5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NITE Gesture Classes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21</a:t>
            </a:fld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248"/>
            <a:ext cx="9144000" cy="362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49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0500"/>
            <a:ext cx="7239000" cy="952500"/>
          </a:xfrm>
        </p:spPr>
        <p:txBody>
          <a:bodyPr/>
          <a:lstStyle/>
          <a:p>
            <a:r>
              <a:rPr lang="en-US" dirty="0" smtClean="0"/>
              <a:t>4.1. Gesture GUIs (GGUIs)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22</a:t>
            </a:fld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60506"/>
            <a:ext cx="7010400" cy="415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8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the GGUIs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1000" y="1809907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Depth Generator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85253" y="3216632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Image</a:t>
            </a:r>
          </a:p>
          <a:p>
            <a:pPr algn="ctr"/>
            <a:r>
              <a:rPr lang="en-US" dirty="0" smtClean="0"/>
              <a:t>Generator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4" y="2414655"/>
            <a:ext cx="2061362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for coords mapping 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592286" y="3795694"/>
            <a:ext cx="1828800" cy="5715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Point</a:t>
            </a:r>
          </a:p>
          <a:p>
            <a:pPr algn="ctr"/>
            <a:r>
              <a:rPr lang="en-US" dirty="0" smtClean="0"/>
              <a:t>Control</a:t>
            </a:r>
            <a:endParaRPr lang="en-US" dirty="0"/>
          </a:p>
        </p:txBody>
      </p:sp>
      <p:cxnSp>
        <p:nvCxnSpPr>
          <p:cNvPr id="21" name="Straight Arrow Connector 20"/>
          <p:cNvCxnSpPr>
            <a:endCxn id="16" idx="0"/>
          </p:cNvCxnSpPr>
          <p:nvPr/>
        </p:nvCxnSpPr>
        <p:spPr>
          <a:xfrm>
            <a:off x="4506686" y="3420469"/>
            <a:ext cx="0" cy="3752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308601" y="4508089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5140093" y="4263692"/>
            <a:ext cx="374255" cy="41585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324673" y="3882817"/>
            <a:ext cx="2069826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new hand point (P1)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28608" y="3819317"/>
            <a:ext cx="1790967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for camera image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2667000" y="1806257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Hands</a:t>
            </a:r>
          </a:p>
          <a:p>
            <a:pPr algn="ctr"/>
            <a:r>
              <a:rPr lang="en-US" dirty="0" smtClean="0"/>
              <a:t>Generator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4800601" y="1806257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Gesture</a:t>
            </a:r>
          </a:p>
          <a:p>
            <a:pPr algn="ctr"/>
            <a:r>
              <a:rPr lang="en-US" dirty="0" smtClean="0"/>
              <a:t>Generator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81400" y="2730097"/>
            <a:ext cx="1828800" cy="6452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Session</a:t>
            </a:r>
          </a:p>
          <a:p>
            <a:pPr algn="ctr"/>
            <a:r>
              <a:rPr lang="en-US" dirty="0" smtClean="0"/>
              <a:t>Manager</a:t>
            </a:r>
            <a:endParaRPr lang="en-US" dirty="0"/>
          </a:p>
        </p:txBody>
      </p:sp>
      <p:cxnSp>
        <p:nvCxnSpPr>
          <p:cNvPr id="26" name="Straight Connector 25"/>
          <p:cNvCxnSpPr>
            <a:stCxn id="47" idx="4"/>
          </p:cNvCxnSpPr>
          <p:nvPr/>
        </p:nvCxnSpPr>
        <p:spPr>
          <a:xfrm>
            <a:off x="3505201" y="2377766"/>
            <a:ext cx="457200" cy="352332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953001" y="2435900"/>
            <a:ext cx="468086" cy="294189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5857078" y="3819313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5880018" y="4300157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5206962" y="4182760"/>
            <a:ext cx="855858" cy="28885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5299238" y="3973205"/>
            <a:ext cx="763583" cy="10824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291502" y="4327317"/>
            <a:ext cx="2352467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hand point moved (P2)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733805" y="4835317"/>
            <a:ext cx="2633633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no active hand points (P3)</a:t>
            </a:r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5684521" y="3047589"/>
            <a:ext cx="411480" cy="342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5181600" y="3216642"/>
            <a:ext cx="698418" cy="240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248404" y="3016498"/>
            <a:ext cx="1814371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session ended (S)</a:t>
            </a:r>
            <a:endParaRPr lang="en-US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4913170" y="5156389"/>
            <a:ext cx="116030" cy="3681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561700" y="4601458"/>
            <a:ext cx="555110" cy="1561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177643" y="4635505"/>
            <a:ext cx="1509158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r"/>
            <a:r>
              <a:rPr lang="en-US" b="1" i="1" dirty="0" smtClean="0">
                <a:solidFill>
                  <a:srgbClr val="7030A0"/>
                </a:solidFill>
              </a:rPr>
              <a:t>update GGUI</a:t>
            </a:r>
            <a:endParaRPr lang="en-US" b="1" i="1" dirty="0">
              <a:solidFill>
                <a:srgbClr val="7030A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72449" y="5343729"/>
            <a:ext cx="1861755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r"/>
            <a:r>
              <a:rPr lang="en-US" b="1" i="1" smtClean="0">
                <a:solidFill>
                  <a:srgbClr val="7030A0"/>
                </a:solidFill>
              </a:rPr>
              <a:t>deactivate </a:t>
            </a:r>
            <a:r>
              <a:rPr lang="en-US" b="1" i="1" dirty="0" smtClean="0">
                <a:solidFill>
                  <a:srgbClr val="7030A0"/>
                </a:solidFill>
              </a:rPr>
              <a:t>GGUI</a:t>
            </a:r>
            <a:endParaRPr lang="en-US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1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43060" y="2019300"/>
            <a:ext cx="4367139" cy="844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8229600" cy="9525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043060" y="2906559"/>
            <a:ext cx="4367139" cy="758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043061" y="3717890"/>
            <a:ext cx="4419800" cy="9176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9914" y="2219201"/>
            <a:ext cx="1790839" cy="3847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</a:rPr>
              <a:t>using OpenNI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9911" y="3032051"/>
            <a:ext cx="1451002" cy="3847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</a:rPr>
              <a:t>using NITE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9912" y="3856810"/>
            <a:ext cx="2246028" cy="67709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</a:rPr>
              <a:t>as an input source</a:t>
            </a:r>
            <a:br>
              <a:rPr lang="en-US" sz="1900" b="1" dirty="0">
                <a:solidFill>
                  <a:srgbClr val="002060"/>
                </a:solidFill>
              </a:rPr>
            </a:br>
            <a:r>
              <a:rPr lang="en-US" sz="1900" b="1" dirty="0">
                <a:solidFill>
                  <a:srgbClr val="002060"/>
                </a:solidFill>
              </a:rPr>
              <a:t>to other libraries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7201" y="5283737"/>
            <a:ext cx="5562600" cy="304269"/>
          </a:xfrm>
        </p:spPr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717" y="1485900"/>
            <a:ext cx="5072483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smtClean="0"/>
              <a:t>. The Kinect Sensor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Maps</a:t>
            </a:r>
          </a:p>
          <a:p>
            <a:pPr marL="0" indent="0">
              <a:buNone/>
            </a:pPr>
            <a:r>
              <a:rPr lang="en-US" dirty="0" smtClean="0"/>
              <a:t>3. Skeletons</a:t>
            </a:r>
          </a:p>
          <a:p>
            <a:pPr marL="0" indent="0">
              <a:buNone/>
            </a:pPr>
            <a:r>
              <a:rPr lang="en-US" dirty="0" smtClean="0"/>
              <a:t>4. Hand Points</a:t>
            </a:r>
            <a:br>
              <a:rPr lang="en-US" dirty="0" smtClean="0"/>
            </a:br>
            <a:r>
              <a:rPr lang="en-US" dirty="0" smtClean="0"/>
              <a:t>    and Gestures</a:t>
            </a:r>
          </a:p>
          <a:p>
            <a:pPr marL="0" indent="0">
              <a:buNone/>
            </a:pPr>
            <a:r>
              <a:rPr lang="en-US" dirty="0" smtClean="0"/>
              <a:t>5. Computer Vision</a:t>
            </a:r>
          </a:p>
          <a:p>
            <a:pPr marL="0" indent="0">
              <a:buNone/>
            </a:pPr>
            <a:r>
              <a:rPr lang="en-US" dirty="0" smtClean="0"/>
              <a:t>6. Augmented Reality</a:t>
            </a:r>
          </a:p>
          <a:p>
            <a:pPr marL="0" indent="0">
              <a:buNone/>
            </a:pPr>
            <a:r>
              <a:rPr lang="en-US" dirty="0" smtClean="0"/>
              <a:t>7.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40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[face recognition PIC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28257"/>
            <a:ext cx="3352800" cy="260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5. Computer Vision and the Kinect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3400"/>
            <a:ext cx="7543800" cy="2895600"/>
          </a:xfrm>
        </p:spPr>
        <p:txBody>
          <a:bodyPr>
            <a:noAutofit/>
          </a:bodyPr>
          <a:lstStyle/>
          <a:p>
            <a:r>
              <a:rPr lang="en-US" smtClean="0"/>
              <a:t>Use </a:t>
            </a:r>
            <a:r>
              <a:rPr lang="en-US" dirty="0" smtClean="0"/>
              <a:t>the Kinect sensor as input to </a:t>
            </a:r>
            <a:r>
              <a:rPr lang="en-US" smtClean="0"/>
              <a:t>JavaCV </a:t>
            </a:r>
            <a:br>
              <a:rPr lang="en-US" smtClean="0"/>
            </a:br>
            <a:r>
              <a:rPr lang="en-US" smtClean="0"/>
              <a:t>(</a:t>
            </a:r>
            <a:r>
              <a:rPr lang="en-US" dirty="0" smtClean="0"/>
              <a:t>a Java binding for </a:t>
            </a:r>
            <a:r>
              <a:rPr lang="en-US" smtClean="0"/>
              <a:t>OpenCV)</a:t>
            </a:r>
          </a:p>
          <a:p>
            <a:pPr lvl="1"/>
            <a:r>
              <a:rPr lang="en-US" smtClean="0"/>
              <a:t>input can be RGB and/or depth reading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Current and past (student) projects:</a:t>
            </a:r>
          </a:p>
          <a:p>
            <a:pPr lvl="1"/>
            <a:r>
              <a:rPr lang="en-US" dirty="0" smtClean="0"/>
              <a:t>motion detection</a:t>
            </a:r>
          </a:p>
          <a:p>
            <a:pPr lvl="1"/>
            <a:r>
              <a:rPr lang="en-US" dirty="0" smtClean="0"/>
              <a:t>face detection &amp; recognition</a:t>
            </a:r>
          </a:p>
          <a:p>
            <a:pPr lvl="1"/>
            <a:r>
              <a:rPr lang="en-US" dirty="0" smtClean="0"/>
              <a:t>eye tracking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25</a:t>
            </a:fld>
            <a:endParaRPr lang="en-US" dirty="0"/>
          </a:p>
        </p:txBody>
      </p:sp>
      <p:pic>
        <p:nvPicPr>
          <p:cNvPr id="9218" name="Picture 2" descr="C:\Users\Ad\Desktop\Image 0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715" y="1618689"/>
            <a:ext cx="1139734" cy="112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89870" y="38100"/>
            <a:ext cx="4277930" cy="4462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http://opencv.willowgarage.com</a:t>
            </a:r>
          </a:p>
        </p:txBody>
      </p:sp>
    </p:spTree>
    <p:extLst>
      <p:ext uri="{BB962C8B-B14F-4D97-AF65-F5344CB8AC3E}">
        <p14:creationId xmlns:p14="http://schemas.microsoft.com/office/powerpoint/2010/main" val="306855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66700"/>
            <a:ext cx="6400800" cy="952500"/>
          </a:xfrm>
        </p:spPr>
        <p:txBody>
          <a:bodyPr/>
          <a:lstStyle/>
          <a:p>
            <a:r>
              <a:rPr lang="en-US" dirty="0" smtClean="0"/>
              <a:t>5.1. Hand Recognition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26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7" y="1548817"/>
            <a:ext cx="4800593" cy="410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1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86739"/>
            <a:ext cx="7010400" cy="952500"/>
          </a:xfrm>
        </p:spPr>
        <p:txBody>
          <a:bodyPr/>
          <a:lstStyle/>
          <a:p>
            <a:r>
              <a:rPr lang="en-US" dirty="0" smtClean="0"/>
              <a:t>From OpenNI to OpenCV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914400" y="1746250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Depth Generator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95400" y="2825750"/>
            <a:ext cx="914400" cy="8255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Depth</a:t>
            </a:r>
          </a:p>
          <a:p>
            <a:pPr algn="ctr"/>
            <a:r>
              <a:rPr lang="en-US" dirty="0" smtClean="0"/>
              <a:t>Map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4"/>
            <a:endCxn id="7" idx="0"/>
          </p:cNvCxnSpPr>
          <p:nvPr/>
        </p:nvCxnSpPr>
        <p:spPr>
          <a:xfrm>
            <a:off x="1752600" y="231775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24400" y="2594044"/>
            <a:ext cx="914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95808" y="2171700"/>
            <a:ext cx="1409837" cy="44625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threshold</a:t>
            </a:r>
          </a:p>
        </p:txBody>
      </p:sp>
      <p:pic>
        <p:nvPicPr>
          <p:cNvPr id="11" name="Picture 3" descr="C:\Users\Ad\Desktop\h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1295400" cy="137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\Desktop\hand - thresho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40057"/>
            <a:ext cx="1295400" cy="137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4191001" y="3048000"/>
            <a:ext cx="1691796" cy="698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00608" y="3375228"/>
            <a:ext cx="1151241" cy="44625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smooth</a:t>
            </a:r>
          </a:p>
        </p:txBody>
      </p:sp>
      <p:pic>
        <p:nvPicPr>
          <p:cNvPr id="18" name="Picture 17" descr="C:\Users\Ad\Desktop\hand - thresho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83" y="3852062"/>
            <a:ext cx="1295400" cy="137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48201" y="3962299"/>
            <a:ext cx="1186058" cy="80020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largest </a:t>
            </a:r>
          </a:p>
          <a:p>
            <a:r>
              <a:rPr lang="en-US" sz="2300" dirty="0"/>
              <a:t>contour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800600" y="4760876"/>
            <a:ext cx="914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438400" y="2730500"/>
            <a:ext cx="609600" cy="444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467600" y="4762500"/>
            <a:ext cx="914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http://4.bp.blogspot.com/-0CFmuRenK70/T9ZHMQerihI/AAAAAAAAAX4/1NdFYWJaRBg/s1600/han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21023" y="3872062"/>
            <a:ext cx="1356204" cy="14350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8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1" y="5220237"/>
            <a:ext cx="5562600" cy="304269"/>
          </a:xfrm>
        </p:spPr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28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28800" y="2289969"/>
            <a:ext cx="914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4.bp.blogspot.com/-0CFmuRenK70/T9ZHMQerihI/AAAAAAAAAX4/1NdFYWJaRBg/s1600/ha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1524007"/>
            <a:ext cx="1447800" cy="15319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1.bp.blogspot.com/-txsR8lgqSBM/T9ZHJ-lIX_I/AAAAAAAAAXs/CV4XKA1gBbE/s1600/convex+hu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9406" y="1524003"/>
            <a:ext cx="1552461" cy="15517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1.bp.blogspot.com/-txsR8lgqSBM/T9ZHJ-lIX_I/AAAAAAAAAXs/CV4XKA1gBbE/s1600/convex+hu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6983" y="1539876"/>
            <a:ext cx="3224036" cy="32226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6324600" y="2079626"/>
            <a:ext cx="152400" cy="127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162800" y="1833563"/>
            <a:ext cx="152400" cy="127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848600" y="2039939"/>
            <a:ext cx="152400" cy="127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8382000" y="2476500"/>
            <a:ext cx="152400" cy="127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5626982" y="3302000"/>
            <a:ext cx="152400" cy="127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7924800" y="3937000"/>
            <a:ext cx="152400" cy="127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6324600" y="3873500"/>
            <a:ext cx="152400" cy="127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781800" y="4318000"/>
            <a:ext cx="152400" cy="127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7781925" y="3151189"/>
            <a:ext cx="152400" cy="127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5991225" y="3579812"/>
            <a:ext cx="152400" cy="127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8067675" y="3278189"/>
            <a:ext cx="152400" cy="127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7600950" y="4381500"/>
            <a:ext cx="152400" cy="127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619875" y="4064000"/>
            <a:ext cx="152400" cy="127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6629400" y="3492500"/>
            <a:ext cx="152400" cy="127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7391400" y="2952750"/>
            <a:ext cx="152400" cy="127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981825" y="2952750"/>
            <a:ext cx="152400" cy="127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>
            <a:stCxn id="18" idx="6"/>
            <a:endCxn id="27" idx="2"/>
          </p:cNvCxnSpPr>
          <p:nvPr/>
        </p:nvCxnSpPr>
        <p:spPr>
          <a:xfrm>
            <a:off x="5779382" y="3365500"/>
            <a:ext cx="850018" cy="1905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4" idx="4"/>
            <a:endCxn id="27" idx="0"/>
          </p:cNvCxnSpPr>
          <p:nvPr/>
        </p:nvCxnSpPr>
        <p:spPr>
          <a:xfrm>
            <a:off x="6400800" y="2206625"/>
            <a:ext cx="304800" cy="12858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4" idx="5"/>
            <a:endCxn id="29" idx="1"/>
          </p:cNvCxnSpPr>
          <p:nvPr/>
        </p:nvCxnSpPr>
        <p:spPr>
          <a:xfrm>
            <a:off x="6454690" y="2188033"/>
            <a:ext cx="549461" cy="7833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5" idx="4"/>
          </p:cNvCxnSpPr>
          <p:nvPr/>
        </p:nvCxnSpPr>
        <p:spPr>
          <a:xfrm flipH="1">
            <a:off x="7058033" y="1960562"/>
            <a:ext cx="180975" cy="9921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5" idx="4"/>
            <a:endCxn id="28" idx="1"/>
          </p:cNvCxnSpPr>
          <p:nvPr/>
        </p:nvCxnSpPr>
        <p:spPr>
          <a:xfrm>
            <a:off x="7239000" y="1960562"/>
            <a:ext cx="174718" cy="10107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6" idx="3"/>
            <a:endCxn id="28" idx="0"/>
          </p:cNvCxnSpPr>
          <p:nvPr/>
        </p:nvCxnSpPr>
        <p:spPr>
          <a:xfrm flipH="1">
            <a:off x="7467600" y="2148345"/>
            <a:ext cx="403318" cy="8044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6" idx="4"/>
          </p:cNvCxnSpPr>
          <p:nvPr/>
        </p:nvCxnSpPr>
        <p:spPr>
          <a:xfrm flipH="1">
            <a:off x="7848600" y="2166938"/>
            <a:ext cx="76200" cy="9735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7" idx="2"/>
            <a:endCxn id="22" idx="0"/>
          </p:cNvCxnSpPr>
          <p:nvPr/>
        </p:nvCxnSpPr>
        <p:spPr>
          <a:xfrm flipH="1">
            <a:off x="7858133" y="2540000"/>
            <a:ext cx="523875" cy="6111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7" idx="4"/>
            <a:endCxn id="24" idx="7"/>
          </p:cNvCxnSpPr>
          <p:nvPr/>
        </p:nvCxnSpPr>
        <p:spPr>
          <a:xfrm flipH="1">
            <a:off x="8197765" y="2603500"/>
            <a:ext cx="260443" cy="6932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19" idx="7"/>
          </p:cNvCxnSpPr>
          <p:nvPr/>
        </p:nvCxnSpPr>
        <p:spPr>
          <a:xfrm flipH="1">
            <a:off x="8054890" y="3405189"/>
            <a:ext cx="88993" cy="5504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9" idx="4"/>
            <a:endCxn id="25" idx="6"/>
          </p:cNvCxnSpPr>
          <p:nvPr/>
        </p:nvCxnSpPr>
        <p:spPr>
          <a:xfrm flipH="1">
            <a:off x="7753351" y="4064000"/>
            <a:ext cx="24765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8" idx="5"/>
            <a:endCxn id="23" idx="1"/>
          </p:cNvCxnSpPr>
          <p:nvPr/>
        </p:nvCxnSpPr>
        <p:spPr>
          <a:xfrm>
            <a:off x="5757072" y="3410410"/>
            <a:ext cx="256479" cy="1880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20" idx="1"/>
          </p:cNvCxnSpPr>
          <p:nvPr/>
        </p:nvCxnSpPr>
        <p:spPr>
          <a:xfrm>
            <a:off x="6143631" y="3673700"/>
            <a:ext cx="203293" cy="218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0" idx="5"/>
            <a:endCxn id="26" idx="0"/>
          </p:cNvCxnSpPr>
          <p:nvPr/>
        </p:nvCxnSpPr>
        <p:spPr>
          <a:xfrm>
            <a:off x="6454688" y="3981907"/>
            <a:ext cx="241393" cy="82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26" idx="6"/>
            <a:endCxn id="21" idx="7"/>
          </p:cNvCxnSpPr>
          <p:nvPr/>
        </p:nvCxnSpPr>
        <p:spPr>
          <a:xfrm>
            <a:off x="6772279" y="4127500"/>
            <a:ext cx="139608" cy="209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946258" y="1754193"/>
            <a:ext cx="927975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start pt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05604" y="1600305"/>
            <a:ext cx="843400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end pt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65990" y="3311731"/>
            <a:ext cx="984529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depth pt</a:t>
            </a:r>
            <a:endParaRPr lang="en-US" dirty="0"/>
          </a:p>
        </p:txBody>
      </p:sp>
      <p:cxnSp>
        <p:nvCxnSpPr>
          <p:cNvPr id="48" name="Straight Connector 47"/>
          <p:cNvCxnSpPr/>
          <p:nvPr/>
        </p:nvCxnSpPr>
        <p:spPr>
          <a:xfrm flipH="1" flipV="1">
            <a:off x="7058025" y="3140525"/>
            <a:ext cx="76200" cy="224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810589" y="2039942"/>
            <a:ext cx="193554" cy="910207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499994" y="1644854"/>
            <a:ext cx="793771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depth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6934208" y="1897064"/>
            <a:ext cx="735059" cy="309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801046" y="1139502"/>
            <a:ext cx="1631692" cy="44625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convex hull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52401" y="1139502"/>
            <a:ext cx="2085150" cy="44625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largest contour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96008" y="1139502"/>
            <a:ext cx="2343875" cy="44625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convexity defects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66805" y="4127506"/>
            <a:ext cx="4391487" cy="80020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each defect is a tuple:</a:t>
            </a:r>
          </a:p>
          <a:p>
            <a:r>
              <a:rPr lang="en-US" sz="2300" dirty="0"/>
              <a:t>(start pt, end pt, depth pt, depth)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495800" y="2308563"/>
            <a:ext cx="914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70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4" descr="http://1.bp.blogspot.com/-txsR8lgqSBM/T9ZHJ-lIX_I/AAAAAAAAAXs/CV4XKA1gBbE/s1600/convex+hu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1" y="1539876"/>
            <a:ext cx="3224036" cy="32226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907418" y="2079626"/>
            <a:ext cx="152400" cy="127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745618" y="1833563"/>
            <a:ext cx="152400" cy="127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431418" y="2039939"/>
            <a:ext cx="152400" cy="127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964818" y="2476500"/>
            <a:ext cx="152400" cy="127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209800" y="3302000"/>
            <a:ext cx="152400" cy="127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364743" y="3151189"/>
            <a:ext cx="152400" cy="127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650493" y="3278189"/>
            <a:ext cx="152400" cy="127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212218" y="3492500"/>
            <a:ext cx="152400" cy="127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974218" y="2952750"/>
            <a:ext cx="152400" cy="127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564643" y="2952750"/>
            <a:ext cx="152400" cy="127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>
            <a:stCxn id="11" idx="6"/>
            <a:endCxn id="14" idx="2"/>
          </p:cNvCxnSpPr>
          <p:nvPr/>
        </p:nvCxnSpPr>
        <p:spPr>
          <a:xfrm>
            <a:off x="2362200" y="3365500"/>
            <a:ext cx="850018" cy="1905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4"/>
            <a:endCxn id="14" idx="0"/>
          </p:cNvCxnSpPr>
          <p:nvPr/>
        </p:nvCxnSpPr>
        <p:spPr>
          <a:xfrm>
            <a:off x="2983619" y="2206625"/>
            <a:ext cx="304800" cy="12858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7" idx="5"/>
            <a:endCxn id="16" idx="1"/>
          </p:cNvCxnSpPr>
          <p:nvPr/>
        </p:nvCxnSpPr>
        <p:spPr>
          <a:xfrm>
            <a:off x="3037509" y="2188033"/>
            <a:ext cx="549461" cy="7833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8" idx="4"/>
          </p:cNvCxnSpPr>
          <p:nvPr/>
        </p:nvCxnSpPr>
        <p:spPr>
          <a:xfrm flipH="1">
            <a:off x="3640850" y="1960562"/>
            <a:ext cx="180975" cy="9921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4"/>
            <a:endCxn id="15" idx="1"/>
          </p:cNvCxnSpPr>
          <p:nvPr/>
        </p:nvCxnSpPr>
        <p:spPr>
          <a:xfrm>
            <a:off x="3821819" y="1960562"/>
            <a:ext cx="174718" cy="10107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9" idx="3"/>
            <a:endCxn id="15" idx="0"/>
          </p:cNvCxnSpPr>
          <p:nvPr/>
        </p:nvCxnSpPr>
        <p:spPr>
          <a:xfrm flipH="1">
            <a:off x="4050419" y="2148345"/>
            <a:ext cx="403318" cy="8044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4"/>
          </p:cNvCxnSpPr>
          <p:nvPr/>
        </p:nvCxnSpPr>
        <p:spPr>
          <a:xfrm flipH="1">
            <a:off x="4431418" y="2166938"/>
            <a:ext cx="76200" cy="9735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0" idx="2"/>
            <a:endCxn id="12" idx="0"/>
          </p:cNvCxnSpPr>
          <p:nvPr/>
        </p:nvCxnSpPr>
        <p:spPr>
          <a:xfrm flipH="1">
            <a:off x="4440946" y="2540000"/>
            <a:ext cx="523875" cy="6111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4"/>
            <a:endCxn id="13" idx="7"/>
          </p:cNvCxnSpPr>
          <p:nvPr/>
        </p:nvCxnSpPr>
        <p:spPr>
          <a:xfrm flipH="1">
            <a:off x="4780583" y="2603500"/>
            <a:ext cx="260443" cy="6932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1" idx="5"/>
            <a:endCxn id="36" idx="2"/>
          </p:cNvCxnSpPr>
          <p:nvPr/>
        </p:nvCxnSpPr>
        <p:spPr>
          <a:xfrm>
            <a:off x="2339883" y="3410407"/>
            <a:ext cx="1093704" cy="971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362206" y="1787731"/>
            <a:ext cx="927975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start pt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88421" y="1600305"/>
            <a:ext cx="843400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end pt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48807" y="3311731"/>
            <a:ext cx="984529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depth pt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flipH="1" flipV="1">
            <a:off x="3640843" y="3140525"/>
            <a:ext cx="76200" cy="224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393408" y="2039942"/>
            <a:ext cx="193554" cy="910207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082811" y="1644854"/>
            <a:ext cx="793771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depth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517026" y="1897064"/>
            <a:ext cx="735059" cy="3095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563546" y="825506"/>
            <a:ext cx="2343874" cy="80020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300" dirty="0"/>
              <a:t>simplified</a:t>
            </a:r>
          </a:p>
          <a:p>
            <a:pPr algn="ctr"/>
            <a:r>
              <a:rPr lang="en-US" sz="2300" dirty="0"/>
              <a:t>convexity defects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38807" y="2311456"/>
            <a:ext cx="3164035" cy="150808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remove defects with:</a:t>
            </a:r>
          </a:p>
          <a:p>
            <a:pPr marL="285697" indent="-285697">
              <a:buFont typeface="Arial" pitchFamily="34" charset="0"/>
              <a:buChar char="•"/>
            </a:pPr>
            <a:r>
              <a:rPr lang="en-US" sz="2300" dirty="0"/>
              <a:t>shallow depths</a:t>
            </a:r>
          </a:p>
          <a:p>
            <a:pPr marL="285697" indent="-285697">
              <a:buFont typeface="Arial" pitchFamily="34" charset="0"/>
              <a:buChar char="•"/>
            </a:pPr>
            <a:r>
              <a:rPr lang="en-US" sz="2300" dirty="0"/>
              <a:t>small angles between</a:t>
            </a:r>
            <a:br>
              <a:rPr lang="en-US" sz="2300" dirty="0"/>
            </a:br>
            <a:r>
              <a:rPr lang="en-US" sz="2300" dirty="0"/>
              <a:t>the start and end pts</a:t>
            </a:r>
          </a:p>
        </p:txBody>
      </p:sp>
      <p:sp>
        <p:nvSpPr>
          <p:cNvPr id="36" name="Oval 35"/>
          <p:cNvSpPr/>
          <p:nvPr/>
        </p:nvSpPr>
        <p:spPr>
          <a:xfrm>
            <a:off x="3433586" y="4318000"/>
            <a:ext cx="152400" cy="127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90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Documents and Settings\Administrator\Desktop\kinect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0080"/>
              </a:clrFrom>
              <a:clrTo>
                <a:srgbClr val="FF008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619" y="38100"/>
            <a:ext cx="4759181" cy="10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d\Desktop\Image 0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19" y="2189990"/>
            <a:ext cx="5779601" cy="27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0500"/>
            <a:ext cx="8229600" cy="952500"/>
          </a:xfrm>
        </p:spPr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smtClean="0"/>
              <a:t>. The Kinect Sensor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62310" y="4572000"/>
            <a:ext cx="1515122" cy="67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/>
          <a:p>
            <a:r>
              <a:rPr lang="en-US" sz="1900" dirty="0">
                <a:latin typeface="Times New Roman" pitchFamily="18" charset="0"/>
              </a:rPr>
              <a:t>used for 3D </a:t>
            </a:r>
          </a:p>
          <a:p>
            <a:r>
              <a:rPr lang="en-US" sz="1900" dirty="0">
                <a:latin typeface="Times New Roman" pitchFamily="18" charset="0"/>
              </a:rPr>
              <a:t>depth sensing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2620211" y="3271019"/>
            <a:ext cx="2027993" cy="57150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422" tIns="45711" rIns="91422" bIns="45711"/>
          <a:lstStyle/>
          <a:p>
            <a:endParaRPr lang="en-US" sz="3100" dirty="0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1625606" y="3110028"/>
            <a:ext cx="1160131" cy="720732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422" tIns="45711" rIns="91422" bIns="45711"/>
          <a:lstStyle/>
          <a:p>
            <a:endParaRPr lang="en-US" sz="3100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857911" y="1460509"/>
            <a:ext cx="2191589" cy="73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en-US" sz="1900" dirty="0">
                <a:latin typeface="Times New Roman" pitchFamily="18" charset="0"/>
              </a:rPr>
              <a:t>CMOS color sensor </a:t>
            </a:r>
          </a:p>
          <a:p>
            <a:pPr algn="ctr"/>
            <a:r>
              <a:rPr lang="en-US" sz="1900" dirty="0">
                <a:latin typeface="Times New Roman" pitchFamily="18" charset="0"/>
              </a:rPr>
              <a:t>(for 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</a:rPr>
              <a:t>R</a:t>
            </a:r>
            <a:r>
              <a:rPr lang="en-US" sz="2300" b="1" dirty="0">
                <a:solidFill>
                  <a:srgbClr val="92D050"/>
                </a:solidFill>
                <a:latin typeface="Times New Roman" pitchFamily="18" charset="0"/>
              </a:rPr>
              <a:t>G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</a:rPr>
              <a:t>B</a:t>
            </a:r>
            <a:r>
              <a:rPr lang="en-US" sz="1900" dirty="0">
                <a:latin typeface="Times New Roman" pitchFamily="18" charset="0"/>
              </a:rPr>
              <a:t> imaging)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3962400" y="2023157"/>
            <a:ext cx="130810" cy="78925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422" tIns="45711" rIns="91422" bIns="45711"/>
          <a:lstStyle/>
          <a:p>
            <a:endParaRPr lang="en-US" sz="3100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875828" y="4062562"/>
            <a:ext cx="1734733" cy="96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en-US" sz="1900" dirty="0">
                <a:latin typeface="Times New Roman" pitchFamily="18" charset="0"/>
              </a:rPr>
              <a:t>motorized </a:t>
            </a:r>
          </a:p>
          <a:p>
            <a:pPr algn="ctr"/>
            <a:r>
              <a:rPr lang="en-US" sz="1900" dirty="0">
                <a:latin typeface="Times New Roman" pitchFamily="18" charset="0"/>
              </a:rPr>
              <a:t>tilting base</a:t>
            </a:r>
            <a:br>
              <a:rPr lang="en-US" sz="1900" dirty="0">
                <a:latin typeface="Times New Roman" pitchFamily="18" charset="0"/>
              </a:rPr>
            </a:br>
            <a:r>
              <a:rPr lang="en-US" sz="1900" dirty="0">
                <a:latin typeface="Times New Roman" pitchFamily="18" charset="0"/>
              </a:rPr>
              <a:t>(up/down ~30</a:t>
            </a:r>
            <a:r>
              <a:rPr lang="en-US" sz="1900" dirty="0">
                <a:latin typeface="Times New Roman" pitchFamily="18" charset="0"/>
                <a:sym typeface="Symbol"/>
              </a:rPr>
              <a:t>)</a:t>
            </a:r>
            <a:endParaRPr lang="en-US" sz="1900" dirty="0">
              <a:latin typeface="Times New Roman" pitchFamily="18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4867282" y="3762267"/>
            <a:ext cx="2219325" cy="447144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422" tIns="45711" rIns="91422" bIns="45711"/>
          <a:lstStyle/>
          <a:p>
            <a:endParaRPr lang="en-US" sz="3100" dirty="0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982313" y="3233650"/>
            <a:ext cx="2045716" cy="67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en-US" sz="1900" dirty="0">
                <a:latin typeface="Times New Roman" pitchFamily="18" charset="0"/>
              </a:rPr>
              <a:t>three microphones</a:t>
            </a:r>
            <a:br>
              <a:rPr lang="en-US" sz="1900" dirty="0">
                <a:latin typeface="Times New Roman" pitchFamily="18" charset="0"/>
              </a:rPr>
            </a:br>
            <a:r>
              <a:rPr lang="en-US" sz="1900" dirty="0">
                <a:latin typeface="Times New Roman" pitchFamily="18" charset="0"/>
              </a:rPr>
              <a:t>(downward facing)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6156252" y="2213130"/>
            <a:ext cx="1006548" cy="613369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422" tIns="45711" rIns="91422" bIns="45711"/>
          <a:lstStyle/>
          <a:p>
            <a:endParaRPr lang="en-US" sz="3100" dirty="0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2152654" y="2213130"/>
            <a:ext cx="59973" cy="648669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422" tIns="45711" rIns="91422" bIns="45711"/>
          <a:lstStyle/>
          <a:p>
            <a:endParaRPr lang="en-US" sz="3100" dirty="0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087662" y="3828407"/>
            <a:ext cx="995749" cy="67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en-US" sz="1900" dirty="0">
                <a:latin typeface="Times New Roman" pitchFamily="18" charset="0"/>
              </a:rPr>
              <a:t>IR light </a:t>
            </a:r>
          </a:p>
          <a:p>
            <a:pPr algn="ctr"/>
            <a:r>
              <a:rPr lang="en-US" sz="1900" dirty="0">
                <a:latin typeface="Times New Roman" pitchFamily="18" charset="0"/>
              </a:rPr>
              <a:t>source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148947" y="3828407"/>
            <a:ext cx="1241008" cy="67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en-US" sz="1900" dirty="0">
                <a:latin typeface="Times New Roman" pitchFamily="18" charset="0"/>
              </a:rPr>
              <a:t>CMOS IR </a:t>
            </a:r>
          </a:p>
          <a:p>
            <a:pPr algn="ctr"/>
            <a:r>
              <a:rPr lang="en-US" sz="1900" dirty="0">
                <a:latin typeface="Times New Roman" pitchFamily="18" charset="0"/>
              </a:rPr>
              <a:t>sensor</a:t>
            </a:r>
          </a:p>
        </p:txBody>
      </p:sp>
      <p:sp>
        <p:nvSpPr>
          <p:cNvPr id="19" name="AutoShape 18"/>
          <p:cNvSpPr>
            <a:spLocks/>
          </p:cNvSpPr>
          <p:nvPr/>
        </p:nvSpPr>
        <p:spPr bwMode="auto">
          <a:xfrm rot="5400000">
            <a:off x="2013922" y="3358189"/>
            <a:ext cx="240769" cy="2287400"/>
          </a:xfrm>
          <a:prstGeom prst="rightBrace">
            <a:avLst>
              <a:gd name="adj1" fmla="val 45696"/>
              <a:gd name="adj2" fmla="val 50000"/>
            </a:avLst>
          </a:prstGeom>
          <a:ln>
            <a:headEnd/>
            <a:tailEnd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422" tIns="45711" rIns="91422" bIns="45711"/>
          <a:lstStyle/>
          <a:p>
            <a:endParaRPr lang="en-US" sz="3100" dirty="0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2983403" y="2025269"/>
            <a:ext cx="391976" cy="911789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422" tIns="45711" rIns="91422" bIns="45711"/>
          <a:lstStyle/>
          <a:p>
            <a:endParaRPr lang="en-US" sz="3100" dirty="0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2314875" y="1716986"/>
            <a:ext cx="1273068" cy="38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en-US" sz="1900" dirty="0">
                <a:latin typeface="Times New Roman" pitchFamily="18" charset="0"/>
              </a:rPr>
              <a:t>status LED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6970400" y="1654837"/>
            <a:ext cx="1545580" cy="67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en-US" sz="1900" dirty="0">
                <a:latin typeface="Times New Roman" pitchFamily="18" charset="0"/>
              </a:rPr>
              <a:t>three-axis</a:t>
            </a:r>
          </a:p>
          <a:p>
            <a:pPr algn="ctr"/>
            <a:r>
              <a:rPr lang="en-US" sz="1900" dirty="0">
                <a:latin typeface="Times New Roman" pitchFamily="18" charset="0"/>
              </a:rPr>
              <a:t>accelerometer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124312" y="1605906"/>
            <a:ext cx="2045716" cy="67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en-US" sz="1900" dirty="0">
                <a:latin typeface="Times New Roman" pitchFamily="18" charset="0"/>
              </a:rPr>
              <a:t>one microphone</a:t>
            </a:r>
            <a:br>
              <a:rPr lang="en-US" sz="1900" dirty="0">
                <a:latin typeface="Times New Roman" pitchFamily="18" charset="0"/>
              </a:rPr>
            </a:br>
            <a:r>
              <a:rPr lang="en-US" sz="1900" dirty="0">
                <a:latin typeface="Times New Roman" pitchFamily="18" charset="0"/>
              </a:rPr>
              <a:t>(downward facing)</a:t>
            </a:r>
          </a:p>
        </p:txBody>
      </p:sp>
    </p:spTree>
    <p:extLst>
      <p:ext uri="{BB962C8B-B14F-4D97-AF65-F5344CB8AC3E}">
        <p14:creationId xmlns:p14="http://schemas.microsoft.com/office/powerpoint/2010/main" val="235992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71500"/>
            <a:ext cx="5943600" cy="952500"/>
          </a:xfrm>
        </p:spPr>
        <p:txBody>
          <a:bodyPr/>
          <a:lstStyle/>
          <a:p>
            <a:r>
              <a:rPr lang="en-US" dirty="0" smtClean="0"/>
              <a:t>Finger Labeling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2" descr="http://4.bp.blogspot.com/-0CFmuRenK70/T9ZHMQerihI/AAAAAAAAAX4/1NdFYWJaRBg/s1600/ha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0332" flipH="1">
            <a:off x="1430238" y="2240788"/>
            <a:ext cx="1447800" cy="15319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6" y="3731765"/>
            <a:ext cx="1361875" cy="61553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center of </a:t>
            </a:r>
          </a:p>
          <a:p>
            <a:r>
              <a:rPr lang="en-US" dirty="0" smtClean="0"/>
              <a:t>gravity (cog)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001477" y="3122626"/>
            <a:ext cx="1527175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010999" y="1624118"/>
            <a:ext cx="0" cy="149851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925274" y="3048000"/>
            <a:ext cx="1524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001474" y="1743174"/>
            <a:ext cx="1524000" cy="136038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>
            <a:off x="1868124" y="2801939"/>
            <a:ext cx="704850" cy="762000"/>
          </a:xfrm>
          <a:prstGeom prst="arc">
            <a:avLst>
              <a:gd name="adj1" fmla="val 17080584"/>
              <a:gd name="adj2" fmla="val 20793083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>
            <a:stCxn id="7" idx="0"/>
          </p:cNvCxnSpPr>
          <p:nvPr/>
        </p:nvCxnSpPr>
        <p:spPr>
          <a:xfrm flipV="1">
            <a:off x="1214344" y="3238515"/>
            <a:ext cx="653784" cy="49325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97404" y="2447183"/>
            <a:ext cx="1522625" cy="61553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angle to</a:t>
            </a:r>
          </a:p>
          <a:p>
            <a:r>
              <a:rPr lang="en-US" dirty="0" smtClean="0"/>
              <a:t>the horizontal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572978" y="2716482"/>
            <a:ext cx="857863" cy="163276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://4.bp.blogspot.com/-0CFmuRenK70/T9ZHMQerihI/AAAAAAAAAX4/1NdFYWJaRBg/s1600/ha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9801" y="2345530"/>
            <a:ext cx="1447800" cy="15319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6677025" y="3262313"/>
            <a:ext cx="1524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33601" y="4070012"/>
            <a:ext cx="4196882" cy="80020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marL="285697" indent="-285697">
              <a:buFont typeface="Arial" pitchFamily="34" charset="0"/>
              <a:buChar char="•"/>
            </a:pPr>
            <a:r>
              <a:rPr lang="en-US" sz="2300"/>
              <a:t>rotate hand image to </a:t>
            </a:r>
            <a:r>
              <a:rPr lang="en-US" sz="2300" dirty="0"/>
              <a:t>match</a:t>
            </a:r>
            <a:r>
              <a:rPr lang="en-US" sz="2300"/>
              <a:t/>
            </a:r>
            <a:br>
              <a:rPr lang="en-US" sz="2300"/>
            </a:br>
            <a:r>
              <a:rPr lang="en-US" sz="2300"/>
              <a:t>predefined hand 'parameters'</a:t>
            </a:r>
            <a:endParaRPr lang="en-US" sz="2300" dirty="0"/>
          </a:p>
        </p:txBody>
      </p:sp>
      <p:sp>
        <p:nvSpPr>
          <p:cNvPr id="20" name="Right Arrow 19"/>
          <p:cNvSpPr/>
          <p:nvPr/>
        </p:nvSpPr>
        <p:spPr>
          <a:xfrm>
            <a:off x="3665290" y="3536416"/>
            <a:ext cx="1524000" cy="185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208366" y="2930731"/>
            <a:ext cx="822625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thumb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562601" y="2041731"/>
            <a:ext cx="705606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248407" y="2041731"/>
            <a:ext cx="848273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middle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223853" y="2032005"/>
            <a:ext cx="567748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ring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467601" y="2794005"/>
            <a:ext cx="623852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little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70495" y="4921098"/>
            <a:ext cx="2176072" cy="5078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2" tIns="45711" rIns="91422" bIns="45711" rtlCol="0">
            <a:spAutoFit/>
          </a:bodyPr>
          <a:lstStyle/>
          <a:p>
            <a:r>
              <a:rPr lang="en-US" sz="2700" dirty="0"/>
              <a:t>fragile, hacky</a:t>
            </a:r>
          </a:p>
        </p:txBody>
      </p:sp>
    </p:spTree>
    <p:extLst>
      <p:ext uri="{BB962C8B-B14F-4D97-AF65-F5344CB8AC3E}">
        <p14:creationId xmlns:p14="http://schemas.microsoft.com/office/powerpoint/2010/main" val="16752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\Desktop\Image 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4" y="952502"/>
            <a:ext cx="6719888" cy="433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162" y="63500"/>
            <a:ext cx="2089038" cy="952500"/>
          </a:xfrm>
        </p:spPr>
        <p:txBody>
          <a:bodyPr/>
          <a:lstStyle/>
          <a:p>
            <a:r>
              <a:rPr lang="en-US" dirty="0" smtClean="0"/>
              <a:t>Uses?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24150" y="2168729"/>
            <a:ext cx="693872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move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4201" y="2168729"/>
            <a:ext cx="1340972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finger rotate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85495" y="2168729"/>
            <a:ext cx="1340395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zoom/pinch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67617" y="2168729"/>
            <a:ext cx="1187083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double tap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86997" y="2168729"/>
            <a:ext cx="1187083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multi slide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09808" y="3629231"/>
            <a:ext cx="646359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wave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57601" y="3638635"/>
            <a:ext cx="614234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hold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43288" y="3629231"/>
            <a:ext cx="1280058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pick &amp; drop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67408" y="3619505"/>
            <a:ext cx="1577703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cluster &amp; move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15728" y="3619505"/>
            <a:ext cx="1166245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zoom spot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09803" y="5089731"/>
            <a:ext cx="1171566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hold &amp; tap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52803" y="5080005"/>
            <a:ext cx="1140084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rotate two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773453" y="5080005"/>
            <a:ext cx="684831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cover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172200" y="5089731"/>
            <a:ext cx="601410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hide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29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391400" cy="952500"/>
          </a:xfrm>
        </p:spPr>
        <p:txBody>
          <a:bodyPr>
            <a:normAutofit/>
          </a:bodyPr>
          <a:lstStyle/>
          <a:p>
            <a:r>
              <a:rPr lang="en-US" dirty="0" smtClean="0"/>
              <a:t>6. Augmented Reality (AR)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3200"/>
            <a:ext cx="3200400" cy="3594100"/>
          </a:xfrm>
        </p:spPr>
        <p:txBody>
          <a:bodyPr>
            <a:normAutofit/>
          </a:bodyPr>
          <a:lstStyle/>
          <a:p>
            <a:r>
              <a:rPr lang="en-US" sz="2400" dirty="0"/>
              <a:t>A combination of a real </a:t>
            </a:r>
            <a:r>
              <a:rPr lang="en-US" sz="2400" dirty="0" smtClean="0"/>
              <a:t>scene </a:t>
            </a:r>
            <a:r>
              <a:rPr lang="en-US" sz="2400" dirty="0"/>
              <a:t>and </a:t>
            </a:r>
            <a:r>
              <a:rPr lang="en-US" sz="2400" dirty="0" smtClean="0"/>
              <a:t>virtual elements generated </a:t>
            </a:r>
            <a:r>
              <a:rPr lang="en-US" sz="2400" dirty="0"/>
              <a:t>by </a:t>
            </a:r>
            <a:r>
              <a:rPr lang="en-US" sz="2400" dirty="0" smtClean="0"/>
              <a:t>the computer.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Uses the Kinect camera as input to NyARToolkit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32</a:t>
            </a:fld>
            <a:endParaRPr lang="en-US" dirty="0"/>
          </a:p>
        </p:txBody>
      </p:sp>
      <p:pic>
        <p:nvPicPr>
          <p:cNvPr id="1026" name="Picture 2" descr="C:\Users\Ad\Desktop\Image 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3" y="1485900"/>
            <a:ext cx="5065825" cy="354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8" y="5143509"/>
            <a:ext cx="5968777" cy="4462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22" tIns="45711" rIns="91422" bIns="45711" rtlCol="0">
            <a:spAutoFit/>
          </a:bodyPr>
          <a:lstStyle/>
          <a:p>
            <a:r>
              <a:rPr lang="en-US" sz="2300" dirty="0">
                <a:cs typeface="Aharoni" pitchFamily="2" charset="-79"/>
              </a:rPr>
              <a:t>http://nyatla.jp/nyartoolkit/wp/?page_id=198</a:t>
            </a:r>
          </a:p>
        </p:txBody>
      </p:sp>
    </p:spTree>
    <p:extLst>
      <p:ext uri="{BB962C8B-B14F-4D97-AF65-F5344CB8AC3E}">
        <p14:creationId xmlns:p14="http://schemas.microsoft.com/office/powerpoint/2010/main" val="70337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17500"/>
            <a:ext cx="8229600" cy="952500"/>
          </a:xfrm>
        </p:spPr>
        <p:txBody>
          <a:bodyPr/>
          <a:lstStyle/>
          <a:p>
            <a:r>
              <a:rPr lang="en-US" dirty="0" smtClean="0"/>
              <a:t>Using NyARToolkit and Java 3D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6" descr="C:\Documents and Settings\staff\Desktop\Augmented Reality\hiroMarkerInsi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3036122"/>
            <a:ext cx="587375" cy="4894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Documents and Settings\staff\Desktop\Augmented Reality\rob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561" y="3655998"/>
            <a:ext cx="857250" cy="161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4499050" y="2442733"/>
            <a:ext cx="1500188" cy="13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256068" y="1485900"/>
            <a:ext cx="2094255" cy="96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search for</a:t>
            </a:r>
          </a:p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Hiro marker</a:t>
            </a:r>
          </a:p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using NyARToolkit</a:t>
            </a:r>
          </a:p>
        </p:txBody>
      </p:sp>
      <p:sp>
        <p:nvSpPr>
          <p:cNvPr id="10" name="Arc 9"/>
          <p:cNvSpPr/>
          <p:nvPr/>
        </p:nvSpPr>
        <p:spPr>
          <a:xfrm>
            <a:off x="6284992" y="2275448"/>
            <a:ext cx="1928813" cy="1250157"/>
          </a:xfrm>
          <a:prstGeom prst="arc">
            <a:avLst>
              <a:gd name="adj1" fmla="val 16200000"/>
              <a:gd name="adj2" fmla="val 38637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1" rIns="91422" bIns="45711" anchor="ctr"/>
          <a:lstStyle/>
          <a:p>
            <a:pPr algn="ctr">
              <a:defRPr/>
            </a:pPr>
            <a:endParaRPr lang="en-US" sz="2300" dirty="0"/>
          </a:p>
        </p:txBody>
      </p:sp>
      <p:sp>
        <p:nvSpPr>
          <p:cNvPr id="11" name="TextBox 46"/>
          <p:cNvSpPr txBox="1">
            <a:spLocks noChangeArrowheads="1"/>
          </p:cNvSpPr>
          <p:nvPr/>
        </p:nvSpPr>
        <p:spPr bwMode="auto">
          <a:xfrm>
            <a:off x="6449916" y="2334974"/>
            <a:ext cx="1714500" cy="96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calculate</a:t>
            </a:r>
          </a:p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its position </a:t>
            </a:r>
          </a:p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and orientation</a:t>
            </a:r>
          </a:p>
        </p:txBody>
      </p:sp>
      <p:sp>
        <p:nvSpPr>
          <p:cNvPr id="12" name="Arc 11"/>
          <p:cNvSpPr/>
          <p:nvPr/>
        </p:nvSpPr>
        <p:spPr>
          <a:xfrm rot="5400000">
            <a:off x="6356796" y="2633003"/>
            <a:ext cx="1607344" cy="1963799"/>
          </a:xfrm>
          <a:prstGeom prst="arc">
            <a:avLst>
              <a:gd name="adj1" fmla="val 16200000"/>
              <a:gd name="adj2" fmla="val 15338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1" rIns="91422" bIns="45711" anchor="ctr"/>
          <a:lstStyle/>
          <a:p>
            <a:pPr algn="ctr">
              <a:defRPr/>
            </a:pPr>
            <a:endParaRPr lang="en-US" sz="2300" dirty="0"/>
          </a:p>
        </p:txBody>
      </p:sp>
      <p:sp>
        <p:nvSpPr>
          <p:cNvPr id="13" name="TextBox 48"/>
          <p:cNvSpPr txBox="1">
            <a:spLocks noChangeArrowheads="1"/>
          </p:cNvSpPr>
          <p:nvPr/>
        </p:nvSpPr>
        <p:spPr bwMode="auto">
          <a:xfrm>
            <a:off x="7182251" y="4271838"/>
            <a:ext cx="1744166" cy="126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apply position </a:t>
            </a:r>
          </a:p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and orientation</a:t>
            </a:r>
          </a:p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to marker model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4570487" y="4239976"/>
            <a:ext cx="1143000" cy="13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51"/>
          <p:cNvSpPr txBox="1">
            <a:spLocks noChangeArrowheads="1"/>
          </p:cNvSpPr>
          <p:nvPr/>
        </p:nvSpPr>
        <p:spPr bwMode="auto">
          <a:xfrm>
            <a:off x="4392134" y="4271838"/>
            <a:ext cx="1563212" cy="126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render model</a:t>
            </a:r>
          </a:p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in front of the</a:t>
            </a:r>
          </a:p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video frame</a:t>
            </a:r>
          </a:p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using Java 3D</a:t>
            </a:r>
          </a:p>
        </p:txBody>
      </p:sp>
      <p:sp>
        <p:nvSpPr>
          <p:cNvPr id="16" name="TextBox 52"/>
          <p:cNvSpPr txBox="1">
            <a:spLocks noChangeArrowheads="1"/>
          </p:cNvSpPr>
          <p:nvPr/>
        </p:nvSpPr>
        <p:spPr bwMode="auto">
          <a:xfrm>
            <a:off x="68976" y="2730500"/>
            <a:ext cx="1433369" cy="96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video stream</a:t>
            </a:r>
          </a:p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from the </a:t>
            </a:r>
            <a:br>
              <a:rPr lang="en-US" sz="1900" dirty="0">
                <a:latin typeface="Times New Roman" pitchFamily="18" charset="0"/>
                <a:cs typeface="Times New Roman" pitchFamily="18" charset="0"/>
              </a:rPr>
            </a:b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Kinect</a:t>
            </a:r>
          </a:p>
        </p:txBody>
      </p:sp>
      <p:pic>
        <p:nvPicPr>
          <p:cNvPr id="17" name="Picture 2" descr="C:\Users\Ad\Desktop\HiroCu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89" y="1938788"/>
            <a:ext cx="694484" cy="61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\Desktop\Image 0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10" y="1415963"/>
            <a:ext cx="2628002" cy="186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Ad\Desktop\Image 0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398" y="3656003"/>
            <a:ext cx="2628002" cy="18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152400" y="2109726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Image</a:t>
            </a:r>
          </a:p>
          <a:p>
            <a:pPr algn="ctr"/>
            <a:r>
              <a:rPr lang="en-US" dirty="0" smtClean="0"/>
              <a:t>Generator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7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rt-tech.arts.ufl.edu/gal/d/7029-1/head-silhouette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604" y="2962707"/>
            <a:ext cx="555396" cy="6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6739"/>
            <a:ext cx="6096000" cy="952500"/>
          </a:xfrm>
        </p:spPr>
        <p:txBody>
          <a:bodyPr/>
          <a:lstStyle/>
          <a:p>
            <a:r>
              <a:rPr lang="en-US" dirty="0" smtClean="0"/>
              <a:t>The User's Viewpoint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4" descr="C:\Users\Ad\Desktop\Image 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2153150"/>
            <a:ext cx="2438399" cy="1847350"/>
          </a:xfrm>
          <a:prstGeom prst="rect">
            <a:avLst/>
          </a:prstGeom>
          <a:noFill/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947629" y="3349958"/>
            <a:ext cx="3786188" cy="132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2448489" y="3289632"/>
            <a:ext cx="142875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110860" y="2909423"/>
            <a:ext cx="1622713" cy="6786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953005" y="3810005"/>
            <a:ext cx="1333983" cy="3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900" dirty="0">
                <a:latin typeface="Times New Roman" pitchFamily="18" charset="0"/>
                <a:cs typeface="Cordia New" pitchFamily="34" charset="-34"/>
              </a:rPr>
              <a:t>background</a:t>
            </a:r>
            <a:endParaRPr lang="th-TH" sz="4500"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93AFDA"/>
              </a:clrFrom>
              <a:clrTo>
                <a:srgbClr val="93AF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7469">
            <a:off x="4598892" y="2241051"/>
            <a:ext cx="603024" cy="101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5724291" y="3230895"/>
            <a:ext cx="476376" cy="33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Times New Roman" pitchFamily="18" charset="0"/>
                <a:cs typeface="Cordia New" pitchFamily="34" charset="-34"/>
              </a:rPr>
              <a:t>+ Z</a:t>
            </a:r>
            <a:endParaRPr lang="th-TH" sz="370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2843809" y="2323193"/>
            <a:ext cx="511579" cy="35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Times New Roman" pitchFamily="18" charset="0"/>
                <a:cs typeface="Cordia New" pitchFamily="34" charset="-34"/>
              </a:rPr>
              <a:t>+ Y</a:t>
            </a:r>
            <a:endParaRPr lang="th-TH" sz="410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691679" y="2761143"/>
            <a:ext cx="519658" cy="35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Times New Roman" pitchFamily="18" charset="0"/>
                <a:cs typeface="Cordia New" pitchFamily="34" charset="-34"/>
              </a:rPr>
              <a:t>+ X</a:t>
            </a:r>
            <a:endParaRPr lang="th-TH" sz="410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4114804" y="2841579"/>
            <a:ext cx="792168" cy="3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900" dirty="0">
                <a:latin typeface="Times New Roman" pitchFamily="18" charset="0"/>
                <a:cs typeface="Cordia New" pitchFamily="34" charset="-34"/>
              </a:rPr>
              <a:t>model</a:t>
            </a:r>
            <a:endParaRPr lang="th-TH" sz="4500">
              <a:latin typeface="Calibri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1272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952500"/>
          </a:xfrm>
        </p:spPr>
        <p:txBody>
          <a:bodyPr/>
          <a:lstStyle/>
          <a:p>
            <a:r>
              <a:rPr lang="en-US" dirty="0" smtClean="0"/>
              <a:t>7.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OpenNI</a:t>
            </a:r>
          </a:p>
          <a:p>
            <a:pPr lvl="1"/>
            <a:r>
              <a:rPr lang="en-US" dirty="0" smtClean="0"/>
              <a:t>RGB</a:t>
            </a:r>
            <a:r>
              <a:rPr lang="en-US" dirty="0"/>
              <a:t>, depth, IR maps</a:t>
            </a:r>
          </a:p>
          <a:p>
            <a:pPr lvl="1"/>
            <a:r>
              <a:rPr lang="en-US" dirty="0"/>
              <a:t>skeletal tracking, scene/user </a:t>
            </a:r>
            <a:r>
              <a:rPr lang="en-US" dirty="0" smtClean="0"/>
              <a:t>IDs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NITE</a:t>
            </a:r>
          </a:p>
          <a:p>
            <a:pPr lvl="1"/>
            <a:r>
              <a:rPr lang="en-US" dirty="0" smtClean="0"/>
              <a:t>hand points, hand gestures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7 Examples</a:t>
            </a:r>
          </a:p>
          <a:p>
            <a:pPr lvl="1"/>
            <a:r>
              <a:rPr lang="en-US" dirty="0" smtClean="0"/>
              <a:t>aligned maps</a:t>
            </a:r>
          </a:p>
          <a:p>
            <a:pPr lvl="1"/>
            <a:r>
              <a:rPr lang="en-US" dirty="0" smtClean="0"/>
              <a:t>user transformation</a:t>
            </a:r>
          </a:p>
          <a:p>
            <a:pPr lvl="1"/>
            <a:r>
              <a:rPr lang="en-US" dirty="0" smtClean="0"/>
              <a:t>heads &amp; backgrounds</a:t>
            </a:r>
          </a:p>
          <a:p>
            <a:pPr lvl="1"/>
            <a:r>
              <a:rPr lang="en-US" dirty="0" smtClean="0"/>
              <a:t>3D users</a:t>
            </a:r>
          </a:p>
          <a:p>
            <a:pPr lvl="1"/>
            <a:r>
              <a:rPr lang="en-US" dirty="0" smtClean="0"/>
              <a:t>gesture GUIs</a:t>
            </a:r>
          </a:p>
          <a:p>
            <a:pPr lvl="1"/>
            <a:r>
              <a:rPr lang="en-US" dirty="0" smtClean="0"/>
              <a:t>hand recognition</a:t>
            </a:r>
          </a:p>
          <a:p>
            <a:pPr lvl="1"/>
            <a:r>
              <a:rPr lang="en-US" dirty="0" smtClean="0"/>
              <a:t>augmented reality (AR)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4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17500"/>
            <a:ext cx="5715000" cy="952500"/>
          </a:xfrm>
        </p:spPr>
        <p:txBody>
          <a:bodyPr/>
          <a:lstStyle/>
          <a:p>
            <a:r>
              <a:rPr lang="en-US" dirty="0" smtClean="0"/>
              <a:t>Topics not Discussed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4162"/>
            <a:ext cx="8229600" cy="3657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Tilt </a:t>
            </a:r>
            <a:r>
              <a:rPr lang="en-US" dirty="0"/>
              <a:t>motor, LED, accelerometer</a:t>
            </a:r>
          </a:p>
          <a:p>
            <a:pPr lvl="1"/>
            <a:r>
              <a:rPr lang="en-US" dirty="0"/>
              <a:t>easy to add using </a:t>
            </a:r>
            <a:r>
              <a:rPr lang="en-US" dirty="0" smtClean="0"/>
              <a:t>LibusbJava</a:t>
            </a:r>
          </a:p>
          <a:p>
            <a:pPr lvl="1"/>
            <a:endParaRPr lang="en-US" dirty="0"/>
          </a:p>
          <a:p>
            <a:r>
              <a:rPr lang="en-US" dirty="0" smtClean="0"/>
              <a:t>Audio </a:t>
            </a:r>
            <a:r>
              <a:rPr lang="en-US" dirty="0"/>
              <a:t>source </a:t>
            </a:r>
            <a:r>
              <a:rPr lang="en-US" dirty="0" smtClean="0"/>
              <a:t>input, speech recognition, beamforming</a:t>
            </a:r>
          </a:p>
          <a:p>
            <a:pPr lvl="1"/>
            <a:r>
              <a:rPr lang="en-US" dirty="0" smtClean="0"/>
              <a:t>using </a:t>
            </a:r>
            <a:r>
              <a:rPr lang="en-US" dirty="0"/>
              <a:t>MS Kinect audio </a:t>
            </a:r>
            <a:r>
              <a:rPr lang="en-US" dirty="0" smtClean="0"/>
              <a:t>driver, JSAPI, TalkingJava</a:t>
            </a:r>
            <a:r>
              <a:rPr lang="en-US" smtClean="0"/>
              <a:t>,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Motion detection, face recognition,</a:t>
            </a:r>
            <a:r>
              <a:rPr lang="en-US" dirty="0"/>
              <a:t> </a:t>
            </a:r>
            <a:r>
              <a:rPr lang="en-US" dirty="0" smtClean="0"/>
              <a:t>eye tracking</a:t>
            </a:r>
          </a:p>
          <a:p>
            <a:r>
              <a:rPr lang="en-US" dirty="0" smtClean="0"/>
              <a:t>Multiple-marker AR</a:t>
            </a:r>
          </a:p>
          <a:p>
            <a:r>
              <a:rPr lang="en-US" dirty="0" smtClean="0"/>
              <a:t>Games – Kinect breakout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2" y="127003"/>
            <a:ext cx="1824038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233" y="1346645"/>
            <a:ext cx="1072520" cy="134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7464427" y="-190500"/>
            <a:ext cx="46038" cy="23495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"/>
          <p:cNvGrpSpPr>
            <a:grpSpLocks/>
          </p:cNvGrpSpPr>
          <p:nvPr/>
        </p:nvGrpSpPr>
        <p:grpSpPr bwMode="auto">
          <a:xfrm rot="-1804466">
            <a:off x="8056429" y="1247492"/>
            <a:ext cx="530813" cy="449969"/>
            <a:chOff x="4857750" y="1110408"/>
            <a:chExt cx="704850" cy="718392"/>
          </a:xfrm>
        </p:grpSpPr>
        <p:sp>
          <p:nvSpPr>
            <p:cNvPr id="10" name="Block Arc 9"/>
            <p:cNvSpPr/>
            <p:nvPr/>
          </p:nvSpPr>
          <p:spPr>
            <a:xfrm>
              <a:off x="5027711" y="1599709"/>
              <a:ext cx="307866" cy="227288"/>
            </a:xfrm>
            <a:prstGeom prst="blockArc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300" dirty="0">
                <a:solidFill>
                  <a:schemeClr val="tx1"/>
                </a:solidFill>
              </a:endParaRPr>
            </a:p>
          </p:txBody>
        </p:sp>
        <p:sp>
          <p:nvSpPr>
            <p:cNvPr id="11" name="Block Arc 10"/>
            <p:cNvSpPr/>
            <p:nvPr/>
          </p:nvSpPr>
          <p:spPr>
            <a:xfrm>
              <a:off x="4931419" y="1366008"/>
              <a:ext cx="494205" cy="381520"/>
            </a:xfrm>
            <a:prstGeom prst="blockArc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300" dirty="0">
                <a:solidFill>
                  <a:schemeClr val="tx1"/>
                </a:solidFill>
              </a:endParaRPr>
            </a:p>
          </p:txBody>
        </p:sp>
        <p:sp>
          <p:nvSpPr>
            <p:cNvPr id="12" name="Block Arc 11"/>
            <p:cNvSpPr/>
            <p:nvPr/>
          </p:nvSpPr>
          <p:spPr>
            <a:xfrm>
              <a:off x="4856284" y="1109104"/>
              <a:ext cx="704850" cy="531693"/>
            </a:xfrm>
            <a:prstGeom prst="blockArc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3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7464425" y="571505"/>
            <a:ext cx="741363" cy="8321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 rot="6615980">
            <a:off x="7358063" y="615157"/>
            <a:ext cx="381000" cy="3810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1" rIns="91422" bIns="45711" anchor="ctr"/>
          <a:lstStyle/>
          <a:p>
            <a:pPr algn="ctr">
              <a:defRPr/>
            </a:pPr>
            <a:endParaRPr lang="en-US" sz="2300" dirty="0"/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464307" y="897482"/>
            <a:ext cx="356151" cy="52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l-GR">
                <a:latin typeface="Times New Roman" pitchFamily="18" charset="0"/>
                <a:cs typeface="Times New Roman" pitchFamily="18" charset="0"/>
              </a:rPr>
              <a:t>θ</a:t>
            </a:r>
            <a:endParaRPr lang="en-US" sz="4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7696200" y="508005"/>
            <a:ext cx="644692" cy="3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right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6866901" y="508005"/>
            <a:ext cx="508436" cy="3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left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040569" y="1651000"/>
            <a:ext cx="898525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6553208" y="1781924"/>
            <a:ext cx="954071" cy="3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positive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7467608" y="1781924"/>
            <a:ext cx="1006971" cy="3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negative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4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6900"/>
            <a:ext cx="8229600" cy="1625600"/>
          </a:xfrm>
        </p:spPr>
        <p:txBody>
          <a:bodyPr/>
          <a:lstStyle/>
          <a:p>
            <a:r>
              <a:rPr lang="en-US" dirty="0" smtClean="0"/>
              <a:t>All </a:t>
            </a:r>
            <a:r>
              <a:rPr lang="en-US" dirty="0"/>
              <a:t>the code, draft chapters,</a:t>
            </a:r>
            <a:br>
              <a:rPr lang="en-US" dirty="0"/>
            </a:br>
            <a:r>
              <a:rPr lang="en-US" dirty="0"/>
              <a:t>and extra examples,</a:t>
            </a:r>
            <a:br>
              <a:rPr lang="en-US" dirty="0"/>
            </a:br>
            <a:r>
              <a:rPr lang="en-US" dirty="0"/>
              <a:t>are available at </a:t>
            </a:r>
            <a:r>
              <a:rPr lang="en-US" dirty="0" smtClean="0"/>
              <a:t>my website: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37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43006"/>
            <a:ext cx="3057083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3014912"/>
            <a:ext cx="5791200" cy="92331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marL="0" lvl="1"/>
            <a:r>
              <a:rPr lang="en-US" sz="2700" b="1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http://fivedots.coe.psu.ac.th/</a:t>
            </a:r>
            <a:br>
              <a:rPr lang="en-US" sz="2700" b="1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700" b="1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				~ad/kinect/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505" y="586739"/>
            <a:ext cx="5060103" cy="952500"/>
          </a:xfrm>
        </p:spPr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84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inkgeek.com/images/products/zoom/d314_death_star_wall_cl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552" y="1468440"/>
            <a:ext cx="4006647" cy="36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6739"/>
            <a:ext cx="5181600" cy="952500"/>
          </a:xfrm>
        </p:spPr>
        <p:txBody>
          <a:bodyPr/>
          <a:lstStyle/>
          <a:p>
            <a:r>
              <a:rPr lang="en-US" dirty="0" smtClean="0"/>
              <a:t>One last example...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38</a:t>
            </a:fld>
            <a:endParaRPr lang="en-US" dirty="0"/>
          </a:p>
        </p:txBody>
      </p:sp>
      <p:pic>
        <p:nvPicPr>
          <p:cNvPr id="1026" name="Picture 2" descr="C:\Documents and Settings\Administrator\Desktop\KOPS Examples\EmperorTracker\music\goodEmper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08587"/>
            <a:ext cx="2209800" cy="253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9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6739"/>
            <a:ext cx="5334000" cy="952500"/>
          </a:xfrm>
        </p:spPr>
        <p:txBody>
          <a:bodyPr/>
          <a:lstStyle/>
          <a:p>
            <a:r>
              <a:rPr lang="en-US" dirty="0" smtClean="0"/>
              <a:t>8. Where I work...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12900"/>
            <a:ext cx="5562600" cy="3657600"/>
          </a:xfrm>
        </p:spPr>
        <p:txBody>
          <a:bodyPr/>
          <a:lstStyle/>
          <a:p>
            <a:r>
              <a:rPr lang="en-US" dirty="0" smtClean="0"/>
              <a:t>I'm an Ajarn (lecturer) in the </a:t>
            </a:r>
            <a:r>
              <a:rPr lang="en-US" dirty="0" smtClean="0">
                <a:solidFill>
                  <a:srgbClr val="0070C0"/>
                </a:solidFill>
              </a:rPr>
              <a:t>Department of Computer Engineering (CoE)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Faculty of Engineering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>
                <a:solidFill>
                  <a:srgbClr val="7030A0"/>
                </a:solidFill>
              </a:rPr>
              <a:t>Prince of Songkla University (PSU)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I'm based at the Hat Yai campus, Songkhla province, in the south of Thailand.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39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08000"/>
            <a:ext cx="2770166" cy="44846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ent-Up Arrow 5"/>
          <p:cNvSpPr/>
          <p:nvPr/>
        </p:nvSpPr>
        <p:spPr>
          <a:xfrm>
            <a:off x="5791200" y="3238500"/>
            <a:ext cx="1981200" cy="1206500"/>
          </a:xfrm>
          <a:prstGeom prst="bentUpArrow">
            <a:avLst>
              <a:gd name="adj1" fmla="val 16289"/>
              <a:gd name="adj2" fmla="val 25000"/>
              <a:gd name="adj3" fmla="val 25000"/>
            </a:avLst>
          </a:prstGeom>
          <a:solidFill>
            <a:srgbClr val="0F6FC6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0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Depth, Image, IR Maps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33657"/>
            <a:ext cx="314121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27" y="2875876"/>
            <a:ext cx="3560373" cy="252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091" y="1646357"/>
            <a:ext cx="312531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00807" y="3873500"/>
            <a:ext cx="2592725" cy="96947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1900" dirty="0"/>
              <a:t>The IR light emits a </a:t>
            </a:r>
            <a:br>
              <a:rPr lang="en-US" sz="1900" dirty="0"/>
            </a:br>
            <a:r>
              <a:rPr lang="en-US" sz="1900" dirty="0"/>
              <a:t>fixed pattern of spots </a:t>
            </a:r>
            <a:br>
              <a:rPr lang="en-US" sz="1900" dirty="0"/>
            </a:br>
            <a:r>
              <a:rPr lang="en-US" sz="1900" dirty="0"/>
              <a:t>(randomly distributed)</a:t>
            </a:r>
          </a:p>
        </p:txBody>
      </p:sp>
    </p:spTree>
    <p:extLst>
      <p:ext uri="{BB962C8B-B14F-4D97-AF65-F5344CB8AC3E}">
        <p14:creationId xmlns:p14="http://schemas.microsoft.com/office/powerpoint/2010/main" val="19594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\Desktop\Pic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3" y="52198"/>
            <a:ext cx="4729163" cy="566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4191000" y="4445000"/>
            <a:ext cx="1524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 anchor="ctr"/>
          <a:lstStyle/>
          <a:p>
            <a:endParaRPr lang="en-GB" dirty="0"/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4749800" y="4635504"/>
            <a:ext cx="279400" cy="232832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 anchor="ctr"/>
          <a:lstStyle/>
          <a:p>
            <a:endParaRPr lang="en-GB" dirty="0"/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5029200" y="4889500"/>
            <a:ext cx="1524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 anchor="ctr"/>
          <a:lstStyle/>
          <a:p>
            <a:endParaRPr lang="en-GB" dirty="0"/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4572000" y="4635500"/>
            <a:ext cx="1524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 anchor="ctr"/>
          <a:lstStyle/>
          <a:p>
            <a:endParaRPr lang="en-GB" dirty="0"/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4343400" y="3873500"/>
            <a:ext cx="1524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 anchor="ctr"/>
          <a:lstStyle/>
          <a:p>
            <a:endParaRPr lang="en-GB" dirty="0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 flipH="1">
            <a:off x="5029200" y="2730500"/>
            <a:ext cx="1676400" cy="1905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/>
          <a:lstStyle/>
          <a:p>
            <a:endParaRPr lang="en-GB" dirty="0"/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5181600" y="190506"/>
            <a:ext cx="3733800" cy="150808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22" tIns="45711" rIns="91422" bIns="45711">
            <a:spAutoFit/>
          </a:bodyPr>
          <a:lstStyle>
            <a:lvl1pPr marL="225425" indent="-225425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>
              <a:buFontTx/>
              <a:buChar char="•"/>
            </a:pPr>
            <a:r>
              <a:rPr lang="en-US" sz="2300" dirty="0">
                <a:latin typeface="+mj-lt"/>
              </a:rPr>
              <a:t>1st university in Southern Thailand, est. 1967</a:t>
            </a:r>
          </a:p>
          <a:p>
            <a:pPr>
              <a:buFontTx/>
              <a:buChar char="•"/>
            </a:pPr>
            <a:r>
              <a:rPr lang="en-US" sz="2300" dirty="0">
                <a:latin typeface="+mj-lt"/>
              </a:rPr>
              <a:t>5 campuses</a:t>
            </a:r>
          </a:p>
          <a:p>
            <a:pPr>
              <a:buFontTx/>
              <a:buChar char="•"/>
            </a:pPr>
            <a:r>
              <a:rPr lang="en-US" sz="2300" dirty="0">
                <a:latin typeface="+mj-lt"/>
              </a:rPr>
              <a:t>39,000 students (2012)</a:t>
            </a:r>
            <a:endParaRPr lang="th-TH" sz="2300">
              <a:latin typeface="+mj-lt"/>
            </a:endParaRPr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2436816" y="1397000"/>
            <a:ext cx="2020888" cy="127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2" tIns="45711" rIns="91422" bIns="45711" anchor="ctr"/>
          <a:lstStyle/>
          <a:p>
            <a:endParaRPr lang="en-GB" dirty="0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6705600" y="1841500"/>
            <a:ext cx="2057400" cy="15875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2" tIns="45711" rIns="91422" bIns="45711" anchor="ctr"/>
          <a:lstStyle/>
          <a:p>
            <a:endParaRPr lang="en-GB" dirty="0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6319838" y="3556011"/>
            <a:ext cx="1905000" cy="13678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2" tIns="45711" rIns="91422" bIns="45711" anchor="ctr"/>
          <a:lstStyle/>
          <a:p>
            <a:endParaRPr lang="en-GB" dirty="0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381000" y="2159000"/>
            <a:ext cx="1905000" cy="12700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 anchor="ctr"/>
          <a:lstStyle/>
          <a:p>
            <a:endParaRPr lang="en-GB" dirty="0"/>
          </a:p>
        </p:txBody>
      </p:sp>
      <p:sp>
        <p:nvSpPr>
          <p:cNvPr id="2083" name="Line 35"/>
          <p:cNvSpPr>
            <a:spLocks noChangeShapeType="1"/>
          </p:cNvSpPr>
          <p:nvPr/>
        </p:nvSpPr>
        <p:spPr bwMode="auto">
          <a:xfrm>
            <a:off x="3429000" y="2667004"/>
            <a:ext cx="938048" cy="123496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/>
          <a:lstStyle/>
          <a:p>
            <a:endParaRPr lang="en-GB" dirty="0"/>
          </a:p>
        </p:txBody>
      </p:sp>
      <p:sp>
        <p:nvSpPr>
          <p:cNvPr id="2084" name="Line 36"/>
          <p:cNvSpPr>
            <a:spLocks noChangeShapeType="1"/>
          </p:cNvSpPr>
          <p:nvPr/>
        </p:nvSpPr>
        <p:spPr bwMode="auto">
          <a:xfrm>
            <a:off x="2286004" y="2603512"/>
            <a:ext cx="1891863" cy="183711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/>
          <a:lstStyle/>
          <a:p>
            <a:endParaRPr lang="en-GB" dirty="0"/>
          </a:p>
        </p:txBody>
      </p:sp>
      <p:sp>
        <p:nvSpPr>
          <p:cNvPr id="2086" name="Line 38"/>
          <p:cNvSpPr>
            <a:spLocks noChangeShapeType="1"/>
          </p:cNvSpPr>
          <p:nvPr/>
        </p:nvSpPr>
        <p:spPr bwMode="auto">
          <a:xfrm flipH="1">
            <a:off x="5202630" y="4191000"/>
            <a:ext cx="1121979" cy="73572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/>
          <a:lstStyle/>
          <a:p>
            <a:endParaRPr lang="en-GB" dirty="0"/>
          </a:p>
        </p:txBody>
      </p:sp>
      <p:sp>
        <p:nvSpPr>
          <p:cNvPr id="2087" name="Line 39"/>
          <p:cNvSpPr>
            <a:spLocks noChangeShapeType="1"/>
          </p:cNvSpPr>
          <p:nvPr/>
        </p:nvSpPr>
        <p:spPr bwMode="auto">
          <a:xfrm flipV="1">
            <a:off x="3124200" y="4699000"/>
            <a:ext cx="1447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/>
          <a:lstStyle/>
          <a:p>
            <a:endParaRPr lang="en-GB" dirty="0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1827218" y="3599657"/>
            <a:ext cx="1292225" cy="15875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2" tIns="45711" rIns="91422" bIns="45711" anchor="ctr"/>
          <a:lstStyle/>
          <a:p>
            <a:endParaRPr lang="en-GB" dirty="0"/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7234541" y="1905005"/>
            <a:ext cx="999533" cy="38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en-US" sz="1900" b="1" dirty="0"/>
              <a:t>Hat Yai</a:t>
            </a:r>
            <a:endParaRPr lang="th-TH" sz="1900" b="1"/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2105025" y="3599658"/>
            <a:ext cx="793750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/>
          <a:p>
            <a:pPr algn="ctr"/>
            <a:r>
              <a:rPr lang="en-US" sz="1600" b="1" dirty="0"/>
              <a:t>Trang</a:t>
            </a:r>
            <a:endParaRPr lang="th-TH" sz="1600" b="1"/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6701455" y="3619505"/>
            <a:ext cx="1019537" cy="38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en-US" sz="1900" b="1" dirty="0"/>
              <a:t>Pattani</a:t>
            </a:r>
            <a:endParaRPr lang="th-TH" sz="1900" b="1"/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823862" y="2159005"/>
            <a:ext cx="1019282" cy="38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en-US" sz="1900" b="1" dirty="0"/>
              <a:t>Phuket</a:t>
            </a:r>
            <a:endParaRPr lang="th-TH" sz="1900" b="1"/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2704232" y="1397005"/>
            <a:ext cx="1509864" cy="38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en-US" sz="1900" b="1" dirty="0"/>
              <a:t>Surat Thani</a:t>
            </a:r>
            <a:endParaRPr lang="th-TH" sz="1900" b="1"/>
          </a:p>
        </p:txBody>
      </p:sp>
      <p:pic>
        <p:nvPicPr>
          <p:cNvPr id="2074" name="Picture 26" descr="Sur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14500"/>
            <a:ext cx="1600200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Patta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37007"/>
            <a:ext cx="1684338" cy="9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Hat Y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2222503"/>
            <a:ext cx="1828800" cy="10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Phuk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413005"/>
            <a:ext cx="1677988" cy="92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Tr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73503"/>
            <a:ext cx="1016000" cy="12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7000"/>
            <a:ext cx="4953000" cy="952500"/>
          </a:xfrm>
        </p:spPr>
        <p:txBody>
          <a:bodyPr/>
          <a:lstStyle/>
          <a:p>
            <a:r>
              <a:rPr lang="en-US" dirty="0" smtClean="0"/>
              <a:t>PSU at a Glance...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217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\Desktop\Pic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35172"/>
            <a:ext cx="8446486" cy="457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41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27008"/>
            <a:ext cx="4393346" cy="9233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22" tIns="45711" rIns="91422" bIns="45711" rtlCol="0">
            <a:spAutoFit/>
          </a:bodyPr>
          <a:lstStyle/>
          <a:p>
            <a:r>
              <a:rPr lang="en-US" sz="2700" dirty="0"/>
              <a:t>Prince of Songkla University</a:t>
            </a:r>
          </a:p>
          <a:p>
            <a:r>
              <a:rPr lang="en-US" sz="2700" dirty="0"/>
              <a:t>(PSU), Hat Yai campus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810000" y="1460500"/>
            <a:ext cx="838200" cy="1587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15024" y="1782387"/>
            <a:ext cx="642706" cy="12656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2000" y="895012"/>
            <a:ext cx="3896480" cy="80020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Department of </a:t>
            </a:r>
          </a:p>
          <a:p>
            <a:r>
              <a:rPr lang="en-US" sz="2300" dirty="0"/>
              <a:t>Computer Engineering (CoE)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800" y="1725442"/>
            <a:ext cx="3044195" cy="44625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Faculty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303492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8" y="2270125"/>
            <a:ext cx="4695825" cy="331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42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8"/>
            <a:ext cx="5334000" cy="2817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476978" y="0"/>
            <a:ext cx="990600" cy="1270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 rot="927265">
            <a:off x="2998523" y="761294"/>
            <a:ext cx="762000" cy="1206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/>
          <p:cNvCxnSpPr>
            <a:stCxn id="8" idx="6"/>
          </p:cNvCxnSpPr>
          <p:nvPr/>
        </p:nvCxnSpPr>
        <p:spPr>
          <a:xfrm>
            <a:off x="3746748" y="1449155"/>
            <a:ext cx="3137976" cy="21696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32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KOPS Talk (JavaOne 2012)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43</a:t>
            </a:fld>
            <a:endParaRPr lang="en-US" dirty="0"/>
          </a:p>
        </p:txBody>
      </p:sp>
      <p:pic>
        <p:nvPicPr>
          <p:cNvPr id="1027" name="Picture 3" descr="C:\Users\Ad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635000"/>
            <a:ext cx="3124199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\Desktop\co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8" y="1579563"/>
            <a:ext cx="7904163" cy="40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14300"/>
            <a:ext cx="8305800" cy="683263"/>
          </a:xfrm>
        </p:spPr>
        <p:txBody>
          <a:bodyPr>
            <a:noAutofit/>
          </a:bodyPr>
          <a:lstStyle/>
          <a:p>
            <a:r>
              <a:rPr lang="en-US" sz="3600"/>
              <a:t>Department of Computer Engineering (CoE)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31177995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34339"/>
            <a:ext cx="6400800" cy="952500"/>
          </a:xfrm>
        </p:spPr>
        <p:txBody>
          <a:bodyPr/>
          <a:lstStyle/>
          <a:p>
            <a:r>
              <a:rPr lang="en-US" dirty="0" smtClean="0"/>
              <a:t>PSU Academically...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62100"/>
            <a:ext cx="8229600" cy="36576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 National Research University (NRU)</a:t>
            </a:r>
          </a:p>
          <a:p>
            <a:r>
              <a:rPr lang="en-GB" dirty="0" smtClean="0"/>
              <a:t>Ranked </a:t>
            </a:r>
            <a:r>
              <a:rPr lang="en-GB" dirty="0"/>
              <a:t>4th in the Nation in </a:t>
            </a:r>
            <a:r>
              <a:rPr lang="en-GB" dirty="0" smtClean="0"/>
              <a:t>terms </a:t>
            </a:r>
            <a:r>
              <a:rPr lang="en-GB" dirty="0"/>
              <a:t>of </a:t>
            </a:r>
            <a:r>
              <a:rPr lang="en-GB" dirty="0" smtClean="0"/>
              <a:t>publications</a:t>
            </a:r>
            <a:endParaRPr lang="en-GB" dirty="0"/>
          </a:p>
          <a:p>
            <a:r>
              <a:rPr lang="en-GB" dirty="0"/>
              <a:t>Research </a:t>
            </a:r>
            <a:r>
              <a:rPr lang="en-GB" dirty="0" smtClean="0"/>
              <a:t>strong points include:</a:t>
            </a:r>
            <a:endParaRPr lang="en-GB" dirty="0"/>
          </a:p>
          <a:p>
            <a:pPr lvl="1"/>
            <a:r>
              <a:rPr lang="en-GB" dirty="0"/>
              <a:t>Natural </a:t>
            </a:r>
            <a:r>
              <a:rPr lang="en-GB" dirty="0" smtClean="0"/>
              <a:t>rubber</a:t>
            </a:r>
            <a:endParaRPr lang="en-GB" dirty="0"/>
          </a:p>
          <a:p>
            <a:pPr lvl="1"/>
            <a:r>
              <a:rPr lang="en-GB" dirty="0"/>
              <a:t>Biodiesel and </a:t>
            </a:r>
            <a:r>
              <a:rPr lang="en-GB" dirty="0" smtClean="0"/>
              <a:t>energy</a:t>
            </a:r>
            <a:endParaRPr lang="en-GB" dirty="0"/>
          </a:p>
          <a:p>
            <a:pPr lvl="1"/>
            <a:r>
              <a:rPr lang="en-GB" dirty="0"/>
              <a:t>Sea </a:t>
            </a:r>
            <a:r>
              <a:rPr lang="en-GB" dirty="0" smtClean="0"/>
              <a:t>food </a:t>
            </a:r>
            <a:r>
              <a:rPr lang="en-GB" dirty="0"/>
              <a:t>and Halal </a:t>
            </a:r>
            <a:r>
              <a:rPr lang="en-GB" dirty="0" smtClean="0"/>
              <a:t>food</a:t>
            </a:r>
            <a:endParaRPr lang="en-GB" dirty="0"/>
          </a:p>
          <a:p>
            <a:pPr lvl="1"/>
            <a:r>
              <a:rPr lang="en-GB" dirty="0"/>
              <a:t>Marine </a:t>
            </a:r>
            <a:r>
              <a:rPr lang="en-GB" dirty="0" smtClean="0"/>
              <a:t>sciences</a:t>
            </a:r>
            <a:endParaRPr lang="en-GB" dirty="0"/>
          </a:p>
          <a:p>
            <a:pPr lvl="1"/>
            <a:r>
              <a:rPr lang="en-GB" dirty="0"/>
              <a:t>Nanotechnology</a:t>
            </a:r>
          </a:p>
          <a:p>
            <a:pPr lvl="1"/>
            <a:r>
              <a:rPr lang="en-GB" dirty="0"/>
              <a:t>Peace </a:t>
            </a:r>
            <a:r>
              <a:rPr lang="en-GB" dirty="0" smtClean="0"/>
              <a:t>studies</a:t>
            </a:r>
            <a:endParaRPr lang="en-GB" dirty="0"/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1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2705100"/>
          </a:xfrm>
        </p:spPr>
        <p:txBody>
          <a:bodyPr/>
          <a:lstStyle/>
          <a:p>
            <a:r>
              <a:rPr lang="en-US" dirty="0"/>
              <a:t>Center for Network Research </a:t>
            </a:r>
            <a:r>
              <a:rPr lang="en-US"/>
              <a:t>(</a:t>
            </a:r>
            <a:r>
              <a:rPr lang="en-US" smtClean="0"/>
              <a:t>CNR)</a:t>
            </a:r>
          </a:p>
          <a:p>
            <a:r>
              <a:rPr lang="en-US" smtClean="0"/>
              <a:t>Wireless </a:t>
            </a:r>
            <a:r>
              <a:rPr lang="en-US"/>
              <a:t>Sensor Network (WSN) </a:t>
            </a:r>
          </a:p>
          <a:p>
            <a:r>
              <a:rPr lang="en-US" smtClean="0"/>
              <a:t>ANW </a:t>
            </a:r>
            <a:r>
              <a:rPr lang="en-US" dirty="0"/>
              <a:t>Informatics </a:t>
            </a:r>
            <a:r>
              <a:rPr lang="en-US"/>
              <a:t>Laboratory </a:t>
            </a:r>
            <a:r>
              <a:rPr lang="en-US" smtClean="0"/>
              <a:t> </a:t>
            </a:r>
            <a:endParaRPr lang="en-US" dirty="0"/>
          </a:p>
          <a:p>
            <a:r>
              <a:rPr lang="en-US" smtClean="0"/>
              <a:t>Intelligent </a:t>
            </a:r>
            <a:r>
              <a:rPr lang="en-US" dirty="0"/>
              <a:t>System (iSys) Research Team </a:t>
            </a:r>
          </a:p>
          <a:p>
            <a:pPr lvl="1"/>
            <a:r>
              <a:rPr lang="en-US" dirty="0"/>
              <a:t>Computer Control and Robotics </a:t>
            </a:r>
          </a:p>
          <a:p>
            <a:pPr lvl="1"/>
            <a:r>
              <a:rPr lang="en-US" dirty="0"/>
              <a:t>Computer System Design and VLSI Design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6063" y="609600"/>
            <a:ext cx="8229600" cy="9525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CoE Research Groups and Interests</a:t>
            </a:r>
            <a:endParaRPr lang="en-US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16100"/>
            <a:ext cx="213360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58553"/>
            <a:ext cx="1828800" cy="200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fivedots.coe.psu.ac.th/~touch/CoE-B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3" y="140450"/>
            <a:ext cx="13208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54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Generation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5270511"/>
            <a:ext cx="762000" cy="304269"/>
          </a:xfrm>
        </p:spPr>
        <p:txBody>
          <a:bodyPr/>
          <a:lstStyle/>
          <a:p>
            <a:fld id="{37CAC05B-5397-496E-819D-2F9432B303AD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733801" y="2032000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Depth Generator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14800" y="3111500"/>
            <a:ext cx="914400" cy="8255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Depth</a:t>
            </a:r>
          </a:p>
          <a:p>
            <a:pPr algn="ctr"/>
            <a:r>
              <a:rPr lang="en-US" dirty="0" smtClean="0"/>
              <a:t>Map</a:t>
            </a:r>
            <a:endParaRPr lang="en-US" dirty="0"/>
          </a:p>
        </p:txBody>
      </p:sp>
      <p:cxnSp>
        <p:nvCxnSpPr>
          <p:cNvPr id="9" name="Straight Arrow Connector 8"/>
          <p:cNvCxnSpPr>
            <a:stCxn id="6" idx="4"/>
            <a:endCxn id="7" idx="0"/>
          </p:cNvCxnSpPr>
          <p:nvPr/>
        </p:nvCxnSpPr>
        <p:spPr>
          <a:xfrm>
            <a:off x="4572000" y="26035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853440" y="2857500"/>
            <a:ext cx="990600" cy="1905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4" name="Isosceles Triangle 13"/>
          <p:cNvSpPr/>
          <p:nvPr/>
        </p:nvSpPr>
        <p:spPr>
          <a:xfrm>
            <a:off x="1737360" y="3508376"/>
            <a:ext cx="243840" cy="2381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/>
          <p:cNvSpPr/>
          <p:nvPr/>
        </p:nvSpPr>
        <p:spPr>
          <a:xfrm flipV="1">
            <a:off x="746760" y="3635376"/>
            <a:ext cx="243840" cy="2381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>
            <a:endCxn id="15" idx="3"/>
          </p:cNvCxnSpPr>
          <p:nvPr/>
        </p:nvCxnSpPr>
        <p:spPr>
          <a:xfrm>
            <a:off x="868680" y="1841501"/>
            <a:ext cx="0" cy="1793876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Rectangle 21"/>
          <p:cNvSpPr/>
          <p:nvPr/>
        </p:nvSpPr>
        <p:spPr>
          <a:xfrm>
            <a:off x="746760" y="2222500"/>
            <a:ext cx="243840" cy="1905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57200" y="3302000"/>
            <a:ext cx="243840" cy="1905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41960" y="3873500"/>
            <a:ext cx="243840" cy="1905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41960" y="4381500"/>
            <a:ext cx="243840" cy="1905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46768" y="4322867"/>
            <a:ext cx="861097" cy="353925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repaint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2001" y="3810005"/>
            <a:ext cx="1066281" cy="353925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read map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2004" y="3238505"/>
            <a:ext cx="2319445" cy="353925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wait on context update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981200" y="3810000"/>
            <a:ext cx="1905000" cy="1538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58316" y="2168734"/>
            <a:ext cx="1809626" cy="615535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none" lIns="91422" tIns="45711" rIns="91422" bIns="45711" rtlCol="0">
            <a:spAutoFit/>
          </a:bodyPr>
          <a:lstStyle/>
          <a:p>
            <a:r>
              <a:rPr lang="en-US" smtClean="0"/>
              <a:t>initialize  context</a:t>
            </a:r>
            <a:endParaRPr lang="en-US" dirty="0" smtClean="0"/>
          </a:p>
          <a:p>
            <a:r>
              <a:rPr lang="en-US" dirty="0" smtClean="0"/>
              <a:t>and generator(s)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5562600" y="2032000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Image</a:t>
            </a:r>
          </a:p>
          <a:p>
            <a:pPr algn="ctr"/>
            <a:r>
              <a:rPr lang="en-US" dirty="0" smtClean="0"/>
              <a:t>Generator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943600" y="3111500"/>
            <a:ext cx="914400" cy="8255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Image</a:t>
            </a:r>
          </a:p>
          <a:p>
            <a:pPr algn="ctr"/>
            <a:r>
              <a:rPr lang="en-US" dirty="0" smtClean="0"/>
              <a:t>Map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2" idx="4"/>
            <a:endCxn id="33" idx="0"/>
          </p:cNvCxnSpPr>
          <p:nvPr/>
        </p:nvCxnSpPr>
        <p:spPr>
          <a:xfrm>
            <a:off x="6400800" y="26035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7315201" y="2032000"/>
            <a:ext cx="1676400" cy="5715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IR</a:t>
            </a:r>
          </a:p>
          <a:p>
            <a:pPr algn="ctr"/>
            <a:r>
              <a:rPr lang="en-US" dirty="0" smtClean="0"/>
              <a:t>Generator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7696200" y="3111500"/>
            <a:ext cx="914400" cy="8255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dirty="0" smtClean="0"/>
              <a:t>IR</a:t>
            </a:r>
          </a:p>
          <a:p>
            <a:pPr algn="ctr"/>
            <a:r>
              <a:rPr lang="en-US" dirty="0" smtClean="0"/>
              <a:t>Map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35" idx="4"/>
            <a:endCxn id="36" idx="0"/>
          </p:cNvCxnSpPr>
          <p:nvPr/>
        </p:nvCxnSpPr>
        <p:spPr>
          <a:xfrm>
            <a:off x="8153400" y="26035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274711" y="2794005"/>
            <a:ext cx="497216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103513" y="2803731"/>
            <a:ext cx="497216" cy="35392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64364" y="4000500"/>
            <a:ext cx="948300" cy="67709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1900" dirty="0"/>
              <a:t>camera</a:t>
            </a:r>
          </a:p>
          <a:p>
            <a:pPr algn="ctr"/>
            <a:r>
              <a:rPr lang="en-US" sz="190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7509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700" dirty="0">
                <a:latin typeface="Courier New" pitchFamily="49" charset="0"/>
                <a:cs typeface="Courier New" pitchFamily="49" charset="0"/>
              </a:rPr>
              <a:t>Context context = new Context();      </a:t>
            </a:r>
          </a:p>
          <a:p>
            <a:pPr marL="0" indent="0">
              <a:buNone/>
            </a:pPr>
            <a:r>
              <a:rPr lang="en-US" sz="1700" dirty="0">
                <a:latin typeface="Courier New" pitchFamily="49" charset="0"/>
                <a:cs typeface="Courier New" pitchFamily="49" charset="0"/>
              </a:rPr>
              <a:t>License license = new License("PrimeSense", </a:t>
            </a:r>
            <a:br>
              <a:rPr lang="en-US" sz="1700" dirty="0">
                <a:latin typeface="Courier New" pitchFamily="49" charset="0"/>
                <a:cs typeface="Courier New" pitchFamily="49" charset="0"/>
              </a:rPr>
            </a:br>
            <a:r>
              <a:rPr lang="en-US" sz="1700" dirty="0">
                <a:latin typeface="Courier New" pitchFamily="49" charset="0"/>
                <a:cs typeface="Courier New" pitchFamily="49" charset="0"/>
              </a:rPr>
              <a:t>                          "0KOIk2JeIBYClPWVnMoRKn5cdY4=");</a:t>
            </a:r>
          </a:p>
          <a:p>
            <a:pPr marL="0" indent="0">
              <a:buNone/>
            </a:pPr>
            <a:r>
              <a:rPr lang="en-US" sz="1700" dirty="0">
                <a:latin typeface="Courier New" pitchFamily="49" charset="0"/>
                <a:cs typeface="Courier New" pitchFamily="49" charset="0"/>
              </a:rPr>
              <a:t>context.addLicense(license); </a:t>
            </a:r>
          </a:p>
          <a:p>
            <a:pPr marL="0" indent="0">
              <a:buNone/>
            </a:pPr>
            <a:r>
              <a:rPr lang="en-US" sz="1700" dirty="0">
                <a:latin typeface="Courier New" pitchFamily="49" charset="0"/>
                <a:cs typeface="Courier New" pitchFamily="49" charset="0"/>
              </a:rPr>
              <a:t>      </a:t>
            </a:r>
          </a:p>
          <a:p>
            <a:pPr marL="0" indent="0">
              <a:buNone/>
            </a:pPr>
            <a:r>
              <a:rPr lang="en-US" sz="1700" dirty="0">
                <a:latin typeface="Courier New" pitchFamily="49" charset="0"/>
                <a:cs typeface="Courier New" pitchFamily="49" charset="0"/>
              </a:rPr>
              <a:t>DepthGenerator depthGen = </a:t>
            </a:r>
            <a:r>
              <a:rPr lang="en-US" sz="1700" b="1" dirty="0">
                <a:latin typeface="Courier New" pitchFamily="49" charset="0"/>
                <a:cs typeface="Courier New" pitchFamily="49" charset="0"/>
              </a:rPr>
              <a:t>DepthGenerator.create</a:t>
            </a:r>
            <a:r>
              <a:rPr lang="en-US" sz="1700" dirty="0">
                <a:latin typeface="Courier New" pitchFamily="49" charset="0"/>
                <a:cs typeface="Courier New" pitchFamily="49" charset="0"/>
              </a:rPr>
              <a:t>(context);</a:t>
            </a:r>
          </a:p>
          <a:p>
            <a:pPr marL="0" indent="0">
              <a:buNone/>
            </a:pPr>
            <a:r>
              <a:rPr lang="en-US" sz="1700" dirty="0">
                <a:latin typeface="Courier New" pitchFamily="49" charset="0"/>
                <a:cs typeface="Courier New" pitchFamily="49" charset="0"/>
              </a:rPr>
              <a:t>MapOutputMode mapMode = new MapOutputMode(640, 480, 30);   </a:t>
            </a:r>
            <a:br>
              <a:rPr lang="en-US" sz="1700" dirty="0">
                <a:latin typeface="Courier New" pitchFamily="49" charset="0"/>
                <a:cs typeface="Courier New" pitchFamily="49" charset="0"/>
              </a:rPr>
            </a:br>
            <a:r>
              <a:rPr lang="en-US" sz="1700" dirty="0">
                <a:latin typeface="Courier New" pitchFamily="49" charset="0"/>
                <a:cs typeface="Courier New" pitchFamily="49" charset="0"/>
              </a:rPr>
              <a:t>                                      // xRes, yRes, FPS</a:t>
            </a:r>
          </a:p>
          <a:p>
            <a:pPr marL="0" indent="0">
              <a:buNone/>
            </a:pPr>
            <a:r>
              <a:rPr lang="en-US" sz="1700" dirty="0">
                <a:latin typeface="Courier New" pitchFamily="49" charset="0"/>
                <a:cs typeface="Courier New" pitchFamily="49" charset="0"/>
              </a:rPr>
              <a:t>depthGen.setMapOutputMode(mapMode); </a:t>
            </a:r>
          </a:p>
          <a:p>
            <a:pPr marL="0" indent="0">
              <a:buNone/>
            </a:pPr>
            <a:r>
              <a:rPr lang="en-US" sz="1700" dirty="0">
                <a:latin typeface="Courier New" pitchFamily="49" charset="0"/>
                <a:cs typeface="Courier New" pitchFamily="49" charset="0"/>
              </a:rPr>
              <a:t>      </a:t>
            </a:r>
          </a:p>
          <a:p>
            <a:pPr marL="0" indent="0">
              <a:buNone/>
            </a:pPr>
            <a:r>
              <a:rPr lang="en-US" sz="1700" dirty="0">
                <a:latin typeface="Courier New" pitchFamily="49" charset="0"/>
                <a:cs typeface="Courier New" pitchFamily="49" charset="0"/>
              </a:rPr>
              <a:t>context.setGlobalMirror(true);</a:t>
            </a:r>
          </a:p>
          <a:p>
            <a:pPr marL="0" indent="0">
              <a:buNone/>
            </a:pPr>
            <a:r>
              <a:rPr lang="en-US" sz="1700" dirty="0">
                <a:latin typeface="Courier New" pitchFamily="49" charset="0"/>
                <a:cs typeface="Courier New" pitchFamily="49" charset="0"/>
              </a:rPr>
              <a:t>context.startGeneratingAll();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5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1137"/>
            <a:ext cx="7086600" cy="952500"/>
          </a:xfrm>
        </p:spPr>
        <p:txBody>
          <a:bodyPr/>
          <a:lstStyle/>
          <a:p>
            <a:r>
              <a:rPr lang="en-US" dirty="0" smtClean="0"/>
              <a:t>Wait, Read, Repaint Loop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365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while (isRunning) {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  try {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context.waitAnyUpdateAll();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  catch(StatusException e)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  {  System.out.println(e); 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 System.exit(1);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1400">
                <a:latin typeface="Courier New" pitchFamily="49" charset="0"/>
                <a:cs typeface="Courier New" pitchFamily="49" charset="0"/>
              </a:rPr>
              <a:t>updateDepthImage();  // my code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  repaint();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try {   // close down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  context.stopGeneratingAll();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catch (StatusException e) {}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 context.release();</a:t>
            </a:r>
          </a:p>
          <a:p>
            <a:pPr marL="0" indent="0">
              <a:buNone/>
            </a:pP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0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81100"/>
            <a:ext cx="8991600" cy="420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6700"/>
            <a:ext cx="8229600" cy="952500"/>
          </a:xfrm>
        </p:spPr>
        <p:txBody>
          <a:bodyPr/>
          <a:lstStyle/>
          <a:p>
            <a:r>
              <a:rPr lang="en-US" dirty="0" smtClean="0"/>
              <a:t>OpenNI Generators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19804" y="1460501"/>
            <a:ext cx="1594246" cy="8771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22" tIns="45711" rIns="91422" bIns="45711" rtlCol="0">
            <a:spAutoFit/>
          </a:bodyPr>
          <a:lstStyle/>
          <a:p>
            <a:r>
              <a:rPr lang="en-US" smtClean="0"/>
              <a:t>primarily used </a:t>
            </a:r>
          </a:p>
          <a:p>
            <a:r>
              <a:rPr lang="en-US" smtClean="0"/>
              <a:t>by </a:t>
            </a:r>
            <a:r>
              <a:rPr lang="en-US" dirty="0" smtClean="0"/>
              <a:t>middleware</a:t>
            </a:r>
            <a:br>
              <a:rPr lang="en-US" dirty="0" smtClean="0"/>
            </a:br>
            <a:r>
              <a:rPr lang="en-US" dirty="0" smtClean="0"/>
              <a:t>(e.g. NITE)</a:t>
            </a:r>
            <a:endParaRPr lang="en-US" dirty="0"/>
          </a:p>
        </p:txBody>
      </p:sp>
      <p:cxnSp>
        <p:nvCxnSpPr>
          <p:cNvPr id="15" name="Straight Connector 14"/>
          <p:cNvCxnSpPr>
            <a:endCxn id="3" idx="2"/>
          </p:cNvCxnSpPr>
          <p:nvPr/>
        </p:nvCxnSpPr>
        <p:spPr>
          <a:xfrm flipV="1">
            <a:off x="5105405" y="2337646"/>
            <a:ext cx="1711522" cy="7738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3" idx="2"/>
          </p:cNvCxnSpPr>
          <p:nvPr/>
        </p:nvCxnSpPr>
        <p:spPr>
          <a:xfrm flipV="1">
            <a:off x="2514601" y="2337646"/>
            <a:ext cx="4302326" cy="13453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8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2.1. </a:t>
            </a:r>
            <a:r>
              <a:rPr lang="en-US" dirty="0" smtClean="0"/>
              <a:t>Transforming the User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KOPS Talk (JavaOne 2012)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C05B-5397-496E-819D-2F9432B303AD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2" descr="C:\Users\Ad\Desktop\KTransformer\chapter\images\crys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8" y="1562100"/>
            <a:ext cx="3558511" cy="243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\Desktop\KTransformer\chapter\images\crystal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02" y="1561741"/>
            <a:ext cx="3556498" cy="243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4203700" y="2640000"/>
            <a:ext cx="533400" cy="1905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163283" y="2800074"/>
            <a:ext cx="615837" cy="3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7" y="4197012"/>
            <a:ext cx="7373905" cy="80020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300" dirty="0"/>
              <a:t>The transformation is applied to all of the camera image,</a:t>
            </a:r>
          </a:p>
          <a:p>
            <a:r>
              <a:rPr lang="en-US" sz="2300" dirty="0"/>
              <a:t>but transparent parts of the changed </a:t>
            </a:r>
            <a:r>
              <a:rPr lang="en-US" sz="2300"/>
              <a:t>image aren't </a:t>
            </a:r>
            <a:r>
              <a:rPr lang="en-US" sz="2300" dirty="0"/>
              <a:t>visible.</a:t>
            </a:r>
          </a:p>
        </p:txBody>
      </p:sp>
    </p:spTree>
    <p:extLst>
      <p:ext uri="{BB962C8B-B14F-4D97-AF65-F5344CB8AC3E}">
        <p14:creationId xmlns:p14="http://schemas.microsoft.com/office/powerpoint/2010/main" val="229409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2063</TotalTime>
  <Words>1433</Words>
  <Application>Microsoft Office PowerPoint</Application>
  <PresentationFormat>On-screen Show (16:10)</PresentationFormat>
  <Paragraphs>500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Flow</vt:lpstr>
      <vt:lpstr>Kinect Open Source Programming Secrets</vt:lpstr>
      <vt:lpstr>Overview</vt:lpstr>
      <vt:lpstr>1. The Kinect Sensor</vt:lpstr>
      <vt:lpstr>2. Depth, Image, IR Maps</vt:lpstr>
      <vt:lpstr>Map Generation</vt:lpstr>
      <vt:lpstr>Initialization</vt:lpstr>
      <vt:lpstr>Wait, Read, Repaint Loop</vt:lpstr>
      <vt:lpstr>OpenNI Generators</vt:lpstr>
      <vt:lpstr>2.1. Transforming the User</vt:lpstr>
      <vt:lpstr>PowerPoint Presentation</vt:lpstr>
      <vt:lpstr>Building the Scene</vt:lpstr>
      <vt:lpstr>Panel Execution</vt:lpstr>
      <vt:lpstr>3. OpenNI Skeleton</vt:lpstr>
      <vt:lpstr>3.1. Heads and Backgrounds</vt:lpstr>
      <vt:lpstr>Generators (and Capabilities)</vt:lpstr>
      <vt:lpstr>Rotating the Head Image</vt:lpstr>
      <vt:lpstr>3.2. Viewing Users in 3D</vt:lpstr>
      <vt:lpstr>Creating a Skeleton</vt:lpstr>
      <vt:lpstr>Overview</vt:lpstr>
      <vt:lpstr>4. NITE Hand Points and Gestures</vt:lpstr>
      <vt:lpstr>NITE Gesture Classes</vt:lpstr>
      <vt:lpstr>4.1. Gesture GUIs (GGUIs)</vt:lpstr>
      <vt:lpstr>Controlling the GGUIs</vt:lpstr>
      <vt:lpstr>Overview</vt:lpstr>
      <vt:lpstr>5. Computer Vision and the Kinect</vt:lpstr>
      <vt:lpstr>5.1. Hand Recognition</vt:lpstr>
      <vt:lpstr>From OpenNI to OpenCV</vt:lpstr>
      <vt:lpstr>PowerPoint Presentation</vt:lpstr>
      <vt:lpstr>PowerPoint Presentation</vt:lpstr>
      <vt:lpstr>Finger Labeling</vt:lpstr>
      <vt:lpstr>Uses?</vt:lpstr>
      <vt:lpstr>6. Augmented Reality (AR)</vt:lpstr>
      <vt:lpstr>Using NyARToolkit and Java 3D</vt:lpstr>
      <vt:lpstr>The User's Viewpoint</vt:lpstr>
      <vt:lpstr>7. Summary</vt:lpstr>
      <vt:lpstr>Topics not Discussed</vt:lpstr>
      <vt:lpstr>More Information</vt:lpstr>
      <vt:lpstr>One last example...</vt:lpstr>
      <vt:lpstr>8. Where I work...</vt:lpstr>
      <vt:lpstr>PSU at a Glance...</vt:lpstr>
      <vt:lpstr>PowerPoint Presentation</vt:lpstr>
      <vt:lpstr>PowerPoint Presentation</vt:lpstr>
      <vt:lpstr>Department of Computer Engineering (CoE)</vt:lpstr>
      <vt:lpstr>PSU Academically...</vt:lpstr>
      <vt:lpstr>CoE Research Groups and Interests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Kinect Open Source Programming Secrets</dc:title>
  <dc:creator>Ad</dc:creator>
  <cp:lastModifiedBy>Andrew Davison</cp:lastModifiedBy>
  <cp:revision>60</cp:revision>
  <cp:lastPrinted>2012-07-26T05:45:07Z</cp:lastPrinted>
  <dcterms:created xsi:type="dcterms:W3CDTF">2012-07-23T09:02:26Z</dcterms:created>
  <dcterms:modified xsi:type="dcterms:W3CDTF">2012-10-04T12:46:06Z</dcterms:modified>
</cp:coreProperties>
</file>