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3" r:id="rId13"/>
    <p:sldId id="281" r:id="rId14"/>
    <p:sldId id="282" r:id="rId15"/>
    <p:sldId id="323" r:id="rId16"/>
    <p:sldId id="324" r:id="rId17"/>
    <p:sldId id="325" r:id="rId18"/>
    <p:sldId id="279" r:id="rId19"/>
    <p:sldId id="280" r:id="rId20"/>
    <p:sldId id="262" r:id="rId21"/>
    <p:sldId id="284" r:id="rId22"/>
    <p:sldId id="285" r:id="rId23"/>
    <p:sldId id="288" r:id="rId24"/>
    <p:sldId id="289" r:id="rId25"/>
    <p:sldId id="290" r:id="rId26"/>
    <p:sldId id="291" r:id="rId27"/>
    <p:sldId id="263" r:id="rId28"/>
    <p:sldId id="301" r:id="rId29"/>
    <p:sldId id="313" r:id="rId30"/>
    <p:sldId id="314" r:id="rId31"/>
    <p:sldId id="293" r:id="rId32"/>
    <p:sldId id="296" r:id="rId33"/>
    <p:sldId id="297" r:id="rId34"/>
    <p:sldId id="295" r:id="rId35"/>
    <p:sldId id="315" r:id="rId36"/>
    <p:sldId id="298" r:id="rId37"/>
    <p:sldId id="299" r:id="rId38"/>
    <p:sldId id="264" r:id="rId39"/>
    <p:sldId id="302" r:id="rId40"/>
    <p:sldId id="303" r:id="rId41"/>
    <p:sldId id="304" r:id="rId42"/>
    <p:sldId id="318" r:id="rId43"/>
    <p:sldId id="320" r:id="rId44"/>
    <p:sldId id="307" r:id="rId45"/>
    <p:sldId id="308" r:id="rId46"/>
    <p:sldId id="326" r:id="rId47"/>
    <p:sldId id="310" r:id="rId48"/>
    <p:sldId id="265" r:id="rId49"/>
    <p:sldId id="316" r:id="rId50"/>
    <p:sldId id="317" r:id="rId51"/>
    <p:sldId id="309" r:id="rId52"/>
    <p:sldId id="327" r:id="rId53"/>
    <p:sldId id="311" r:id="rId54"/>
    <p:sldId id="328" r:id="rId55"/>
    <p:sldId id="312" r:id="rId56"/>
    <p:sldId id="329" r:id="rId57"/>
    <p:sldId id="321" r:id="rId58"/>
    <p:sldId id="322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8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B852-DE3E-426D-BCBF-0485E843DA9B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2322-606D-4BED-A352-33CDE1999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1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0DDD1E-4AA0-4704-815E-885DF13219C6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3BDF7-FC80-439A-B044-5BB6E6724A5A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2941C-1650-4B3C-80B3-3518308D94C2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078"/>
            <a:ext cx="8229600" cy="339447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BF12-3D33-46EB-AF11-19DD549DF91F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B003E-B385-428E-A6E4-D52A6EA3E4CB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865AC-4037-4938-B5E6-6CC35D143F6B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6DCA0-6AEE-42E5-B07C-4AF72749A70F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FF873-7FC1-4537-9302-6ACB544B3E8D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79D17-D49A-454A-B617-CC358557981F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7DA7EB6B-BB4E-4CBC-BEFD-943DAD8A682C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3F995-3A0F-4BAA-A6C1-4928C1917337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635B80-604D-4C7E-802A-6A04400748BE}" type="datetime1">
              <a:rPr lang="en-US" smtClean="0"/>
              <a:t>6/21/2019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72EFAF-D2A5-4292-82FE-66E90F3BE58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to Program </a:t>
            </a:r>
            <a:r>
              <a:rPr lang="en-US" dirty="0" smtClean="0"/>
              <a:t>with Games and Puzzles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8704"/>
            <a:ext cx="7772400" cy="10822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Andrew Davison</a:t>
            </a:r>
          </a:p>
          <a:p>
            <a:r>
              <a:rPr lang="en-US" dirty="0" smtClean="0"/>
              <a:t>Dept. of Computer Engineering</a:t>
            </a:r>
          </a:p>
          <a:p>
            <a:r>
              <a:rPr lang="en-US" dirty="0" smtClean="0"/>
              <a:t>Prince of Songkla University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ad@fivedots.coe.psu.ac.th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4909" y="27563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ACTIS 2019. The 16th National Conference and International Conference on Applied Computer Technology and Information Systems.</a:t>
            </a:r>
            <a:endParaRPr lang="en-US" dirty="0"/>
          </a:p>
        </p:txBody>
      </p:sp>
      <p:pic>
        <p:nvPicPr>
          <p:cNvPr id="1026" name="Picture 2" descr="C:\Users\Ad\Desktop\ACTIS 2019 Keynote\actis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33514"/>
            <a:ext cx="15525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9" y="1962150"/>
            <a:ext cx="2971800" cy="28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8113"/>
            <a:ext cx="77914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0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Ball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790"/>
            <a:ext cx="6405563" cy="41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57966"/>
            <a:ext cx="4457788" cy="152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9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Turtle.java built on top of StdDraw</a:t>
            </a:r>
          </a:p>
          <a:p>
            <a:r>
              <a:rPr lang="en-US" dirty="0" smtClean="0"/>
              <a:t>StdAudio</a:t>
            </a:r>
          </a:p>
          <a:p>
            <a:r>
              <a:rPr lang="en-US" dirty="0" smtClean="0"/>
              <a:t>StdRandom, StdStats</a:t>
            </a:r>
          </a:p>
          <a:p>
            <a:r>
              <a:rPr lang="en-US" dirty="0" smtClean="0"/>
              <a:t>StdPlot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Libraries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24150"/>
            <a:ext cx="44294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4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77057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1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14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676275"/>
            <a:ext cx="68865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2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52550"/>
            <a:ext cx="7315200" cy="3394472"/>
          </a:xfrm>
        </p:spPr>
        <p:txBody>
          <a:bodyPr>
            <a:noAutofit/>
          </a:bodyPr>
          <a:lstStyle/>
          <a:p>
            <a:r>
              <a:rPr lang="en-US" sz="1800" dirty="0" smtClean="0"/>
              <a:t>We </a:t>
            </a:r>
            <a:r>
              <a:rPr lang="en-US" sz="1800" dirty="0"/>
              <a:t>have three </a:t>
            </a:r>
            <a:r>
              <a:rPr lang="en-US" sz="1800" dirty="0" smtClean="0"/>
              <a:t>rods, </a:t>
            </a:r>
            <a:r>
              <a:rPr lang="en-US" sz="1800" dirty="0"/>
              <a:t>and n </a:t>
            </a:r>
            <a:r>
              <a:rPr lang="en-US" sz="1800" dirty="0" smtClean="0"/>
              <a:t>disks </a:t>
            </a:r>
            <a:r>
              <a:rPr lang="en-US" sz="1800" smtClean="0"/>
              <a:t>on </a:t>
            </a:r>
            <a:r>
              <a:rPr lang="en-US" sz="1800" smtClean="0"/>
              <a:t>rod A. </a:t>
            </a:r>
            <a:r>
              <a:rPr lang="en-US" sz="1800" dirty="0" smtClean="0"/>
              <a:t>The disks are stacked in decreasing size order. The aim is </a:t>
            </a:r>
            <a:r>
              <a:rPr lang="en-US" sz="1800" dirty="0"/>
              <a:t>to move the </a:t>
            </a:r>
            <a:r>
              <a:rPr lang="en-US" sz="1800" dirty="0" smtClean="0"/>
              <a:t>stack of disks </a:t>
            </a:r>
            <a:r>
              <a:rPr lang="en-US" sz="1800" smtClean="0"/>
              <a:t>to </a:t>
            </a:r>
            <a:r>
              <a:rPr lang="en-US" sz="1800" smtClean="0"/>
              <a:t>rod C, </a:t>
            </a:r>
            <a:r>
              <a:rPr lang="en-US" sz="1800" dirty="0" smtClean="0"/>
              <a:t>following these rules:</a:t>
            </a:r>
          </a:p>
          <a:p>
            <a:endParaRPr lang="en-US" sz="1800" dirty="0"/>
          </a:p>
          <a:p>
            <a:r>
              <a:rPr lang="en-US" sz="1800" dirty="0"/>
              <a:t>1) Only one disk can be moved at a time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2) </a:t>
            </a:r>
            <a:r>
              <a:rPr lang="en-US" sz="1800" dirty="0" smtClean="0"/>
              <a:t>A move must take </a:t>
            </a:r>
            <a:r>
              <a:rPr lang="en-US" sz="1800" dirty="0"/>
              <a:t>the </a:t>
            </a:r>
            <a:r>
              <a:rPr lang="en-US" sz="1800" dirty="0" smtClean="0"/>
              <a:t>top disk </a:t>
            </a:r>
            <a:r>
              <a:rPr lang="en-US" sz="1800" dirty="0"/>
              <a:t>from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one stack to the top </a:t>
            </a:r>
            <a:r>
              <a:rPr lang="en-US" sz="1800" dirty="0"/>
              <a:t>of another </a:t>
            </a:r>
            <a:r>
              <a:rPr lang="en-US" sz="1800" dirty="0" smtClean="0"/>
              <a:t>stack.</a:t>
            </a:r>
          </a:p>
          <a:p>
            <a:endParaRPr lang="en-US" sz="1800" dirty="0"/>
          </a:p>
          <a:p>
            <a:r>
              <a:rPr lang="en-US" sz="1800" dirty="0"/>
              <a:t>3) No </a:t>
            </a:r>
            <a:r>
              <a:rPr lang="en-US" sz="1800"/>
              <a:t>disk </a:t>
            </a:r>
            <a:r>
              <a:rPr lang="en-US" sz="1800" smtClean="0"/>
              <a:t>can be </a:t>
            </a:r>
            <a:r>
              <a:rPr lang="en-US" sz="1800" dirty="0"/>
              <a:t>placed on top of a smaller disk.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Recursion: Towers of Hanoi</a:t>
            </a:r>
            <a:endParaRPr lang="en-US" dirty="0"/>
          </a:p>
        </p:txBody>
      </p:sp>
      <p:pic>
        <p:nvPicPr>
          <p:cNvPr id="5" name="Picture 4" descr="Image result for hanoi t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2343150"/>
            <a:ext cx="3048000" cy="16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36659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7484" y="36659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4800" y="366590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Disk Example</a:t>
            </a:r>
            <a:endParaRPr lang="en-US" dirty="0"/>
          </a:p>
        </p:txBody>
      </p:sp>
      <p:pic>
        <p:nvPicPr>
          <p:cNvPr id="12290" name="Picture 2" descr="https://media.geeksforgeeks.org/wp-content/uploads/tower-of-han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7750"/>
            <a:ext cx="7124700" cy="39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8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52578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9153"/>
            <a:ext cx="35528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8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Graphics (fractals)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3299"/>
            <a:ext cx="6205538" cy="405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92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2950"/>
            <a:ext cx="83618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5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</a:t>
            </a:r>
            <a:r>
              <a:rPr lang="en-US" dirty="0"/>
              <a:t>to explain, and remember</a:t>
            </a:r>
            <a:r>
              <a:rPr lang="en-US" dirty="0" smtClean="0"/>
              <a:t>. </a:t>
            </a:r>
            <a:r>
              <a:rPr lang="en-US" smtClean="0"/>
              <a:t>Helps </a:t>
            </a:r>
            <a:r>
              <a:rPr lang="en-US" smtClean="0"/>
              <a:t>motivate students.</a:t>
            </a:r>
            <a:r>
              <a:rPr lang="en-US" b="1" smtClean="0"/>
              <a:t>FUN</a:t>
            </a:r>
            <a:endParaRPr lang="en-US" b="1" dirty="0" smtClean="0"/>
          </a:p>
          <a:p>
            <a:endParaRPr lang="en-US" b="1" dirty="0"/>
          </a:p>
          <a:p>
            <a:r>
              <a:rPr lang="en-US" smtClean="0"/>
              <a:t>Introduces </a:t>
            </a:r>
            <a:r>
              <a:rPr lang="en-US" dirty="0"/>
              <a:t>maths and </a:t>
            </a:r>
            <a:r>
              <a:rPr lang="en-US" dirty="0" smtClean="0"/>
              <a:t>algorithms, and more </a:t>
            </a:r>
            <a:r>
              <a:rPr lang="en-US" smtClean="0"/>
              <a:t>complex </a:t>
            </a:r>
            <a:r>
              <a:rPr lang="en-US" smtClean="0"/>
              <a:t>programming concepts.</a:t>
            </a:r>
            <a:endParaRPr lang="en-US" dirty="0" smtClean="0"/>
          </a:p>
          <a:p>
            <a:endParaRPr lang="en-US" dirty="0"/>
          </a:p>
          <a:p>
            <a:r>
              <a:rPr lang="en-US" smtClean="0"/>
              <a:t>Requires </a:t>
            </a:r>
            <a:r>
              <a:rPr lang="en-US" smtClean="0"/>
              <a:t>simple-to-use </a:t>
            </a:r>
            <a:r>
              <a:rPr lang="en-US" dirty="0" smtClean="0"/>
              <a:t>support libraries.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Games and Puzzles?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2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546872"/>
          </a:xfrm>
        </p:spPr>
        <p:txBody>
          <a:bodyPr/>
          <a:lstStyle/>
          <a:p>
            <a:r>
              <a:rPr lang="en-US" dirty="0" smtClean="0"/>
              <a:t>Problem </a:t>
            </a:r>
            <a:r>
              <a:rPr lang="en-US" dirty="0"/>
              <a:t>solving using </a:t>
            </a:r>
            <a:r>
              <a:rPr lang="en-US" b="1" dirty="0" smtClean="0"/>
              <a:t>object oriented programming</a:t>
            </a:r>
          </a:p>
          <a:p>
            <a:pPr lvl="1"/>
            <a:r>
              <a:rPr lang="en-US" dirty="0" smtClean="0"/>
              <a:t>abstraction, info. hiding, prog. in large</a:t>
            </a:r>
          </a:p>
          <a:p>
            <a:pPr lvl="1"/>
            <a:r>
              <a:rPr lang="en-US" dirty="0" smtClean="0"/>
              <a:t>classes, objects, inheritance, polymorphism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Focus on 2D game programming (pygame)</a:t>
            </a:r>
          </a:p>
          <a:p>
            <a:pPr lvl="1"/>
            <a:r>
              <a:rPr lang="en-US" dirty="0" smtClean="0"/>
              <a:t>sprites, object interaction</a:t>
            </a:r>
          </a:p>
          <a:p>
            <a:pPr lvl="1"/>
            <a:r>
              <a:rPr lang="en-US" dirty="0" smtClean="0"/>
              <a:t>event processing, game loop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Intermediate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2" descr="http://www.pygame.org/docs/pygame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62350"/>
            <a:ext cx="2749857" cy="8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51614" y="4330909"/>
            <a:ext cx="2918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http://www.</a:t>
            </a:r>
            <a:r>
              <a:rPr lang="en-US" sz="2000" b="1" dirty="0" smtClean="0"/>
              <a:t>pygame</a:t>
            </a:r>
            <a:r>
              <a:rPr lang="en-US" sz="2000" dirty="0" smtClean="0"/>
              <a:t>.org</a:t>
            </a:r>
            <a:r>
              <a:rPr lang="en-US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2082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Sprites</a:t>
            </a:r>
            <a:endParaRPr lang="en-US" dirty="0"/>
          </a:p>
          <a:p>
            <a:pPr lvl="1"/>
            <a:r>
              <a:rPr lang="en-US" dirty="0" smtClean="0"/>
              <a:t>moving </a:t>
            </a:r>
            <a:r>
              <a:rPr lang="en-US" dirty="0"/>
              <a:t>game characters / </a:t>
            </a:r>
            <a:r>
              <a:rPr lang="en-US" dirty="0" smtClean="0"/>
              <a:t>objects</a:t>
            </a:r>
            <a:endParaRPr lang="en-US" dirty="0"/>
          </a:p>
          <a:p>
            <a:r>
              <a:rPr lang="en-US" b="1" dirty="0" smtClean="0"/>
              <a:t>Collision detection</a:t>
            </a:r>
            <a:endParaRPr lang="en-US" dirty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sprites are touching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Events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user action (e.g. mouse or key press), or computer change (e.g. clock tick)</a:t>
            </a:r>
          </a:p>
          <a:p>
            <a:endParaRPr lang="en-US" dirty="0"/>
          </a:p>
          <a:p>
            <a:r>
              <a:rPr lang="en-US" b="1" dirty="0" smtClean="0"/>
              <a:t>Game </a:t>
            </a:r>
            <a:r>
              <a:rPr lang="en-US" b="1" dirty="0"/>
              <a:t>loop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read</a:t>
            </a:r>
            <a:r>
              <a:rPr lang="en-US" dirty="0"/>
              <a:t> new events</a:t>
            </a:r>
          </a:p>
          <a:p>
            <a:pPr lvl="1"/>
            <a:r>
              <a:rPr lang="en-US" b="1" dirty="0"/>
              <a:t>update</a:t>
            </a:r>
            <a:r>
              <a:rPr lang="en-US" dirty="0"/>
              <a:t> sprites and game state</a:t>
            </a:r>
          </a:p>
          <a:p>
            <a:pPr lvl="1"/>
            <a:r>
              <a:rPr lang="en-US" b="1" dirty="0"/>
              <a:t>redraw</a:t>
            </a:r>
            <a:r>
              <a:rPr lang="en-US" dirty="0"/>
              <a:t> game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Things in Pygame</a:t>
            </a:r>
          </a:p>
        </p:txBody>
      </p:sp>
      <p:sp>
        <p:nvSpPr>
          <p:cNvPr id="5" name="Freeform 4"/>
          <p:cNvSpPr/>
          <p:nvPr/>
        </p:nvSpPr>
        <p:spPr>
          <a:xfrm>
            <a:off x="2590799" y="3244839"/>
            <a:ext cx="691071" cy="1871144"/>
          </a:xfrm>
          <a:custGeom>
            <a:avLst/>
            <a:gdLst>
              <a:gd name="connsiteX0" fmla="*/ 0 w 884583"/>
              <a:gd name="connsiteY0" fmla="*/ 1625549 h 2395098"/>
              <a:gd name="connsiteX1" fmla="*/ 274320 w 884583"/>
              <a:gd name="connsiteY1" fmla="*/ 2317880 h 2395098"/>
              <a:gd name="connsiteX2" fmla="*/ 653143 w 884583"/>
              <a:gd name="connsiteY2" fmla="*/ 2291754 h 2395098"/>
              <a:gd name="connsiteX3" fmla="*/ 862149 w 884583"/>
              <a:gd name="connsiteY3" fmla="*/ 1547172 h 2395098"/>
              <a:gd name="connsiteX4" fmla="*/ 836023 w 884583"/>
              <a:gd name="connsiteY4" fmla="*/ 423766 h 2395098"/>
              <a:gd name="connsiteX5" fmla="*/ 483326 w 884583"/>
              <a:gd name="connsiteY5" fmla="*/ 31880 h 2395098"/>
              <a:gd name="connsiteX6" fmla="*/ 209006 w 884583"/>
              <a:gd name="connsiteY6" fmla="*/ 84132 h 2395098"/>
              <a:gd name="connsiteX7" fmla="*/ 91440 w 884583"/>
              <a:gd name="connsiteY7" fmla="*/ 567457 h 239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583" h="2395098">
                <a:moveTo>
                  <a:pt x="0" y="1625549"/>
                </a:moveTo>
                <a:cubicBezTo>
                  <a:pt x="82731" y="1916197"/>
                  <a:pt x="165463" y="2206846"/>
                  <a:pt x="274320" y="2317880"/>
                </a:cubicBezTo>
                <a:cubicBezTo>
                  <a:pt x="383177" y="2428914"/>
                  <a:pt x="555172" y="2420205"/>
                  <a:pt x="653143" y="2291754"/>
                </a:cubicBezTo>
                <a:cubicBezTo>
                  <a:pt x="751115" y="2163303"/>
                  <a:pt x="831669" y="1858503"/>
                  <a:pt x="862149" y="1547172"/>
                </a:cubicBezTo>
                <a:cubicBezTo>
                  <a:pt x="892629" y="1235841"/>
                  <a:pt x="899160" y="676315"/>
                  <a:pt x="836023" y="423766"/>
                </a:cubicBezTo>
                <a:cubicBezTo>
                  <a:pt x="772886" y="171217"/>
                  <a:pt x="587829" y="88486"/>
                  <a:pt x="483326" y="31880"/>
                </a:cubicBezTo>
                <a:cubicBezTo>
                  <a:pt x="378823" y="-24726"/>
                  <a:pt x="274320" y="-5131"/>
                  <a:pt x="209006" y="84132"/>
                </a:cubicBezTo>
                <a:cubicBezTo>
                  <a:pt x="143692" y="173395"/>
                  <a:pt x="117566" y="370426"/>
                  <a:pt x="91440" y="567457"/>
                </a:cubicBezTo>
              </a:path>
            </a:pathLst>
          </a:cu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acman-ghost-ch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5150"/>
            <a:ext cx="30480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0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22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5091899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64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7078"/>
            <a:ext cx="51816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sprite object contains an image and a rectangle (which contains its (x,y) position, width and height).</a:t>
            </a:r>
          </a:p>
          <a:p>
            <a:endParaRPr lang="en-US" dirty="0"/>
          </a:p>
          <a:p>
            <a:r>
              <a:rPr lang="en-US" dirty="0"/>
              <a:t>Sprite includes many functions for adding the sprite to groups.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Sprite Class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790950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sprite is moved</a:t>
            </a:r>
          </a:p>
          <a:p>
            <a:r>
              <a:rPr lang="en-US" dirty="0" smtClean="0"/>
              <a:t>by changing the</a:t>
            </a:r>
          </a:p>
          <a:p>
            <a:r>
              <a:rPr lang="en-US" dirty="0" smtClean="0"/>
              <a:t>(x,y) value in rect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11777"/>
            <a:ext cx="2639292" cy="307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6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Pong Game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3950"/>
            <a:ext cx="4876800" cy="38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1116077"/>
            <a:ext cx="1660358" cy="6978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dirty="0" smtClean="0"/>
              <a:t>4 BlockSprites</a:t>
            </a:r>
          </a:p>
          <a:p>
            <a:r>
              <a:rPr lang="en-US" dirty="0" smtClean="0"/>
              <a:t>for the 4 walls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5379" y="3055336"/>
            <a:ext cx="1159043" cy="87028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dirty="0" smtClean="0"/>
              <a:t>2 Paddle </a:t>
            </a:r>
          </a:p>
          <a:p>
            <a:r>
              <a:rPr lang="en-US" dirty="0" smtClean="0"/>
              <a:t>sprites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9894" y="3088459"/>
            <a:ext cx="1499938" cy="368968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dirty="0" smtClean="0"/>
              <a:t>1 BallSprite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4534" y="79747"/>
            <a:ext cx="3928312" cy="357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dirty="0" smtClean="0"/>
              <a:t>each game 'thing' == a sprite object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710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Hierarchy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971550"/>
            <a:ext cx="6413881" cy="404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40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2550"/>
            <a:ext cx="4572000" cy="34706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Space Invaders</a:t>
            </a:r>
          </a:p>
          <a:p>
            <a:r>
              <a:rPr lang="en-US" sz="2000" dirty="0" smtClean="0"/>
              <a:t>Whack-a-Mole</a:t>
            </a:r>
            <a:endParaRPr lang="en-US" sz="2000" dirty="0"/>
          </a:p>
          <a:p>
            <a:r>
              <a:rPr lang="en-US" sz="2000" dirty="0"/>
              <a:t>Snake</a:t>
            </a:r>
          </a:p>
          <a:p>
            <a:r>
              <a:rPr lang="en-US" sz="2000" dirty="0"/>
              <a:t>Fred's Bad Day</a:t>
            </a:r>
          </a:p>
          <a:p>
            <a:r>
              <a:rPr lang="en-US" sz="2000" dirty="0"/>
              <a:t>Breakout</a:t>
            </a:r>
          </a:p>
          <a:p>
            <a:r>
              <a:rPr lang="en-US" sz="2000" dirty="0"/>
              <a:t>Breakout with High Scores</a:t>
            </a:r>
          </a:p>
          <a:p>
            <a:r>
              <a:rPr lang="en-US" sz="2000" dirty="0"/>
              <a:t>Bomber Pilot</a:t>
            </a:r>
          </a:p>
          <a:p>
            <a:r>
              <a:rPr lang="en-US" sz="2000" dirty="0" smtClean="0"/>
              <a:t>Tetrominoes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Games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19600" y="1428750"/>
            <a:ext cx="4572000" cy="26098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Tic-Tac-Toe</a:t>
            </a:r>
          </a:p>
          <a:p>
            <a:r>
              <a:rPr lang="en-US" dirty="0" smtClean="0"/>
              <a:t>Card </a:t>
            </a:r>
            <a:r>
              <a:rPr lang="en-US" dirty="0"/>
              <a:t>Game Basics</a:t>
            </a:r>
          </a:p>
          <a:p>
            <a:r>
              <a:rPr lang="en-US" dirty="0"/>
              <a:t>Tank</a:t>
            </a:r>
          </a:p>
          <a:p>
            <a:r>
              <a:rPr lang="en-US" dirty="0"/>
              <a:t>Platformer</a:t>
            </a:r>
          </a:p>
          <a:p>
            <a:r>
              <a:rPr lang="en-US" dirty="0"/>
              <a:t>15-Puzzle</a:t>
            </a:r>
          </a:p>
          <a:p>
            <a:r>
              <a:rPr lang="en-US" dirty="0"/>
              <a:t>15-Puzzle with Tweening</a:t>
            </a:r>
          </a:p>
          <a:p>
            <a:r>
              <a:rPr lang="en-US" dirty="0"/>
              <a:t>Cannon</a:t>
            </a:r>
          </a:p>
          <a:p>
            <a:r>
              <a:rPr lang="en-US" dirty="0"/>
              <a:t>Cannon with 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5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Discrete maths</a:t>
            </a:r>
          </a:p>
          <a:p>
            <a:pPr lvl="1"/>
            <a:r>
              <a:rPr lang="en-US" dirty="0" smtClean="0"/>
              <a:t>induction</a:t>
            </a:r>
            <a:r>
              <a:rPr lang="en-US" dirty="0"/>
              <a:t>, </a:t>
            </a:r>
            <a:r>
              <a:rPr lang="en-US" dirty="0" smtClean="0"/>
              <a:t>logic</a:t>
            </a:r>
            <a:r>
              <a:rPr lang="en-US" dirty="0"/>
              <a:t>, set theory, combinatorics, graph </a:t>
            </a:r>
            <a:r>
              <a:rPr lang="en-US" dirty="0" smtClean="0"/>
              <a:t>theory, automata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Numerical maths</a:t>
            </a:r>
          </a:p>
          <a:p>
            <a:pPr lvl="1"/>
            <a:r>
              <a:rPr lang="en-US" dirty="0" smtClean="0"/>
              <a:t>floating-point, solving linear equations, matricies, interpolation, approximation</a:t>
            </a:r>
          </a:p>
          <a:p>
            <a:pPr lvl="2"/>
            <a:r>
              <a:rPr lang="en-US" smtClean="0"/>
              <a:t>sciPy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Maths for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73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Maths</a:t>
            </a:r>
            <a:endParaRPr lang="en-US" dirty="0"/>
          </a:p>
        </p:txBody>
      </p:sp>
      <p:sp>
        <p:nvSpPr>
          <p:cNvPr id="5" name="AutoShape 2" descr="data:image/jpeg;base64,/9j/4AAQSkZJRgABAQAAAQABAAD/2wBDABQODxIPDRQSEBIXFRQYHjIhHhwcHj0sLiQySUBMS0dARkVQWnNiUFVtVkVGZIhlbXd7gYKBTmCNl4x9lnN+gXz/2wBDARUXFx4aHjshITt8U0ZTfHx8fHx8fHx8fHx8fHx8fHx8fHx8fHx8fHx8fHx8fHx8fHx8fHx8fHx8fHx8fHx8fHz/wAARCAEP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Purm6+23QF3cKBM4AEzAABjgAZqP7Tdf8/l1/3/f/ABouf+P67/67yf8AoRqOuuMVZE3JPtF1/wA/l1/3/f8Axo+0XX/P5df9/wB/8ajop8q7Bck+0XX/AD+XX/f9/wDGj7Rdf8/l1/3/AH/xqOijlXYCT7Rdf8/l1/3/AH/xo+0XX/P5df8Af9/8ajoo5V2Ak+0XX/P5df8Af9/8aPtF1/z+XX/f9/8AGo6KOVdgJPtF1/z+XX/f9/8AGj7Rdf8AP5df9/3/AMajoo5V2Ak+0XX/AD+XX/f9/wDGj7Rdf8/l1/3/AH/xqOijlXYCT7Rdf8/l1/3/AH/xo+0XX/P5df8Af9/8ajoo5V2Ak+0XX/P5df8Af9/8aPtF1/z+XX/f9/8AGo6KOVdgJPtF1/z+XX/f9/8AGj7Rdf8AP5df9/3/AMajoo5V2Ak+0XX/AD+XX/f9/wDGj7Rdf8/l1/3/AH/xqOijlXYCT7Rdf8/l1/3/AH/xo+0XX/P5df8Af9/8ajoo5V2Ak+0XX/P5df8Af9/8aPtF1/z+XX/f9/8AGo6KOVdgJPtN1/z+XX/f9/8AGuh8MySTWUxmkeVlmIBkYsQNq8ZP1rmq6Pwr/wAeNx/13P8A6CtZVUlHQEzAuf8Aj+u/+u8n/oRqOpLn/j+u/wDrvJ/6EajrWOyEFFFFUAUUUUAFFFFABRRRQAUUUUAFFFFABRRRQAUUUUAFFFFABRRRQAUUUUAFFFFABXR+Ff8AjxuP+u5/9BWucro/Cv8Ax43H/Xc/+grWNb4RxMC5/wCP67/67yf+hGo6kuf+P67/AOu8n/oRqOtI7IQUUUVQBRRQBk4FABRS7D6r/wB9CjafVf8AvoUrodhKKXYfVf8AvoUbD6r/AN9Ci6CzEopdh9V/76FLsPqv/fQougsNopdh9V/76FGw+q/99Ci6FZiVajsi1n9rZ9sIzvwMkY6YHfOarbD6r/30KlSeaMIFZNqbsAkYIPUH1pN9h2H/ANn3IClkADDPLD5eM8/hSfYZwCSE46fMPm4zx68Ur3Vw/wB5k5BBPHORj+VIbif5PmT5Pu9PTb/IVN2Ow5dOnLKJCsYYE5J6YGcfWo5bR4oVmDKyFVY88rnpxT/tdwWVi0ZK9c4+bjHP4VG0krIyEptZVU8joOlCbCxN/Z77BJn92YfNzx+VQ2kAupGUswCoW+UZJx2pRLLuB3JkR+V1H3aQPIryMvlr5ilWAxjB9Kd2FiWTT5FkCxkEEDG/CnJ6Lj1pv2G4/djaMyDIGe2M5P4Uq3U6Ki5jYRgbN2DtI6H60q3lyoVVaMAdenzcY5/CldhYabC4G7KqCOxYfNxnj145qsDmrJuZ8g7k+UkgDHGRg/pVaqV+omLXR+Ff+PG4/wCu5/8AQVrnK6Pwr/x43H/Xc/8AoK1nW+EI7mBc/wDH9d/9d5P/AEI1HUlz/wAf13/13k/9CNR1pHZCCpII1lmCsCRgnAPJwKjqxYHbeoR1AP8AKiTtFjQ9IYWO0xybgez9R7cdad5EK/MI5CAcD5//AK1XJI0ulYjKyDn601MlVVx8w4YEda5OeXc0shP7NtP3e4yguT/EPT6VTWO2aMvskGx9rAv09+lajyBXUOMYUgYqnJGiXQB/1c6hc+jdqXtJdyuVCfYrcMwO8Y5B39R+XpVcxwl/LjjcyZIYF+g9elTiQiAgrl4wfyFUryTdNuVsow2hF6yGjnl3FyoZLPFHJtWEsueG8zr79Kb9qhJIWBiw7eZ/9aonR2bY2C5/1hH8P+yKWaxMSqS2yQDcv9AT60/aPqxcvYebyEMo+zvtbv5nf8qurDFIm6KJ2Pp5n5jpVAxSBA8sZRieff3FasClwLi3b94oxJGf4/eolWkupcadxn2e2EHmssnP3QH6/pVdvKAwsLlup/ef/Wq9Iu5llIPP3UIxj8P51QvGCcAb5GPcd6iNab6luEUIjRsAxhKr6mXH9KY11ZLxtkY9yrcD9KqbCVyUJGeTmnZkELKEUKeoAxmtPaT7mfKjoYdLtZXVT5o3IHBDjp+VT/2HZA/NLKB/vj/Ciygt5LG1fywxZRncx6+mKngh2ysCkWM/LhRnFHtJ9ybIpPpdir/LK7J/eDg/0pBplmRkfaCMkcHP9K6BUOcAAJ3GKivbfzYlUHABzyOtL2ku4WRzd7aW9rbmUQ3DEEDDMAP5VQNxbqMvC+O2JOp/Kuk1ODdpM0SsuRjGOowR1rlmCDBYFkU4Uf3jVqcu4WRPFJA5QPC6mQ/L8/b16UwHIoiUfaE3tmQn8B7UifdFb0pN3uTJDq6Pwr/x43H/AF3P/oK1zldH4V/48bj/AK7n/wBBWit8JMTAuf8Aj+u/+u8n/oRqOpLn/j+u/wDrvJ/6EajrSOyEwqzpxxfRn2P8qrVZ03cL+PYm9sHC+vFE/hY0ahM29WSNGI77uaC6ycSgRuelStbyLzcziP0WL+WaYr28RDGMuR0Zjkj864LmwxshfLfGF+639Peq0hM0bQsBuHzowPSrdyu/IOEGeVB6VArBWcqBs7tjrVFrYryu6ynqjFf3mPfrVGTMDtlDuOMvjmNfb3NaZUD52Xkku+f0FZ85EzCaFxK/Rxnlh6VInqQ7RExVehGVIP3vc0sZcA/Nlem09RSDGDF3+9GfX1FMLMJAy8A8HPY+9PoT1LMVzGRsDAf7DDj8v8Ktjc2ySNRHIvAx91h6H0qstolyP3wV3/vZxn6H/GrEUH2cois52jJJ9OwNYzt0NYX6kryFhvAYM3B3D7mKz74YbaMrxgN3atLBwqNyzfMfp6VnTufOedhwg+UHv6f41MNypbFBUljyUO5R1H/1qUvE4yVO70B4NPVAfmjcrL1Kmo2dHOZF2v6jv9a2MdjqNKmb+x7YqQWBK7cZ71qKgyH27SR3Peuc0VZZ7NhHGXO85BIAx+Na0CyQTAuUbaPlj8z7p/CkSa4IJGetJcOBbuW5Hf6VAr3EkojCwpxnGSSP5VM0TvGUMqhT1wn+JpAZ8yrJp9xGnCNGScdu/wCdc0sIG1+CR05rrXtWSJo4SzptI5wM1yqRRt/x7S5x/Dnp+FWmCCJo/OAMRD/wn0qsn3atxsfMCuoB9qqJ9wV00epMx1dH4V/48bj/AK7n/wBBWucro/Cv/Hjcf9dz/wCgrVVvhIiY81jdy3V1JFbu6NPJtYDg/OaZ/Z19/wA+kn5V1NiT9nb/AK7S/wDobVPk1j7drQvlOP8A7Nvv+fST8qmtbO8t5xNJBJGqqcse3FdXk1Dd5NrIM9u9Ht29LBymUclclsgegx+tKhiEXmYy+cKSOF9/rVV3EmN7bVXqB1PtUjMXYFwAg6KDmstSxWUuAcEKeg9aJFRZfKB+SPl/rT2VmR55WMca/dJ6sfYVGkflkLJyf9Y/v6CgtIjuvMEAWIhZseY59Pb8BWVMFzmeAoSOJE/n6GtRt7q0mEJdvm8w4XHYfiapNEfmRHe2ycbJPmjb8aVwsVNhKDbJuYHdE4459D6VIfnCTqoAk4kHYGiSzYY3Dy3J5KHK/WmoCHccbX6kHK7qpbEk1vGwuCVOdoxWgrbyS3yjcFHHWqtqpOdp/iGT9Of61Z6JHgkK3JbHSsKhrBizFlG3HzyttH+yv/6qzblizM+P3YPA9f8AIxWmcRrh8qh/gHLv9azruLbjaxjTHTP40oFSKTRF+Vz5nc+tBQn5plOQO3elYKB/rWPsDmmhcn/VtjHU1tcxsdD4XUyWt0owGDA+vBFaT2wiCqyltx/h4AbtxWNoV55AlBYLuA2+5rSF1PuDEqeeoFBL3NSM7bpA7Etjjjp+NWpCMktwB3rFW6cTx7gJCG5Y1ss6OOWSPb03EUmICwADZBUcdcV51Mu27ljyVKyEAj61211eW3klBdxKwO4EPzmuV1G3864nmRgVOW3HuacQEtppzKiDEysduSOQakTSdS2j/QpfyqHTY5pLqDYpISRSWHUAeteixHMa/StYTcdiZanBf2TqX/PlL+VbXhyKS2tbiO4QxyCfJVuv3FrpqyD/AMf17/11H/otKqU3JWJSsR2P/Hu3/XaX/wBDarFV7H/j3b/rtL/6G1WK53uaIKr6gN1hOucZXrViobzm0lH+zQgOYRpF242uAcY61MJYA5EqPCexjJx+VJJGPPDqVHy4+YZBqZY5JCuFTYB0Jzz+NaDHtHLJGDFPHcAcgHhh+FRCQsdkwLzOfuKOvpk+lE6hVZfKMb9qespgiUkBHYYZ8ZLewFJpljJ5UjxHJ+/kP/LKP7q1VJK5D/MxHESY2r9ac6Kh5LQqf4R99vx7UiRyOAkaiNGJ69fr71IyHeXVn4RRgKqH7xquTlyGwSvcDGT2qxOVCMI177IlHc9zUKoYE5AYjsfU0yd2T2qO4U4O1W3devtV5Tg/KQzgYB/hT6epqhagEbd3BOCvvWhEQQu4fLj7o9R1FYT3No2sNVQdzlzjPzSHkk+gqrfgBIwEKk5IDN0HufWr0kgyjADAbYB6dqp3K4gB7K56+hP/ANepT1G1oZuZE/5bxIPbrSAuRzIWTryMZ9TT5wqncwBAHJo/1ESyTDLyjAX0Wujoc4I8sJYxMQGA3HANTJeXAOTMxz37VVUbk2g4KnKsPQ04ZBXeu0now6GkIvebJcDG/BzyrE4P+FOLB3QlXEyDG3Gciq6wt/ACfQrU0M06NtjIyePrQmBKsT5LtGEz3c8/lSOyq4Uxh37GU4H4AcmntHM4O+TYO4Q5P502OERylmbauzdkH8qpMRLFeyxTW8TEqryKojXCDGeuOp/HFdvCMRL9K88t0L6tCXOSjg8/WvQ4v9Wv0qkKQ+sg/wDH9e/9dR/6LStesg/8f17/ANdR/wCi0pkkdj/x7t/12l/9DarFV7H/AI92/wCu0v8A6G1WKye5aCq2pOY9OncdVXNWar3+BYT7sY2kc0AYt1GDAkqZ+YBgKIWV2VcZyNwPenadIs0BtmJ3chW/DOPzBqpbxyicxrgNGd654yO+KpjRdM6MyiTMki/dVuFUepPeo3mMhd4MPIg++eOP9kdh+tF3iVIADkGTHviopPKE7RoPJljYhX/hbngGgtDbhkWI3FvHuGfnDclP8aSNzhlRixl5MjckLTZJBJISEaGdOHQ/xfSofMCAqAAp4OOMCk0MTA+0K/UD5UU9qjmKSSNjiKIZbH8TUskmEd8YY9B6D1qOMOoQ7f3fV88A+1AEkbYYEHiRQQfcVfRi8ZC/e++PqOv+fes2LO1QgLKrcZq1BIVl2EY5Pes5lxLEh2xyg8EYYD04B/pUeobhbSKvTk/y/wAKkiTzYGJPB7/XNQ3Lb1RT0ZGGfcVCWo3sVIRE5NxPnyY+Qv8AfNNiQ3V551xxvOFXsKSAq2Gkz5cYyE/vGrdhby3ku+QFEHO4dBWyMmU5IGgDMR9w4+q//Wp+FW32kZJOT/gK17gARyiZAI/usAMYcccfUVBDbJbIrSgM7cRqeSPrQTsVUikSNZCxUnhQo5NWHtXULujHPp0/+tVxYmgnGVWW4b7oB4Uf5707y3WVS0jOZVLscdfYCkBC0AUwpKrrJ1ZgR90e/P8ASkjt4wqlxtVn3Hk9B2/z60qM5umUY/euOo9TU8i/OE25SMZfPYVewhbYCe83OimVgGY+46fkMV1UP+qX6VykMMgnhbad0nzs3Tauf/1V1cP+qX6U0TIkrIP/AB/Xv/XUf+i0rXrIP/H9e/8AXUf+i0qiSOx/492/67S/+htViq9j/wAe7f8AXaX/ANDarFZPctBUF+dthORj7vfpU9VNVIGlXJYZXZyBQgOZjY2jggMm05weQee3pVl5VnuUeDPynJBHTI5qjFOyRZz50HTHdaIXCTo/mBoievp9a0YzRkYCC3OOd2c/jTJyHF6rAEFgf1qN3b7LEP4sn+dRM7K08S43uy8+2aRaHTshuMP8qqdqSHt9famSghyrY3DuO9EhjkbzMb0T5UB/ib1/rTHG0gK3KjDtSbGGSq8AL25qFpCrE53+gI4p7/OGQDBHPJwSPaoCQBuYbsenrUgKHlkc8t06LVuFmLM8g+YKcmqyhgDlgo6nbz+tSxEYl2n5WUNilIqJb3NDEi9OOf0pRkvHDIwUjJVvqP8AGkmK7kEh5K8Ae/amZY7FGGeJsjP8S1LWzEne5ahhR1yqbVBPzOfu1YIhZcbWm44J+6Pp2qE+SpjCbp3fovt2PoKUPNL/AK35E7LGMn86u5mEbLPKZLls7FxDE5xn6mpmk+y7Uiw95MOZP4Ywf8/jUbs8bKhkDD+Je4pYJYUTyW4iusYJ/gYf/qFPW4EqlPNKc+YFKyE9SfX/AD71IuRJa5+bjGQMZGP89KiQ4jEzHEiDy5R3+v8AWpkOZLXaR90gduaV76BYqugE7ShcfvlAIGSOanmTcCqZlDnc/wA2R+J/yaHkj8p/O6CQ5HY8004EIEv+jwL0XoWPv79KE3a43roSea0kqq8hdwy/Ii/KoBrpYf8AVL9K5WGX95GCBCm8AL0Zjx/n6V1UP+qX6VcTORJWQf8Aj+vf+uo/9FpWvWQf+P69/wCuo/8ARaVRJHY/8e7f9dpf/Q2qxVex/wCPdv8ArtL/AOhtVisnuWgqO4jE0DxNnDjBxUlFIDF/sOAMWWNlJ9GxmkOhwKrERHJ6ndW3TX+4adwMxtLRkVGU4Xp81MOjRMWYodz9Tu5rXkcRxvI33UBJxWeuuWbbSyTxxvwJHj+X86aTa0C5ANHiCqoQ4Xp83T3pv9hw7Am18Zznd1rXWUNcGEI+Qobfj5WB9DUn05pDuYbaFCwUFX+Xod/6Uf2FBvLhGyRz83Wtsj9OtLgijUVzEXQoVBAR8HsXpyaNFGSVjbkYwWrXYhVLn7qjJNNt5kuYVmhbdGwyDjFFh8z7mW2kROuGjJ4AB3HjFObS0aRZNhDKMcHtWqeKKQrmWmmLHE0aq21u+7kewpYtPaH7jPj0LZrTop3AyzpoJJKnnr83Wnw6MkwddpUZzw3StGrFl1f8Ka3EzP8A7HYsWLNvIwWzyaF0crtwW+T7oz0rboq7IV2YZ0Ziu0s5Gd3XvQdFJfeWcn3PStyiiwXZhRaGIpvOBYvnOWOa2o1KxhT1FPopiCsg/wDH9e/9dR/6LStesg/8f17/ANdR/wCi0oAjsf8Aj3b/AK7S/wDobVYqvY/8e7f9dpf/AENqsVk9y0FFFFIApr/cNOpr/cNDAZef8eNx/wBc2/lWIt/a/wDCNraFw87JtWMDJznit6VhHE7uMooJYeoqrY3NldQvc20aosZ+YlACK1g7IT3Mwh4muIZp2hKWaBmGTtPHpSW8jWzzx26qZ/s7MrQSFkbHcg9DWtYXlvqKvLAh4O1iyjJqUi3s4XmWNIo1G5ii9vwqnPuhWMmxFigs5IbiU3cineEbduOOd4PSqyROmhm9SSUzFihO44RM8/8A662lntEngEUQV7sEoyoBkYzzVpUVRtVVCegHFLnt0CxhW8KmWaOOSJoXgJeKKRn5HRsnoaqwsn2KxjjdRFIzefuchd3YMR04rpY4Y4gfJjRAeu1QM0nkQ7WXyo9jH5htGCaftPILFHRgyi4QTJJEr/IEJYJ6gE9RWjSKixqFRVRB2UYFMuZ4rSLzZ22x5AyBnrWTfM9BokoqPzv9J8jY+du7ft+X6Z9akx+NKwwqxZdX/Cq+KsWXV/wprcTLdFFFaEhRRRQAUUUUAFZB/wCP69/66j/0Wla9ZB/4/r3/AK6j/wBFpQBHY/8AHu3/AF2l/wDQ2qxVex/492/67S/+htVisnuWgooopAFNf7hp1Nf7hoYDLz/jyuP+ubfyrnIxJBbwwwDK6jEqj2bOD+ldOcYO7GO+emKjEtr5YcPDsX7rAjC/T0rSE7KwmjBVora1vYfn2fahGNjbc/U+lIUUvqEI2eWkG8JE5ZAw/nW5cTWlvCWm8sow3FQAS/vjvSSz2lm4jdFjPllshBjaOo/+tV8/kKxkxx20zaRFE2Y3DeZtY9cDI9qhlaS3S5toXYWq3Sq2WPyqR0J6gVvxta/II/JBYbkAwCfcVLsTDDYuG+9x9760vad0Fjm58w2t6sMyeSAh2ROWCHPYmrYsYDq6WuZPJkt/Mdd5+ZvU1rrFEieWsSCPrtCjH5U7au7dtG7GN2OcelHtfILHOW8qy21pbzEyfO+3zJNkeAf4j1NRsFfR7lmO4Q3ICYJKqCece1dK0MLLtaGMqDkAqMA0oSMAqI0Ct94bRg/Wj2iCxiXMhiupf7PYlVs8x7TnjPUfrToRYRiBrW6lWd4WLmMl88clh2xWyqImCiKpAwMADj0oSKKIlookRm6lVAJpe0QWMDTykF7ZgFJDKDiWGQnd/vqa6qz+8/4VTSGGNmaOJEZupVQCat2XV/wpOXMw2LdFFFUIKKKKACiiigArIP8Ax/Xv/XUf+i0rXrIP/H9e/wDXUf8AotKAI7H/AI92/wCu0v8A6G1WKr2P/Hu3/XaX/wBDarFZPctBRRRSAKa/3DTqa/3DQAy7jea1kjiKh3GBuGR+NUIdKkW5Waby2TfuKE7v4celaoGT7ViW9/cPqazu5+wzyNDGD0BHQ1pC9nYTF/sidYGiBgfzEVS7ZymD2q5fWTXcxcMoXyGiw3qehpJdTKTzww2kszQffKkYxTTq0bvEltBJO0yb1C4H4HPSneYtBg06f7RHKBFGRs37TkfL7EfrxWmetZUuoNO1mYC8JNx5c0Z6j2NOg1FIrcn9/PK8zJGjY3E/4USjJ7hexp0VSGo/uZGe1nWWNgpi25JJ9D0xUFxqriC5RLd4rqJN2MqwUev/ANapUJMdzUorLS+JaykuTLCWjZmHG1wB94/0qWLVVd4vNtpYYZziKVsYY9vpQ4SC5forN/tpfLMv2SbyVfY8nGFNPfVVE8scNvJMsRw7KRn8F6mjkkF0X6sWXV/wquOQCO/tirFl1f8AClHcGW6KKK0JCiiigAooooAKyD/x/Xv/AF1H/otK16yD/wAf17/11H/otKAI7H/j3b/rtL/6G1WKr2P/AB7t/wBdpf8A0NqsVk9y0FFFFIApr/cNOpr/AHTQAy6WWS1ljtyqyuuFLdBWc+hR/YVihdhcqAQxc7d3c4rWoqoya2E0Y1v9u/tDUBb+V5pCq/mZxnHUGmQ201jqdtBaFXkS3JJfIViTz06VuUZq/aMVjKTS5xJFNJIhlNx50uOn0FImlXESpLG8f2iKZpEBztZT2Na1FL2kh2M24tL+6t3864TzGkDCJSQgUfw5681GmlSl7liIIVnh8sLFnCn+ta1HWjnYWMo6ZcXC2yXTRhYY2ibYTyCMA05bG8lW2t7p4vs9swYMmdz46fStPBowaPaSFYzDpsx0iWz3p5jy7wcnGM5pl5plxcM4At2LY2TnKvH+XWtbBo5o52FhqLsjRCxYqACx6mrVl1f8Kr4NWLMcv+FStxst0UUVoSFFFFABRRRQAVkH/j+vf+uo/wDRaVr1kH/j+vf+uo/9FpQBHY/8e7f9dpf/AENqsVXsf+Pdv+u0v/obVYrJ7loKKKKQBSMMjFLRQA3Df3h+VGG/vD8qdRQO43Df3v0ow3979KdRQIbhv7w/KjDf3h+VOooAbhv7w/Kq91DcyOpglCADnnGatUULQCh9mv8A/n4H/fRo+zX/APz8D/vo1foquYVih9mv/wDn4H/fRo+zX3/PwPzNX6KLhYofZb//AJ+B/wB9GnxWepNu8u6C46/Mf8KuVNApeOVVOCRwaakDRS+w6t/z+D/vo/4UfYdW/wCfwf8AfR/wq79muMH95zjg5PFIba4ydspHJwc9afM+wWXcp/YdW/5/B/30f8KPsOrf8/g/76P+FX/s0ocFZCBnJGevOf5Uw205YnzMfMTncaOZ9gsu5T+w6t/z+D/vo/4UfYdW/wCfwf8AfR/wq8babHEhz35NLHbzLKrGQ7QeVyT60cz7BZdyh9h1b/n8H/fR/wAKZYpLFJdpdP5komGW6/wJW7WQf+P69/66j/0WlUSR2P8Ax7t/12l/9DarFV7H/j3b/rtL/wChtVisnuWgooopAFFFFABRRRQAUUUUAFFFFABRRRQAUUUUAFFFFABViy6v+FV6sWXV/wAKqO4mW6KKK0JCiiigAooooAKyD/x/Xv8A11H/AKLStesg/wDH9e/9dR/6LSgCOx/492/67S/+htViqkEksEbxtaTN+8dgVZMEFiQeW9DT/tMn/PlP+cf/AMVWbTKuWKKr/aZP+fKf84//AIqj7TJ/z5T/AJx//FUrMd0WKKr/AGmT/nyn/OP/AOKo+0yf8+U/5x//ABVFmF0WKKr/AGmT/nyn/OP/AOKo+0yf8+U/5x//ABVFmF0WKKr/AGmT/nyn/OP/AOKo+0yf8+U/5x//ABVFmF0WKKr/AGmT/nyn/OP/AOKo+0yf8+U/5x//ABVFmF0WKKr/AGmT/nyn/OP/AOKo+0yf8+U/5x//ABVFmF0WKKr/AGmT/nyn/OP/AOKo+0yf8+U/5x//ABVFmF0WKKr/AGmX/nyn/wC+o/8A4qj7TJ/z5T/nH/8AFUWYXRYqxZdX/Cs/7TJ/z5T/AJx//FVLb3rxbt1lcc+hj/8AiqaTuJmtRWf/AGmf+fK5/OP/AOKpf7TP/Plc/nH/APFVoSX6Kof2mf8Anyufzj/+Ko/tM/8APlc/nH/8VQBfoqh/aZ/58rn84/8A4qj+0z/z5XP5x/8AxVAF+sg/8f17/wBdR/6LSrH9pn/nyufzj/8AiqqxFpJrmV42iEkgKq5BONijsT3B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700" name="Picture 4" descr="https://images-na.ssl-images-amazon.com/images/I/51nSnO5i7eL._SX40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18932"/>
            <a:ext cx="3044825" cy="37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images-na.ssl-images-amazon.com/images/I/51DSVg0BapL._SX37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211"/>
            <a:ext cx="2954348" cy="39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90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right tromino is a “corner” shape: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induction to proof that right trominos can be used to tile (cover) any n*n size board, where n is a power of 2 and the board has 1 square missing.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Induction: Tiling Problem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96200" y="1049867"/>
            <a:ext cx="533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96200" y="1507067"/>
            <a:ext cx="533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29600" y="1507067"/>
            <a:ext cx="533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5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Hierarchy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0150"/>
            <a:ext cx="8240342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06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879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example, a 4*4 board (2</a:t>
            </a:r>
            <a:r>
              <a:rPr lang="en-US" baseline="30000" dirty="0"/>
              <a:t>2</a:t>
            </a:r>
            <a:r>
              <a:rPr lang="en-US" dirty="0"/>
              <a:t>*2</a:t>
            </a:r>
            <a:r>
              <a:rPr lang="en-US" baseline="30000" dirty="0"/>
              <a:t>2</a:t>
            </a:r>
            <a:r>
              <a:rPr lang="en-US" dirty="0"/>
              <a:t>), minus 1 square: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581150"/>
            <a:ext cx="3352800" cy="297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971800" y="22669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71800" y="30289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71800" y="37909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810000" y="158115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648200" y="158115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486400" y="158115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2266950"/>
            <a:ext cx="838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65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Logic Island, </a:t>
            </a:r>
            <a:r>
              <a:rPr lang="en-US" dirty="0"/>
              <a:t>knights always tell the </a:t>
            </a:r>
            <a:r>
              <a:rPr lang="en-US" dirty="0" smtClean="0"/>
              <a:t>truth, </a:t>
            </a:r>
            <a:r>
              <a:rPr lang="en-US" dirty="0"/>
              <a:t>and knaves always lie. </a:t>
            </a:r>
            <a:endParaRPr lang="en-US" dirty="0" smtClean="0"/>
          </a:p>
          <a:p>
            <a:r>
              <a:rPr lang="en-US" dirty="0" smtClean="0"/>
              <a:t>You meet two </a:t>
            </a:r>
            <a:r>
              <a:rPr lang="en-US" dirty="0"/>
              <a:t>people, A and </a:t>
            </a:r>
            <a:r>
              <a:rPr lang="en-US" dirty="0" smtClean="0"/>
              <a:t>B.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says “At least one of us is a knave" and B says nothing. </a:t>
            </a:r>
            <a:endParaRPr lang="en-US" dirty="0" smtClean="0"/>
          </a:p>
          <a:p>
            <a:r>
              <a:rPr lang="en-US" dirty="0" smtClean="0"/>
              <a:t>Can you work out which is a knight or knave?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Logic: Knights and Knaves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24400" y="4095750"/>
            <a:ext cx="3352800" cy="784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>
                <a:solidFill>
                  <a:srgbClr val="333399"/>
                </a:solidFill>
                <a:latin typeface="Century Gothic" pitchFamily="34" charset="0"/>
              </a:rPr>
              <a:t>Answer:</a:t>
            </a:r>
          </a:p>
          <a:p>
            <a:pPr>
              <a:spcBef>
                <a:spcPct val="50000"/>
              </a:spcBef>
            </a:pPr>
            <a:r>
              <a:rPr lang="en-US" altLang="ko-KR" b="1" dirty="0">
                <a:solidFill>
                  <a:srgbClr val="333399"/>
                </a:solidFill>
                <a:latin typeface="Century Gothic" pitchFamily="34" charset="0"/>
              </a:rPr>
              <a:t>A is a </a:t>
            </a:r>
            <a:r>
              <a:rPr lang="en-US" altLang="ko-KR" b="1" dirty="0" smtClean="0">
                <a:solidFill>
                  <a:srgbClr val="333399"/>
                </a:solidFill>
                <a:latin typeface="Century Gothic" pitchFamily="34" charset="0"/>
              </a:rPr>
              <a:t>knight. B </a:t>
            </a:r>
            <a:r>
              <a:rPr lang="en-US" altLang="ko-KR" b="1" dirty="0">
                <a:solidFill>
                  <a:srgbClr val="333399"/>
                </a:solidFill>
                <a:latin typeface="Century Gothic" pitchFamily="34" charset="0"/>
              </a:rPr>
              <a:t>is a knave.</a:t>
            </a:r>
          </a:p>
        </p:txBody>
      </p:sp>
    </p:spTree>
    <p:extLst>
      <p:ext uri="{BB962C8B-B14F-4D97-AF65-F5344CB8AC3E}">
        <p14:creationId xmlns:p14="http://schemas.microsoft.com/office/powerpoint/2010/main" val="9589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mathematician </a:t>
            </a:r>
            <a:r>
              <a:rPr lang="en-US" dirty="0"/>
              <a:t>David Hilbert invented the </a:t>
            </a:r>
            <a:r>
              <a:rPr lang="en-US" dirty="0" smtClean="0"/>
              <a:t> </a:t>
            </a:r>
            <a:r>
              <a:rPr lang="en-US" dirty="0"/>
              <a:t>Grand Hotel, which has a countably inﬁnite number of rooms, each occupied by a guest.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How can we accommodate a new guest arriving at the fully occupied Grand Hotel without removing any of the current guests?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Sets: Hilbert's Grand Hotel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33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52438"/>
            <a:ext cx="85534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32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6773"/>
            <a:ext cx="5794046" cy="13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00350"/>
            <a:ext cx="55006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3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8379"/>
            <a:ext cx="8229600" cy="917971"/>
          </a:xfrm>
        </p:spPr>
        <p:txBody>
          <a:bodyPr>
            <a:normAutofit fontScale="90000"/>
          </a:bodyPr>
          <a:lstStyle/>
          <a:p>
            <a:r>
              <a:rPr lang="en-US" dirty="0"/>
              <a:t>Graph Theory: Konigsberg Bridge Problem</a:t>
            </a:r>
          </a:p>
        </p:txBody>
      </p:sp>
      <p:pic>
        <p:nvPicPr>
          <p:cNvPr id="5" name="Picture 4" descr="kon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76349"/>
            <a:ext cx="4786313" cy="375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67400" y="1200150"/>
            <a:ext cx="2819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Problem: </a:t>
            </a:r>
            <a:r>
              <a:rPr lang="en-US" dirty="0" smtClean="0"/>
              <a:t>Can you start in area "D", walk </a:t>
            </a:r>
            <a:r>
              <a:rPr lang="en-US" dirty="0"/>
              <a:t>over each bridge </a:t>
            </a:r>
            <a:r>
              <a:rPr lang="en-US" dirty="0" smtClean="0"/>
              <a:t>(marked in red) exactly once, and end up </a:t>
            </a:r>
            <a:r>
              <a:rPr lang="en-US" dirty="0"/>
              <a:t>back </a:t>
            </a:r>
            <a:r>
              <a:rPr lang="en-US" dirty="0" smtClean="0"/>
              <a:t>in area "D"?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892647"/>
            <a:ext cx="662361" cy="923330"/>
          </a:xfrm>
          <a:prstGeom prst="rect">
            <a:avLst/>
          </a:prstGeom>
          <a:solidFill>
            <a:srgbClr val="7F7F7F">
              <a:alpha val="58824"/>
            </a:srgbClr>
          </a:solidFill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3389" y="3152342"/>
            <a:ext cx="662361" cy="923330"/>
          </a:xfrm>
          <a:prstGeom prst="rect">
            <a:avLst/>
          </a:prstGeom>
          <a:solidFill>
            <a:srgbClr val="7F7F7F">
              <a:alpha val="58824"/>
            </a:srgbClr>
          </a:solidFill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439" y="2883753"/>
            <a:ext cx="538930" cy="830997"/>
          </a:xfrm>
          <a:prstGeom prst="rect">
            <a:avLst/>
          </a:prstGeom>
          <a:solidFill>
            <a:srgbClr val="7F7F7F">
              <a:alpha val="58824"/>
            </a:srgbClr>
          </a:solidFill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514" y="3766407"/>
            <a:ext cx="704039" cy="923330"/>
          </a:xfrm>
          <a:prstGeom prst="rect">
            <a:avLst/>
          </a:prstGeom>
          <a:solidFill>
            <a:srgbClr val="7F7F7F">
              <a:alpha val="58824"/>
            </a:srgbClr>
          </a:solidFill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94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36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7996238" cy="349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3850325"/>
            <a:ext cx="3048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At least one node of odd degree (all of them in this case) means an Euler cycle </a:t>
            </a:r>
            <a:r>
              <a:rPr lang="en-US" sz="1600" smtClean="0"/>
              <a:t>is </a:t>
            </a:r>
            <a:r>
              <a:rPr lang="en-US" sz="1600" b="1" smtClean="0"/>
              <a:t>not possible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8926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Game-playing Automata</a:t>
            </a:r>
            <a:endParaRPr lang="en-US" dirty="0"/>
          </a:p>
        </p:txBody>
      </p:sp>
      <p:pic>
        <p:nvPicPr>
          <p:cNvPr id="5" name="Picture 2" descr="https://leanpub.com/site_images/developing-games-with-ruby/34-tank-f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1550"/>
            <a:ext cx="75707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3151" y="1243848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3151" y="971550"/>
            <a:ext cx="70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th-TH" sz="2400">
                <a:latin typeface="Times New Roman" pitchFamily="18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05131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89" y="1276350"/>
            <a:ext cx="4419600" cy="339447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Sorting</a:t>
            </a:r>
            <a:endParaRPr lang="en-US" dirty="0"/>
          </a:p>
          <a:p>
            <a:pPr lvl="1"/>
            <a:r>
              <a:rPr lang="en-US" dirty="0" smtClean="0"/>
              <a:t>Backtracking </a:t>
            </a:r>
          </a:p>
          <a:p>
            <a:pPr lvl="1"/>
            <a:r>
              <a:rPr lang="en-US" dirty="0" smtClean="0"/>
              <a:t>Divide and conquer</a:t>
            </a:r>
          </a:p>
          <a:p>
            <a:pPr lvl="1"/>
            <a:r>
              <a:rPr lang="en-US" dirty="0" smtClean="0"/>
              <a:t>Linear sorts</a:t>
            </a:r>
          </a:p>
          <a:p>
            <a:pPr lvl="1"/>
            <a:r>
              <a:rPr lang="en-US" dirty="0" smtClean="0"/>
              <a:t>Hashing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programming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Intro. to Algorithms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495800" y="1352550"/>
            <a:ext cx="441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Graphs</a:t>
            </a:r>
          </a:p>
          <a:p>
            <a:pPr lvl="2"/>
            <a:r>
              <a:rPr lang="en-US" dirty="0" smtClean="0"/>
              <a:t>search</a:t>
            </a:r>
          </a:p>
          <a:p>
            <a:pPr lvl="2"/>
            <a:r>
              <a:rPr lang="en-US" dirty="0" smtClean="0"/>
              <a:t>spanning trees</a:t>
            </a:r>
          </a:p>
          <a:p>
            <a:pPr lvl="2"/>
            <a:r>
              <a:rPr lang="en-US" dirty="0" smtClean="0"/>
              <a:t>shortest path</a:t>
            </a:r>
          </a:p>
          <a:p>
            <a:pPr lvl="1"/>
            <a:r>
              <a:rPr lang="en-US" dirty="0" smtClean="0"/>
              <a:t>Heaps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7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5" name="AutoShape 2" descr="data:image/jpeg;base64,/9j/4AAQSkZJRgABAQAAAQABAAD/2wBDABQODxIPDRQSEBIXFRQYHjIhHhwcHj0sLiQySUBMS0dARkVQWnNiUFVtVkVGZIhlbXd7gYKBTmCNl4x9lnN+gXz/2wBDARUXFx4aHjshITt8U0ZTfHx8fHx8fHx8fHx8fHx8fHx8fHx8fHx8fHx8fHx8fHx8fHx8fHx8fHx8fHx8fHx8fHz/wAARCAElAN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Ce+vTdXAF3IqrM6qoxgAMQO3oKZ9tvv8An9l/T/Co5f8Aj6uv+viT/wBDNNrBydz3KVCk6cW4rYm+233/AD+zfp/hR9tvv+f2b9P8KhopczNPq9L+VE3229/5/Zv0/wAKPtt9/wA/s36f4VDRRzMPq9L+VE3229/5/Zv0/wAKPtt9/wA/s36f4VDRRzMPq9L+VE322+/5/Zf0/wAKPtt9/wA/s36f4VDRRzMPq9L+VE322+/5/Zv0/wAKPtt9/wA/s36f4VDRRzPuH1el/Kib7bff8/s36f4Ufbb7/n9l/T/CoaKOZ9w+r0v5UTfbb7/n9m/T/Cj7bff8/s36f4VDQelHM+4fV6X8qL/m3X2Pzvts+/bnquP5VW+233/P7L+n+FWD/wAgz/gFUR0puTIhQpO/uom+23v/AD+zfp/hR9tvf+f2b9P8Khopcz7l/V6X8qJvtt9/z+zfp/hR9tvv+f2b9P8ACoaKOZ9w+r0v5UTfbb7/AJ/Zf0/wo+23v/P7N+n+FQ1csLTc6XN3GwsFBZnxkNjtx7005MmdKhBXcUQ/bb49L2b9P8K6Dw5ex3VmIrmVZblXYHcBuwDxWFd2kltKzhHFqzfunYYyDyB/n0pPCo/4qGY/Wrg3fU4sXCmqcZQR1d4oWUBQFG3tRS33+uH+7/jRVnnHGy/8fV1/18S/+hmm06X/AI+rr/r4k/8AQzTawe7PoqP8KPogooopGoUUUUAFFFFABRRRQAUUUUAFFFFABQaKDQBe/wCYZ/wCqI6Ve/5hn/AKojpTZnDqFFFFI0CiiigAqQTyi0e1DfuHcOy+/wDh0/Ko6KBNJ7kslxNPFBDK26OBdqD29/5U/wAK/wDIwT/jUA61P4V/5GCf8a0huedjko04pdzrL7/XD/d/xoovv9cP93/GitDyjjZf+Pq6/wCviT/0M02nS/8AH1df9fEn/oZptYPdn0VH+FH0QUUUUjUKKKKBBRRRQMKKKKACiiigAooooAKO1FB6UAXz/wAgz/gFUB0q/wD8wz/gFUB0pszh1CiiikaBRRRQAUUUUAAqx4V/5GCb8agHWp/Cv/IwT/U1pT3PPzD4I+p1l9/rh/u/40UX3+uH+7/jRWh5Bxsv/H1df9fEv/oZptOl/wCPq6/6+JP/AEM02sHufRUf4UfRBRRRSNQooooAKKKKACiiigAooooAKKKKACg9KKD0oAv/APMM/wCAVQHSr/8AzDP+AVQHSmzOHUKKKKRYUUUUDCiiigBR1qfwr/yME/1NQDrU/hX/AJGCf6mrp7nn5h8EfU6y+/1w/wB3/Gii+/1w/wB3/GitTyDjZf8Aj6uv+viT/wBDNNp0v/H1df8AXxJ/6GabWD3Z9FR/hR9EFFFFI1CiiigAooooAKKKKACjvRRQAUUUUAFB6UUHpQBe/wCYZ/wCqI6Vf/5hn/AKoCmzOHUKKKKRoFFFFABRRRQAo61P4V/5GCf6moB1qfwr/wAjBP8AU1pT3PPzD4I+p1l9/rh/u/40UX3+uH+7/jRWh5Bxsv8Ax9XX/XxJ/wChmm06X/j6uv8Ar4k/9DNNrB7s+io/wo+iCiiikahRRRQAUUUUAFFFFABRRRQAUUUUAFFFB6UAXj/yDP8AgFUR0q+f+QZ/wCqA6U2Zw6hRRRSLCiiigYUUUUAKOtT+Ff8AkYJ/qagHWp/Cv/IwT/jV09zz8w+CPqdZff64f7v+NFF9/rh/u/40VqeQcbL/AMfV1/18Sf8AoZptOl/4+rr/AK+JP/QzTawe7PoqP8KPogooo7UjUcI5Nm8Idn96m1fT/kGn/cNUB0oIi73Ciij60FhRQCD0ooAKKKKACiiigAoPSig9KAL/APzDP+AVQHSr3/MM/wCAVRHSmzOHUKKKKRoFFFFABRRRQAo61P4V/wCRgn/GoB1qfwp/yME/1NaU9zz8w+CPqdZff64f7v8AjRRff64f7v8AjRWh5Bxsv/H1df8AXxJ/6GabTpf+Pq6/6+JP/QzTawe7PoqP8KPogo7UUHIHII+opGpfT/kGn/cNZ+QOtaCf8g0/7hpNNA8p8gH5u9MxT5U2UaktwDcxgjIzyDSRRPM7LHjIyeTTokaO9jRsblbnH0pGjatYfqICypsAUY7DFSXsEUUStGu07sZzTNS/1qf7v9am1D/UL/vCmZr7JQoo59Dj1xRSNieziSaVlkGQBkc4qOdRHO6JwoPAqbT/APXv/u1Hc/8AH1J9aOhC+MioPSig0Fl//mGf8AqgOlXv+YZ/wCqI6U2Zw6hRRRSNAooooAKKKKAFHWp/Cv8AyME/1NQDrU/hX/kYJ/qa0p7nn5h8EfU6y+/1w/3f8aKL7/XD/d/xorQ8g42X/j6uv+viT/0M0RrvkVM43HGfSniJp766RSAfPlOT/vmlSMxXqRsQSGHIrB7n0FJ/uoryQ26g+zlV379wz0xVvUT/AKMuf7w/lUWp/fj+hqXUP+PZf94fyoHe/K2Cf8g0/wC4aTTP9U/+9Sp/yDT/ALhpNM/1T/71HUT+F+pFp/8Ax8yfQ/zob/kKj/eH8qNP/wCPl/of50N/yFR/vD+VBX2n6BqX+tT/AHf61NqP/Huv+9/SodRGZU/3abc3X2iMJ5e3BznOaBRTfKWFP/Erx/sGq9ta/aIy2/bg4xip1/5Bn/AKNN/1D/739KBJtJ27kWnf69/93+tNdRJqBRvulufyplrMLeRnKlsjGAafG/m36yAYDN0/Cgtp3bC8iSGRVjBAIycnNQHpVnUeJk/3f61HPbPboGdlYE44pMcXorln/mGf8AqiOlXv+YZ/wCq0Fq86FlZVAOMGmyYOydyKinwQtcOyowBUZ5o8lvtHkbhuzjPakaXQyinzwtA4R2BJGcinT2z26hnZWBOOKBcyIqKmNs4g84su3Gcd6ILZ50LoyqAcYNAcyIh1qfwr/wAjBP8AjUdvC1wxCMFxyc1N4YUp4juEJyVJFaU9zgx7XKl5nVX3+uH+7/jRRff64f7v+NFaHknK2v8AyE7r/rrL/wChmiX/AJCa/UUWv/ITu/8ArrL/AOhmknIXUQzcKCCTWL3PdpfAvQNT+/H/ALpqXUP+PZf94fyqC/lSVkMbbgBzVjUP+Pdf94fypdzRfZEUj+zSNwzsPGaqw3EkCkR4wTk5GaiwM5paVy1FaliwIFwxJAyvf60rf8hQEHPzDn8KrEZp8LLHPGzcKp5oBx1bJ9R/10f+7VU9KnvJUmkRozkAYPFQUMIfCi8P+QZ/wCjTf9S/+9/Sqnmy+X5e/wCTptxViynihiZZG2ktkcUyHFqLKg71Jbf8fMf1qMd6dE4jmWQjIU5wKRo9ifUf9dH/ALv9al1H/UJ/vf0NVrqYXDqyqVAGOas6l/qE/wB7+lMzSty3A/8AIM/4BS6d/qG/3qQ/8gz/AIBS6d/qG/3qOpP2X6kOm/65/wDd/rQP+Qp/wL+lGm/65/8Ad/rQP+Qp/wAC/pQW/ifoGo/69Pp/WpdS/wBUn+9/SotR/wBen+7/AFqXUv8AVJ/vf0oEvsg3/INH+5S6d/x7t/vH+VDf8g0f7go07/j3b/eP8qCX8L9SLTP9ZJ9Kd4c/5Gi6/wB5qbpn+sk+lO8Of8jRdf7zVpTOPHdDqL7/AFw/3f8AGii+/wBcP93/ABoqzzDlLdlXUrouwUedLyf981HdkNcsVIIOORTJf+Pq6/6+JP8A0M03FYPc+gor3IvyQYFSSXEkyBXIKjngUkERuLiOENt3nBY/wjqT+Aq1rFmthqBhjGImUMgzn2P6g0raXLc486g9ylSbhnHelPTritRzE/hjzEgSKQShHZRy2O+aErhOfJbTd2MuijtRQaBRRRQAUUUUAFFFT27Wi29yLpGacr+4K9Af84oJk+VXtcgNXNQdGhQI6sd3QH2qmM45pABjIoBxu0y6ZY/7PEe9d5T7ueaWwdEhYO6qd3QmprURP4cvWEKCZGCmTHLDINZYHFN6GUPf5l2ZZ09lSVy7BQV6k+9AZf7S3Fhs3fe7dKr4z1oxxikacurZYv2V50KMGAHJB96k1B0eJAjqx3dAc1TxijAFFwUdvIus6f2ft3ru2/dzzRYOiQMHdVO48E47VSxRjNFxcmlixpzKkj72C8cZNP8ADhB8T3RByCzc1Uxk1Y8Kf8jBN+NaUzhx8fdTOsvv9cP93/Gii+/1w/3f8aK0PKONl/4+rr/r4l/9DNNp0v8Ax9XX/XxJ/wChmmk4FYPdn0VH+FH0RNFiO0uZz1YCFPq3Lf8Ajo/WtC+P2/w/aXg5ktz5ch746f8AxJ/Gq0k7WUMFsIoJCE82TzI9xDNz+Hy7avaNcC+W60+aOKNZYyy+Wm3noT9en5VS7HLUcv4ttnf5bGJ2rSX/AJFV/wDr5/wrM2sm5HGHQlWHoRWmv/Iqv/18/wCFSup0Vvs27ooW8Et1OkEC7pH6dgPc1Zg09LqVoLW9jknXsyFVbHXB70ui3EVvfnz2CJLGYw56KT3/AEpdMtLi01SJriNoVtyWkkYYUDB7+9NIirOScknay08yvc232UKTcQykkhljbJQjrmnfZfLhjlu5fIWUZjQKWdh647D61HI0dxqLSY2xTT5wePlLVd8REnWXB6LGoX6df6ml5lc0uaMG9XqypPbPDEkysstvIcLKoOM+hB6GpLDTptRZxEyKqD5iTz+AqzYgN4d1JX+6rhl/3uP8BR4bz9ruT0It25/EU0ldESqzUJ94lafTzbWnnyXMBk3YMCsGYfiO4og06WexlvBJGsUSk7c5Y47Y7VSiUBQR1rW0n/kF6uf+mY/k1Cs2XUc4QvfW6KumQw3d/DDcPsjY9AD85/u+1SalawwXVx5dzEWDnECKeBnpnpwKj0j/AJCtn/v/ANKbf/8AITvP+uzfzpfZBpuvZPS36l7TY2m0HUEUqpLry5wAOMkmq8Wmi4idrG7S5kjXc0WxkOPbPWpbL/kXdS/31/mKTw4cazHjjMbA+9V2Ri3KPtJxezM5P3jKAVG44yxwB9T2q9d6U1lIi3NzGkbKCZdpIz/dUDk1nSfdk+prX8R/8flt/wBe6/zNStmbzcueKTsncry6ZKiRywzRzW0gyJz8ir/vZ6UjaeGtZLm0ukuli5lUKVKj1weoqd+fCkef+fn/ABpfD/3770+zniqsr2MXOooOV9nb1M6KN55UihXdI5woqw1kgE4ju0kmtwS8ewgHHXae+Kr2Vw9nPDcxgFoz0PcdCK1Li0ttTimvtNYpMuWmt2/XH+cGpWprVnKMl0Xfz8zJXnBqx4V/5GCf8aroQcEd6seFf+Rgm/Gqp7nPmHwR9TrL7/XD/d/xoovv9cP93/GitTyDjZf+Pq6/6+JP/QzT7X7MJ1a98wxKc7EAO/2PtTJf+Pq6/wCviT/0M02sHufQUlejFeSJ7+WG4vJJ4GkIlO5hIACp9PepNMuILO8W6nMmY87VjUHdkY5OfeqlFK+ty3TThydC1qU1rdXDXFoJUeQ5dHUAZ9QQalF1ZjRzYFp95bzPM2DG70xnpVCincn2K5VG70Lej+T/AGnElzGZA4KoAN21uxx+f061ek0iKdth1yOU7vuuwY5/7661U06SEWl5bPKLeecAJK3QjupPbP8AX2qqbHGFkntkTuwlD8fRck01sYzu6jfNb5XuOv7KSxuDbTkMcblYdGFSz3cWorG107x3Ma7DIq7hIvuMjBqK+uPtUiFN3lxRrFHu6lR3PuaW+kjlmHkY2ADkDGTgZxwO4paa2NEnJR5t+46W6QWYsbXcId2+R34aRvp2HA/IVLpN5bWEksk/ms0i+XtRRgD1zmoZpIGgZYwOQnlrjlCB8+T3yaRZE+yKpKiRGfIK8sCABz7HNPrcnlThy2erK7BI2wjFk/hLDBP4VoWN3aWtldQTmYvcrtJVBhOuO/PWorCSCITC52/MAE3Lu555Pt69KjsXSK4Uz7fKP3yw3Dp/jiktC5rnTi09PxGW0xtLqK4X5xE2cHjcP6VPfPZTzSz2zz+ZI27YygBSeuTmorWRRexy3G3Zuy/HH5UTtGywCP8Ahjw+eudx6nAzxijoNr94mWra7s4dKns5TPvnO5nVBhTxjvz0pmk3UFhdm5n8x9qlUCKOc9zzUFqyJdwvLjy1cF8jIx34prkfaAwIK5HPXH6DP5UX6kumvejrrqI6QNMwSR/IZs7ig3AemM1c1e8ttQeOW281WjTy9rqMEeuc1BevFIx8razeY5DKMDYT8o/Dn86ZcsjiHy8HbEA2Bj5u9G1xqPM4y10LhurJtIWwDz71bf5nljGfpnpzTdJvLay89rjzWaVfL2xqMKO/OagupRKsIUoSEzJtXHz5P9MUy4ZXitxGRuWPD4H8WT+fGKdyFTTjyu+rC1kitroO6G4gGVKkbSwIx09anhuYLATtaSSSyyoY1LptCKepPPJ4FMuZIHjIhAGWUxjGCi4+YE98nFEcsIttkgAkCtsdRzk/wt7dwe1Gw5LmV2mV0G3AFWPCv/IwT/U1XXtVjwr/AMjBP9TTp7mGYfBH1Osvv9cP93/Gii+/1w/3f8aK1PIONl/4+rr/AK+JP/QzTadL/wAfV1/18Sf+hmm1g9z6Kj/Cj6IKKKKRqFFFFAAQD1owBRRQAUUUUAFFFFABRRRQAUUUUAFFFFAgooooGFFFFABRRRQAo61P4V/5GCf6moB1qfwr/wAjBP8AU1dPc8/MPgj6nWX3+uH+7/jRRff64f7v+NFankHGy/8AH1df9fEn/oZptOl/4+rr/r4l/wDQzTawe7PoqP8ACj6IKKKKRqFFFFABRRRQAUUUUAFFFFABRRRQAUUUUAFFFFABRRRQIKKKKBhRRRQAo61P4V/5GCf6moB1qfwr/wAjBP8AU1pT3PPzD4I+p1l9/rh/u/40UX3+uH+7/jRWh5Bxsv8Ax9XX/XxJ/wChmm06X/j6uv8Ar4k/9DNNrB7s+io/wo+iCiiikahRRRQIKKKKBhRRRQAUUUUAFFFFAgooooGFFFFABRRRQAUUUUAFFFFACjrU/hX/AJGCf8agHWp/Cv8AyME/1NXT3PPzD4I+p1l9/rh/u/40UX3+uH+7/jRWp5Bxsv8Ax9XX/XxJ/wChmm06X/j6uv8Ar4l/9DNTWVob15lWQR+VGZCSuc47Vg9WfQU5KNGLfZFeirFtZtdWzzq+3buAXaSPlXccn+HjpSC0Y6b9vDArv2FMdPfNKzL9rC9r+RBRVlrIrPZxeYM3SqwOPubv50psgt9NaPNjylZt4TOcDJGM+lOzF7WHfzKtFJu4zirv9nN/aKWXm/eXeJNvUYz0z7UkrlSnGO7KdFWLa0N1DPIr7fJ7bcg8E8ntwpojtGksXuw+AuTt28YGAcnseelOzJdWC0bK9FSywCK3t53k+WfPGPuAHH41Nf6dJp8YeWVHJbaAv4n+WD/wKizH7WF0r7lSirS2JN1NAZD+5XezKhYkcdFH1pkNq01jNd78LCcFAMk9P05osw9rDv8A0yCipIVV45ywyVj3L7HcB/Wn29q09rPcB8LBjcu3JbIPT8vypWG5qN7kFFSvAVsEu92Q8hQJjpjvmpJbMxS2yearfacFCB0U4wT+Z49qLMXtI9/6RWoq3aadJeySxxyKrROEw38Wc5I+mCcVT3cZx0osxxnGTaXQWird3pz2dsLh5keNiAoXqc8j6fLzTbiye1a1+0NtW5UNu2/cz1GO+MinZkqtCWzK1FWVsma9ktFlXfGDlzwpYdR+fGaUWDfaLqAyAG2Quxx97GOP1osw9rDv5lYdan8K/wDIwT/jVdTnBqx4V/5GCf8AGqp7nJmHwR9TrL7/AFw/3f8AGii+/wBcP93/ABorU8g42X/j6uv+viX/ANDNNyRyrMv0OK1tQ8P3Ecc95bXO8uxkEJi7sc4zn39Kxfs+rnn7Jj/gJrNwdz16eMpRgovoiTJAIVmCt95QcBvrS8427jt67c8Z+lRfZ9X/AOfX/wAdNH2fV/8An1/8dNLkZX12j5/cS5bjLMcfd5+79PSk59TnGM55xUf2fV/+fX/x00fZ9X/59f8Ax00cjD67R/pEmKXc+7dvff8A3txz+dRfZ9X/AOfX/wAdNH2fV/8An1/8dNHIx/XaPn9xLk4IDEA/eAPB+tJlgCoYhTyVB4P4VH9n1f8A59R/3yaPs+r/APPqP++TRyMPrtHz+4lySMEkqOgJ4FJz3JP1Oaj+z6v/AM+o/wC+TR9n1f8A59R/3yaORh9do+f3EoLBgwZg/wDeBOfzpASOhI9gcZqP7Pq//PqP++TR9n1f/n1/8dNHJIX12j/SJldkDhcYcbW+mc/0poyMbWYfQ4qP7Pq//Pr/AOOmj7Pq/wDz6/8Ajpo5GH12j5/cS5ONuTt67c8Z9cUnPqc9vao/s+r/APPqP++TR9n1f/n1/wDHTRyMf12j5/cScjoxB68Hv60VH9n1f/n1/wDHTR9n1f8A59f/AB00cjD67R8yTnuSfYnNHJzlicnPJzzUf2fV/wDn1/8AHTR9n1f/AJ9R/wB8mjkYvrtH+kScnOScnqc8mlywOQzAnqc8n61F9n1f/n1H/fJo+z6v/wA+o/75NHIw+u0fP7iUdan8K/8AIwT/AFNU/s+r/wDPqP8Avk1peF7K8h1h5rmBkDAknHFVCLT1OXF4iFWKUTpr7/XD/d/xoovv9cP93/GirOAcl5sRV8vOBjrS/bv+mf8A49RRQAfbv+mf/j1H27/pn/49RRQAfbv+mf8A49R9u/6Z/wDj1FFAB9u/6Z/+PUfbv+mf/j1FFAB9u/6Z/wDj1H27/pn/AOPUUUAH27/pn/49R9u/6Z/+PUUUAH27/pn/AOPUfbv+mf8A49RRQAfbv+mf/j1H27/pn/49RRQAfbv+mf8A49R9u/6Z/wDj1FFAB9u/6Z/+PUfbv+mf/j1FFAB9u/6Z/wDj1H27/pn/AOPUUUAH27/pn/49R9u/6Z/+PUUUAH27/pn/AOPUfbv+mf8A49RRQBDNJ57hsbcDHrRR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24" name="Picture 4" descr="https://images-na.ssl-images-amazon.com/images/I/41%2BpJNrGujL._SX359_BO1,204,203,200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2997512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images-na.ssl-images-amazon.com/images/I/51rPLfOvqxL._SX376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95349"/>
            <a:ext cx="3061305" cy="40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1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Syllabus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1352550"/>
            <a:ext cx="1524000" cy="68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1) Intro to Programming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2166450"/>
            <a:ext cx="1676400" cy="68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2) Intermediate Programming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2166449"/>
            <a:ext cx="1524000" cy="68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3) Maths for Programming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057400" y="3371851"/>
            <a:ext cx="1524000" cy="68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4) Intro to Algorithms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174044" y="1123950"/>
            <a:ext cx="5627077" cy="1838712"/>
          </a:xfrm>
          <a:prstGeom prst="rect">
            <a:avLst/>
          </a:prstGeom>
          <a:noFill/>
          <a:ln w="28575"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85825" y="187135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year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1985846"/>
            <a:ext cx="0" cy="19536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54781" y="3878819"/>
            <a:ext cx="157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year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288844" y="1276350"/>
            <a:ext cx="1394718" cy="5745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Programming Tools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74045" y="3144129"/>
            <a:ext cx="5627076" cy="1838712"/>
          </a:xfrm>
          <a:prstGeom prst="rect">
            <a:avLst/>
          </a:prstGeom>
          <a:noFill/>
          <a:ln w="28575"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2057400" y="4171625"/>
            <a:ext cx="1676400" cy="68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5) Intermediate Algorithms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83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7078"/>
            <a:ext cx="60960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Rearrange </a:t>
            </a:r>
            <a:r>
              <a:rPr lang="en-US" dirty="0"/>
              <a:t>an array of characters R, W, and B (red, white, and </a:t>
            </a:r>
            <a:r>
              <a:rPr lang="en-US" dirty="0" smtClean="0"/>
              <a:t>blue) </a:t>
            </a:r>
            <a:r>
              <a:rPr lang="en-US" dirty="0"/>
              <a:t>so that all the R’s come ﬁrst, the W’s come next, and the B’s come last. </a:t>
            </a:r>
          </a:p>
          <a:p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a linear in-place algorithm for this problem.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096000" cy="857250"/>
          </a:xfrm>
        </p:spPr>
        <p:txBody>
          <a:bodyPr>
            <a:noAutofit/>
          </a:bodyPr>
          <a:lstStyle/>
          <a:p>
            <a:r>
              <a:rPr lang="en-US" sz="3200" dirty="0"/>
              <a:t>Sorting: </a:t>
            </a:r>
            <a:r>
              <a:rPr lang="en-US" sz="3200" dirty="0" smtClean="0"/>
              <a:t>Dutch National Flag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9550"/>
            <a:ext cx="2420248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68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Backtracking: Mazes</a:t>
            </a:r>
            <a:endParaRPr lang="en-US" dirty="0"/>
          </a:p>
        </p:txBody>
      </p:sp>
      <p:pic>
        <p:nvPicPr>
          <p:cNvPr id="32770" name="Picture 2" descr="https://upload.wikimedia.org/wikipedia/commons/thumb/2/28/Prim_Maze.svg/800px-Prim_Maz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4616"/>
            <a:ext cx="41529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9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7078"/>
            <a:ext cx="52578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Put 8 queens on an 8×8 chessboard such that none of them is able to affect any of the others.</a:t>
            </a:r>
          </a:p>
          <a:p>
            <a:endParaRPr lang="en-US" dirty="0"/>
          </a:p>
          <a:p>
            <a:r>
              <a:rPr lang="en-US" dirty="0"/>
              <a:t>A solution requires that no two queens </a:t>
            </a:r>
            <a:r>
              <a:rPr lang="en-US" dirty="0" smtClean="0"/>
              <a:t>share </a:t>
            </a:r>
            <a:r>
              <a:rPr lang="en-US" dirty="0"/>
              <a:t>the same row, column, or diagonal. </a:t>
            </a:r>
          </a:p>
          <a:p>
            <a:endParaRPr lang="en-US" dirty="0"/>
          </a:p>
          <a:p>
            <a:r>
              <a:rPr lang="en-US" dirty="0"/>
              <a:t>How many solutions?  (92)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Eight-Queens Problem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00151"/>
            <a:ext cx="301504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435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7078"/>
            <a:ext cx="7848600" cy="32420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rectangular chocolate bar consists of m x n small </a:t>
            </a:r>
            <a:r>
              <a:rPr lang="en-US" dirty="0" smtClean="0"/>
              <a:t>rectangles</a:t>
            </a:r>
            <a:r>
              <a:rPr lang="en-US" dirty="0"/>
              <a:t>, and you wish to break it into its </a:t>
            </a:r>
            <a:r>
              <a:rPr lang="en-US" dirty="0" smtClean="0"/>
              <a:t>parts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each step, you can only pick up one piece and break it along any of its vertical or horizontal lines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How </a:t>
            </a:r>
            <a:r>
              <a:rPr lang="en-US" dirty="0"/>
              <a:t>should you break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chocolate </a:t>
            </a:r>
            <a:r>
              <a:rPr lang="en-US" dirty="0"/>
              <a:t>bar using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minimum </a:t>
            </a:r>
            <a:r>
              <a:rPr lang="en-US" dirty="0"/>
              <a:t>number of steps?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57525"/>
            <a:ext cx="33528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32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DP: The Knapsack Problem</a:t>
            </a:r>
            <a:endParaRPr lang="en-US" dirty="0"/>
          </a:p>
        </p:txBody>
      </p:sp>
      <p:pic>
        <p:nvPicPr>
          <p:cNvPr id="5" name="Picture 2" descr="C:\Users\Ad\Desktop\scal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2" y="3114675"/>
            <a:ext cx="4385469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89946" y="988497"/>
            <a:ext cx="1162217" cy="1154422"/>
            <a:chOff x="2603834" y="1785937"/>
            <a:chExt cx="1072816" cy="1154422"/>
          </a:xfrm>
        </p:grpSpPr>
        <p:pic>
          <p:nvPicPr>
            <p:cNvPr id="7" name="Picture 3" descr="C:\Users\Ad\Desktop\weight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1F24"/>
                </a:clrFrom>
                <a:clrTo>
                  <a:srgbClr val="FF1F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85937"/>
              <a:ext cx="6286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Ad\Desktop\ta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34" y="1785937"/>
              <a:ext cx="722489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233854" y="2126165"/>
              <a:ext cx="290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9213498">
              <a:off x="2800136" y="1877137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2751" y="2571027"/>
              <a:ext cx="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item 0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45646" y="988497"/>
            <a:ext cx="1162217" cy="1154422"/>
            <a:chOff x="2603834" y="1785937"/>
            <a:chExt cx="1072816" cy="1154422"/>
          </a:xfrm>
        </p:grpSpPr>
        <p:pic>
          <p:nvPicPr>
            <p:cNvPr id="13" name="Picture 3" descr="C:\Users\Ad\Desktop\weight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1F24"/>
                </a:clrFrom>
                <a:clrTo>
                  <a:srgbClr val="FF1F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85937"/>
              <a:ext cx="6286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Ad\Desktop\ta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34" y="1785937"/>
              <a:ext cx="722489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3854" y="2126165"/>
              <a:ext cx="290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9213498">
              <a:off x="2800136" y="1877137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32751" y="2571027"/>
              <a:ext cx="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item 1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62788" y="988497"/>
            <a:ext cx="1162217" cy="1154422"/>
            <a:chOff x="2603834" y="1785937"/>
            <a:chExt cx="1072816" cy="1154422"/>
          </a:xfrm>
        </p:grpSpPr>
        <p:pic>
          <p:nvPicPr>
            <p:cNvPr id="19" name="Picture 3" descr="C:\Users\Ad\Desktop\weight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1F24"/>
                </a:clrFrom>
                <a:clrTo>
                  <a:srgbClr val="FF1F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85937"/>
              <a:ext cx="6286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Ad\Desktop\ta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34" y="1785937"/>
              <a:ext cx="722489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233854" y="2126165"/>
              <a:ext cx="290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9213498">
              <a:off x="2740945" y="1877137"/>
              <a:ext cx="40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32751" y="2571027"/>
              <a:ext cx="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item 2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11971" y="988497"/>
            <a:ext cx="1162217" cy="1154422"/>
            <a:chOff x="2603834" y="1785937"/>
            <a:chExt cx="1072816" cy="1154422"/>
          </a:xfrm>
        </p:grpSpPr>
        <p:pic>
          <p:nvPicPr>
            <p:cNvPr id="25" name="Picture 3" descr="C:\Users\Ad\Desktop\weight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1F24"/>
                </a:clrFrom>
                <a:clrTo>
                  <a:srgbClr val="FF1F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85937"/>
              <a:ext cx="6286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Ad\Desktop\ta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34" y="1785937"/>
              <a:ext cx="722489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233854" y="2126165"/>
              <a:ext cx="290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9213498">
              <a:off x="2740945" y="1877137"/>
              <a:ext cx="40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32751" y="2571027"/>
              <a:ext cx="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item 3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7671" y="988497"/>
            <a:ext cx="1162217" cy="1154422"/>
            <a:chOff x="2603834" y="1785937"/>
            <a:chExt cx="1072816" cy="1154422"/>
          </a:xfrm>
        </p:grpSpPr>
        <p:pic>
          <p:nvPicPr>
            <p:cNvPr id="31" name="Picture 3" descr="C:\Users\Ad\Desktop\weight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1F24"/>
                </a:clrFrom>
                <a:clrTo>
                  <a:srgbClr val="FF1F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85937"/>
              <a:ext cx="6286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Ad\Desktop\ta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34" y="1785937"/>
              <a:ext cx="722489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233854" y="2126165"/>
              <a:ext cx="290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7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9213498">
              <a:off x="2740945" y="1877137"/>
              <a:ext cx="40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32751" y="2571027"/>
              <a:ext cx="80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item 4</a:t>
              </a:r>
              <a:endParaRPr lang="en-US" dirty="0"/>
            </a:p>
          </p:txBody>
        </p:sp>
      </p:grpSp>
      <p:pic>
        <p:nvPicPr>
          <p:cNvPr id="36" name="Picture 6" descr="C:\Users\Ad\Desktop\we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56" y="2502707"/>
            <a:ext cx="933480" cy="11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18773" y="302448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11</a:t>
            </a:r>
            <a:endParaRPr lang="en-US" sz="2400" b="1" dirty="0"/>
          </a:p>
        </p:txBody>
      </p:sp>
      <p:sp>
        <p:nvSpPr>
          <p:cNvPr id="38" name="Right Brace 37"/>
          <p:cNvSpPr/>
          <p:nvPr/>
        </p:nvSpPr>
        <p:spPr>
          <a:xfrm rot="5400000">
            <a:off x="3753967" y="-598831"/>
            <a:ext cx="381000" cy="5613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3026722" y="2313160"/>
            <a:ext cx="918762" cy="1096789"/>
          </a:xfrm>
          <a:custGeom>
            <a:avLst/>
            <a:gdLst>
              <a:gd name="connsiteX0" fmla="*/ 848088 w 848088"/>
              <a:gd name="connsiteY0" fmla="*/ 0 h 1248936"/>
              <a:gd name="connsiteX1" fmla="*/ 602761 w 848088"/>
              <a:gd name="connsiteY1" fmla="*/ 434897 h 1248936"/>
              <a:gd name="connsiteX2" fmla="*/ 78654 w 848088"/>
              <a:gd name="connsiteY2" fmla="*/ 780585 h 1248936"/>
              <a:gd name="connsiteX3" fmla="*/ 11746 w 848088"/>
              <a:gd name="connsiteY3" fmla="*/ 1248936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88" h="1248936">
                <a:moveTo>
                  <a:pt x="848088" y="0"/>
                </a:moveTo>
                <a:cubicBezTo>
                  <a:pt x="789544" y="152400"/>
                  <a:pt x="731000" y="304800"/>
                  <a:pt x="602761" y="434897"/>
                </a:cubicBezTo>
                <a:cubicBezTo>
                  <a:pt x="474522" y="564994"/>
                  <a:pt x="177157" y="644912"/>
                  <a:pt x="78654" y="780585"/>
                </a:cubicBezTo>
                <a:cubicBezTo>
                  <a:pt x="-19849" y="916258"/>
                  <a:pt x="-4052" y="1082597"/>
                  <a:pt x="11746" y="1248936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80468" y="231315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maximize cost, but</a:t>
            </a:r>
          </a:p>
          <a:p>
            <a:r>
              <a:rPr lang="en-US" dirty="0" smtClean="0"/>
              <a:t>total weight ≤ 11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39355" y="3276421"/>
            <a:ext cx="207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Crucial idea: </a:t>
            </a:r>
          </a:p>
          <a:p>
            <a:r>
              <a:rPr lang="en-US" dirty="0" smtClean="0"/>
              <a:t>total weight </a:t>
            </a:r>
          </a:p>
          <a:p>
            <a:r>
              <a:rPr lang="en-US" dirty="0" smtClean="0"/>
              <a:t>must be one of </a:t>
            </a:r>
          </a:p>
          <a:p>
            <a:r>
              <a:rPr lang="en-US" dirty="0" smtClean="0"/>
              <a:t>12 values: 0=11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10400" y="1224242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or not use </a:t>
            </a:r>
          </a:p>
          <a:p>
            <a:r>
              <a:rPr lang="en-US" dirty="0" smtClean="0"/>
              <a:t>a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34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n people, each </a:t>
            </a:r>
            <a:r>
              <a:rPr lang="en-US" dirty="0" smtClean="0"/>
              <a:t>with </a:t>
            </a:r>
            <a:r>
              <a:rPr lang="en-US" dirty="0"/>
              <a:t>a different rumor. They want to share all the rumors </a:t>
            </a:r>
            <a:r>
              <a:rPr lang="en-US" dirty="0" smtClean="0"/>
              <a:t>by e-mail. </a:t>
            </a:r>
          </a:p>
          <a:p>
            <a:endParaRPr lang="en-US" dirty="0" smtClean="0"/>
          </a:p>
          <a:p>
            <a:r>
              <a:rPr lang="en-US" dirty="0" smtClean="0"/>
              <a:t>A person puts all </a:t>
            </a:r>
            <a:r>
              <a:rPr lang="en-US" dirty="0"/>
              <a:t>the rumors he </a:t>
            </a:r>
            <a:r>
              <a:rPr lang="en-US" dirty="0" smtClean="0"/>
              <a:t>currently knows into an e-mail message. That </a:t>
            </a:r>
            <a:r>
              <a:rPr lang="en-US" dirty="0"/>
              <a:t>message </a:t>
            </a:r>
            <a:r>
              <a:rPr lang="en-US" dirty="0" smtClean="0"/>
              <a:t>can only be sent to 1 person.  </a:t>
            </a:r>
          </a:p>
          <a:p>
            <a:endParaRPr lang="en-US" dirty="0" smtClean="0"/>
          </a:p>
          <a:p>
            <a:r>
              <a:rPr lang="en-US" dirty="0" smtClean="0"/>
              <a:t>Design an algorithm </a:t>
            </a:r>
            <a:r>
              <a:rPr lang="en-US" dirty="0"/>
              <a:t>that </a:t>
            </a:r>
            <a:r>
              <a:rPr lang="en-US" dirty="0" smtClean="0"/>
              <a:t>outputs the </a:t>
            </a:r>
            <a:r>
              <a:rPr lang="en-US" dirty="0"/>
              <a:t>minimum number of messages </a:t>
            </a:r>
            <a:r>
              <a:rPr lang="en-US" dirty="0" smtClean="0"/>
              <a:t>that the n people </a:t>
            </a:r>
            <a:r>
              <a:rPr lang="en-US" dirty="0"/>
              <a:t>need to send to </a:t>
            </a:r>
            <a:r>
              <a:rPr lang="en-US" dirty="0" smtClean="0"/>
              <a:t>make sure that everyone </a:t>
            </a:r>
            <a:r>
              <a:rPr lang="en-US" dirty="0"/>
              <a:t>gets all the rumors.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Trees: Rumors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42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Solutions</a:t>
            </a:r>
            <a:endParaRPr lang="en-US" dirty="0"/>
          </a:p>
        </p:txBody>
      </p:sp>
      <p:sp>
        <p:nvSpPr>
          <p:cNvPr id="5" name="AutoShape 2" descr="https://cdncontribute.geeksforgeeks.org/wp-content/uploads/message-spreading-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66389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28750"/>
            <a:ext cx="405307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48200" y="1200150"/>
            <a:ext cx="0" cy="3276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52550"/>
            <a:ext cx="4343400" cy="272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4290945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2(n </a:t>
            </a:r>
            <a:r>
              <a:rPr lang="en-US" smtClean="0"/>
              <a:t>– </a:t>
            </a:r>
            <a:r>
              <a:rPr lang="en-US" smtClean="0"/>
              <a:t>1) </a:t>
            </a:r>
            <a:r>
              <a:rPr lang="en-US" dirty="0" smtClean="0"/>
              <a:t>messages in both cases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5788" y="1015484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no. of rumors in 1 message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135255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70394" y="1352550"/>
            <a:ext cx="32980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61414" y="2432506"/>
            <a:ext cx="248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1</a:t>
            </a:r>
            <a:endParaRPr lang="en-US" sz="800"/>
          </a:p>
        </p:txBody>
      </p:sp>
      <p:sp>
        <p:nvSpPr>
          <p:cNvPr id="15" name="TextBox 14"/>
          <p:cNvSpPr txBox="1"/>
          <p:nvPr/>
        </p:nvSpPr>
        <p:spPr>
          <a:xfrm>
            <a:off x="5614737" y="2456322"/>
            <a:ext cx="248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2</a:t>
            </a:r>
            <a:endParaRPr lang="en-US" sz="800"/>
          </a:p>
        </p:txBody>
      </p:sp>
      <p:sp>
        <p:nvSpPr>
          <p:cNvPr id="16" name="TextBox 15"/>
          <p:cNvSpPr txBox="1"/>
          <p:nvPr/>
        </p:nvSpPr>
        <p:spPr>
          <a:xfrm>
            <a:off x="7281491" y="2450568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n-1</a:t>
            </a:r>
            <a:endParaRPr lang="en-US" sz="800"/>
          </a:p>
        </p:txBody>
      </p:sp>
      <p:sp>
        <p:nvSpPr>
          <p:cNvPr id="17" name="TextBox 16"/>
          <p:cNvSpPr txBox="1"/>
          <p:nvPr/>
        </p:nvSpPr>
        <p:spPr>
          <a:xfrm>
            <a:off x="6781800" y="2463340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n-2</a:t>
            </a:r>
            <a:endParaRPr lang="en-US" sz="800"/>
          </a:p>
        </p:txBody>
      </p:sp>
      <p:sp>
        <p:nvSpPr>
          <p:cNvPr id="18" name="TextBox 17"/>
          <p:cNvSpPr txBox="1"/>
          <p:nvPr/>
        </p:nvSpPr>
        <p:spPr>
          <a:xfrm>
            <a:off x="7781182" y="1554094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n-1</a:t>
            </a:r>
            <a:endParaRPr lang="en-US" sz="800"/>
          </a:p>
        </p:txBody>
      </p:sp>
      <p:sp>
        <p:nvSpPr>
          <p:cNvPr id="19" name="TextBox 18"/>
          <p:cNvSpPr txBox="1"/>
          <p:nvPr/>
        </p:nvSpPr>
        <p:spPr>
          <a:xfrm>
            <a:off x="7967291" y="2318418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n-1</a:t>
            </a:r>
            <a:endParaRPr lang="en-US" sz="800"/>
          </a:p>
        </p:txBody>
      </p:sp>
      <p:sp>
        <p:nvSpPr>
          <p:cNvPr id="20" name="TextBox 19"/>
          <p:cNvSpPr txBox="1"/>
          <p:nvPr/>
        </p:nvSpPr>
        <p:spPr>
          <a:xfrm>
            <a:off x="7781182" y="3333750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n-1</a:t>
            </a:r>
            <a:endParaRPr lang="en-US" sz="800"/>
          </a:p>
        </p:txBody>
      </p:sp>
      <p:sp>
        <p:nvSpPr>
          <p:cNvPr id="24" name="TextBox 23"/>
          <p:cNvSpPr txBox="1"/>
          <p:nvPr/>
        </p:nvSpPr>
        <p:spPr>
          <a:xfrm>
            <a:off x="5109411" y="2964418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no. of rumors </a:t>
            </a:r>
          </a:p>
          <a:p>
            <a:r>
              <a:rPr lang="en-US" smtClean="0"/>
              <a:t>in 1 message</a:t>
            </a: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400800" y="2678784"/>
            <a:ext cx="485812" cy="285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2"/>
          </p:cNvCxnSpPr>
          <p:nvPr/>
        </p:nvCxnSpPr>
        <p:spPr>
          <a:xfrm flipH="1" flipV="1">
            <a:off x="5285807" y="2647950"/>
            <a:ext cx="292903" cy="316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80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paghetti unc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52549"/>
            <a:ext cx="2009775" cy="368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Imagine </a:t>
            </a:r>
            <a:r>
              <a:rPr lang="en-US" dirty="0"/>
              <a:t>a handful of uncooked spaghetti, individual rods  whose lengths represent numbers that need to be sorted.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Define a </a:t>
            </a:r>
            <a:r>
              <a:rPr lang="en-US" dirty="0"/>
              <a:t>“spaghetti sort”—a sorting algorithm that takes advantage of this </a:t>
            </a:r>
            <a:r>
              <a:rPr lang="en-US" dirty="0" smtClean="0"/>
              <a:t>representation</a:t>
            </a:r>
            <a:r>
              <a:rPr lang="en-US" dirty="0"/>
              <a:t>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HeapSort: Spaghetti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38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7089" y="1123950"/>
            <a:ext cx="5551311" cy="3657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Self-balancing trees</a:t>
            </a:r>
          </a:p>
          <a:p>
            <a:pPr lvl="2"/>
            <a:r>
              <a:rPr lang="en-US" dirty="0" smtClean="0"/>
              <a:t>Red-Black trees, B-trees</a:t>
            </a:r>
          </a:p>
          <a:p>
            <a:pPr lvl="1"/>
            <a:r>
              <a:rPr lang="en-US" dirty="0" smtClean="0"/>
              <a:t>Game trees</a:t>
            </a:r>
            <a:endParaRPr lang="en-US" dirty="0"/>
          </a:p>
          <a:p>
            <a:pPr lvl="1"/>
            <a:r>
              <a:rPr lang="en-US" dirty="0" smtClean="0"/>
              <a:t>Max-flow</a:t>
            </a:r>
          </a:p>
          <a:p>
            <a:pPr lvl="1"/>
            <a:r>
              <a:rPr lang="en-US" dirty="0" smtClean="0"/>
              <a:t>String Searching</a:t>
            </a:r>
          </a:p>
          <a:p>
            <a:pPr lvl="1"/>
            <a:r>
              <a:rPr lang="en-US" dirty="0" smtClean="0"/>
              <a:t>Number Theory</a:t>
            </a:r>
          </a:p>
          <a:p>
            <a:pPr lvl="1"/>
            <a:r>
              <a:rPr lang="en-US" dirty="0" smtClean="0"/>
              <a:t>Computational Geometry</a:t>
            </a:r>
          </a:p>
          <a:p>
            <a:pPr lvl="1"/>
            <a:r>
              <a:rPr lang="en-US" dirty="0" smtClean="0"/>
              <a:t>Constraint Satisfaction</a:t>
            </a:r>
          </a:p>
          <a:p>
            <a:pPr lvl="1"/>
            <a:r>
              <a:rPr lang="en-US" dirty="0" smtClean="0"/>
              <a:t>P and NP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Intermediate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45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Nim there are two piles of stones.</a:t>
            </a:r>
          </a:p>
          <a:p>
            <a:r>
              <a:rPr lang="en-US" dirty="0"/>
              <a:t>Each player takes 1 or more stones from one pile.</a:t>
            </a:r>
          </a:p>
          <a:p>
            <a:r>
              <a:rPr lang="en-US" dirty="0"/>
              <a:t>The player who removes the last stone loses.</a:t>
            </a:r>
          </a:p>
          <a:p>
            <a:endParaRPr lang="en-US" dirty="0"/>
          </a:p>
          <a:p>
            <a:r>
              <a:rPr lang="en-US" dirty="0"/>
              <a:t>For example, the pile (3,2):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Trees: Nim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48400" y="4400550"/>
            <a:ext cx="914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248400" y="4095750"/>
            <a:ext cx="914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248400" y="3790950"/>
            <a:ext cx="914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15200" y="4400550"/>
            <a:ext cx="914400" cy="2286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15200" y="4095750"/>
            <a:ext cx="914400" cy="2286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715000" y="462915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3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using </a:t>
            </a:r>
            <a:r>
              <a:rPr lang="en-US" b="1" dirty="0" smtClean="0"/>
              <a:t>imperative programming</a:t>
            </a:r>
          </a:p>
          <a:p>
            <a:pPr lvl="1"/>
            <a:r>
              <a:rPr lang="en-US" dirty="0" smtClean="0"/>
              <a:t>mutable state, assignment</a:t>
            </a:r>
          </a:p>
          <a:p>
            <a:pPr lvl="1"/>
            <a:r>
              <a:rPr lang="en-US" dirty="0" smtClean="0"/>
              <a:t>branching, loops</a:t>
            </a:r>
          </a:p>
          <a:p>
            <a:pPr lvl="1"/>
            <a:r>
              <a:rPr lang="en-US" dirty="0" smtClean="0"/>
              <a:t>sequential data structures: arrays, lists</a:t>
            </a:r>
          </a:p>
          <a:p>
            <a:pPr lvl="1"/>
            <a:r>
              <a:rPr lang="en-US" dirty="0" smtClean="0"/>
              <a:t>functions, parameter passing, recursion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Intro. to Programming</a:t>
            </a:r>
            <a:endParaRPr lang="en-US" dirty="0"/>
          </a:p>
        </p:txBody>
      </p:sp>
      <p:pic>
        <p:nvPicPr>
          <p:cNvPr id="4" name="Picture 2" descr="http://www.csee.umbc.edu/wp-content/uploads/2011/04/python-logo-mas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28368"/>
            <a:ext cx="3505531" cy="8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374173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pic>
        <p:nvPicPr>
          <p:cNvPr id="3074" name="Picture 2" descr="Java programming languag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71750"/>
            <a:ext cx="13430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1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113"/>
          <p:cNvSpPr txBox="1">
            <a:spLocks noChangeArrowheads="1"/>
          </p:cNvSpPr>
          <p:nvPr/>
        </p:nvSpPr>
        <p:spPr bwMode="auto">
          <a:xfrm>
            <a:off x="5334000" y="1123950"/>
            <a:ext cx="68800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h-TH" sz="2800" b="1"/>
              <a:t>. . .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DF72EFAF-D2A5-4292-82FE-66E90F3BE586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444" y="62794"/>
            <a:ext cx="3200400" cy="85725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Part of </a:t>
            </a:r>
            <a:r>
              <a:rPr lang="en-US" sz="4400" dirty="0" smtClean="0"/>
              <a:t>Tree</a:t>
            </a:r>
            <a:endParaRPr lang="en-US" sz="4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52850" y="285750"/>
            <a:ext cx="7620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(3,2)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52600" y="9715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(2,2)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05200" y="9715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(1,2)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181600" y="9715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(0,2)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29400" y="9715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(3,1)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924800" y="9715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(3,0)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2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(1,2)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334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(0,2)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716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(2,1)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098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(2,0)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004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(0,2)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386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(1,1)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76850" y="16573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(1,0)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96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(1,1)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6002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(0,1)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6670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(2,0)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(1,0)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668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(0,1)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6200" y="45529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143000" y="45529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12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194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(1,0)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576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667000" y="45529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cxnSp>
        <p:nvCxnSpPr>
          <p:cNvPr id="29" name="AutoShape 29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800" y="666750"/>
            <a:ext cx="19240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0"/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3962400" y="666750"/>
            <a:ext cx="1714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31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4133850" y="666750"/>
            <a:ext cx="15049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5" idx="2"/>
            <a:endCxn id="9" idx="0"/>
          </p:cNvCxnSpPr>
          <p:nvPr/>
        </p:nvCxnSpPr>
        <p:spPr bwMode="auto">
          <a:xfrm>
            <a:off x="4133850" y="666750"/>
            <a:ext cx="29527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33"/>
          <p:cNvCxnSpPr>
            <a:cxnSpLocks noChangeShapeType="1"/>
            <a:stCxn id="5" idx="2"/>
            <a:endCxn id="10" idx="0"/>
          </p:cNvCxnSpPr>
          <p:nvPr/>
        </p:nvCxnSpPr>
        <p:spPr bwMode="auto">
          <a:xfrm>
            <a:off x="4133850" y="666750"/>
            <a:ext cx="42481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34"/>
          <p:cNvCxnSpPr>
            <a:cxnSpLocks noChangeShapeType="1"/>
            <a:stCxn id="6" idx="4"/>
            <a:endCxn id="11" idx="0"/>
          </p:cNvCxnSpPr>
          <p:nvPr/>
        </p:nvCxnSpPr>
        <p:spPr bwMode="auto">
          <a:xfrm flipH="1">
            <a:off x="438150" y="1352550"/>
            <a:ext cx="17716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"/>
          <p:cNvCxnSpPr>
            <a:cxnSpLocks noChangeShapeType="1"/>
            <a:stCxn id="6" idx="4"/>
            <a:endCxn id="12" idx="0"/>
          </p:cNvCxnSpPr>
          <p:nvPr/>
        </p:nvCxnSpPr>
        <p:spPr bwMode="auto">
          <a:xfrm flipH="1">
            <a:off x="1276350" y="1352550"/>
            <a:ext cx="9334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6"/>
          <p:cNvCxnSpPr>
            <a:cxnSpLocks noChangeShapeType="1"/>
            <a:stCxn id="6" idx="4"/>
            <a:endCxn id="13" idx="0"/>
          </p:cNvCxnSpPr>
          <p:nvPr/>
        </p:nvCxnSpPr>
        <p:spPr bwMode="auto">
          <a:xfrm flipH="1">
            <a:off x="2114550" y="1352550"/>
            <a:ext cx="952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7"/>
          <p:cNvCxnSpPr>
            <a:cxnSpLocks noChangeShapeType="1"/>
            <a:stCxn id="6" idx="4"/>
            <a:endCxn id="14" idx="0"/>
          </p:cNvCxnSpPr>
          <p:nvPr/>
        </p:nvCxnSpPr>
        <p:spPr bwMode="auto">
          <a:xfrm>
            <a:off x="2209800" y="1352550"/>
            <a:ext cx="7429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8"/>
          <p:cNvCxnSpPr>
            <a:cxnSpLocks noChangeShapeType="1"/>
            <a:stCxn id="7" idx="4"/>
            <a:endCxn id="15" idx="0"/>
          </p:cNvCxnSpPr>
          <p:nvPr/>
        </p:nvCxnSpPr>
        <p:spPr bwMode="auto">
          <a:xfrm flipH="1">
            <a:off x="3943350" y="1352550"/>
            <a:ext cx="190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9"/>
          <p:cNvCxnSpPr>
            <a:cxnSpLocks noChangeShapeType="1"/>
            <a:stCxn id="7" idx="4"/>
            <a:endCxn id="16" idx="0"/>
          </p:cNvCxnSpPr>
          <p:nvPr/>
        </p:nvCxnSpPr>
        <p:spPr bwMode="auto">
          <a:xfrm>
            <a:off x="3962400" y="1352550"/>
            <a:ext cx="8191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40"/>
          <p:cNvCxnSpPr>
            <a:cxnSpLocks noChangeShapeType="1"/>
            <a:stCxn id="7" idx="4"/>
            <a:endCxn id="17" idx="0"/>
          </p:cNvCxnSpPr>
          <p:nvPr/>
        </p:nvCxnSpPr>
        <p:spPr bwMode="auto">
          <a:xfrm>
            <a:off x="3962400" y="1352550"/>
            <a:ext cx="165735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41"/>
          <p:cNvCxnSpPr>
            <a:cxnSpLocks noChangeShapeType="1"/>
            <a:stCxn id="13" idx="2"/>
            <a:endCxn id="18" idx="0"/>
          </p:cNvCxnSpPr>
          <p:nvPr/>
        </p:nvCxnSpPr>
        <p:spPr bwMode="auto">
          <a:xfrm flipH="1">
            <a:off x="1066800" y="2038350"/>
            <a:ext cx="104775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2"/>
          <p:cNvCxnSpPr>
            <a:cxnSpLocks noChangeShapeType="1"/>
            <a:stCxn id="13" idx="2"/>
            <a:endCxn id="19" idx="0"/>
          </p:cNvCxnSpPr>
          <p:nvPr/>
        </p:nvCxnSpPr>
        <p:spPr bwMode="auto">
          <a:xfrm flipH="1">
            <a:off x="2057400" y="2038350"/>
            <a:ext cx="5715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3"/>
          <p:cNvCxnSpPr>
            <a:cxnSpLocks noChangeShapeType="1"/>
            <a:stCxn id="13" idx="2"/>
            <a:endCxn id="20" idx="0"/>
          </p:cNvCxnSpPr>
          <p:nvPr/>
        </p:nvCxnSpPr>
        <p:spPr bwMode="auto">
          <a:xfrm>
            <a:off x="2114550" y="2038350"/>
            <a:ext cx="100965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4"/>
          <p:cNvCxnSpPr>
            <a:cxnSpLocks noChangeShapeType="1"/>
            <a:stCxn id="20" idx="4"/>
            <a:endCxn id="26" idx="0"/>
          </p:cNvCxnSpPr>
          <p:nvPr/>
        </p:nvCxnSpPr>
        <p:spPr bwMode="auto">
          <a:xfrm>
            <a:off x="3124200" y="3333750"/>
            <a:ext cx="381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5"/>
          <p:cNvCxnSpPr>
            <a:cxnSpLocks noChangeShapeType="1"/>
            <a:stCxn id="20" idx="4"/>
            <a:endCxn id="27" idx="0"/>
          </p:cNvCxnSpPr>
          <p:nvPr/>
        </p:nvCxnSpPr>
        <p:spPr bwMode="auto">
          <a:xfrm>
            <a:off x="3124200" y="3333750"/>
            <a:ext cx="8763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6"/>
          <p:cNvCxnSpPr>
            <a:cxnSpLocks noChangeShapeType="1"/>
            <a:stCxn id="26" idx="2"/>
            <a:endCxn id="28" idx="0"/>
          </p:cNvCxnSpPr>
          <p:nvPr/>
        </p:nvCxnSpPr>
        <p:spPr bwMode="auto">
          <a:xfrm flipH="1">
            <a:off x="3124200" y="4248150"/>
            <a:ext cx="381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7"/>
          <p:cNvCxnSpPr>
            <a:cxnSpLocks noChangeShapeType="1"/>
            <a:stCxn id="19" idx="4"/>
            <a:endCxn id="25" idx="0"/>
          </p:cNvCxnSpPr>
          <p:nvPr/>
        </p:nvCxnSpPr>
        <p:spPr bwMode="auto">
          <a:xfrm>
            <a:off x="2057400" y="3333750"/>
            <a:ext cx="2667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8"/>
          <p:cNvCxnSpPr>
            <a:cxnSpLocks noChangeShapeType="1"/>
            <a:stCxn id="18" idx="4"/>
            <a:endCxn id="22" idx="0"/>
          </p:cNvCxnSpPr>
          <p:nvPr/>
        </p:nvCxnSpPr>
        <p:spPr bwMode="auto">
          <a:xfrm>
            <a:off x="1066800" y="3333750"/>
            <a:ext cx="3429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9"/>
          <p:cNvCxnSpPr>
            <a:cxnSpLocks noChangeShapeType="1"/>
            <a:stCxn id="18" idx="4"/>
            <a:endCxn id="21" idx="0"/>
          </p:cNvCxnSpPr>
          <p:nvPr/>
        </p:nvCxnSpPr>
        <p:spPr bwMode="auto">
          <a:xfrm flipH="1">
            <a:off x="571500" y="3333750"/>
            <a:ext cx="4953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50"/>
          <p:cNvCxnSpPr>
            <a:cxnSpLocks noChangeShapeType="1"/>
            <a:stCxn id="22" idx="2"/>
            <a:endCxn id="24" idx="0"/>
          </p:cNvCxnSpPr>
          <p:nvPr/>
        </p:nvCxnSpPr>
        <p:spPr bwMode="auto">
          <a:xfrm>
            <a:off x="1409700" y="4248150"/>
            <a:ext cx="1905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51"/>
          <p:cNvCxnSpPr>
            <a:cxnSpLocks noChangeShapeType="1"/>
            <a:stCxn id="21" idx="2"/>
            <a:endCxn id="23" idx="0"/>
          </p:cNvCxnSpPr>
          <p:nvPr/>
        </p:nvCxnSpPr>
        <p:spPr bwMode="auto">
          <a:xfrm flipH="1">
            <a:off x="533400" y="4248150"/>
            <a:ext cx="381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40386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(0,1)</a:t>
            </a: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51054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(1,0)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45720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54864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cxnSp>
        <p:nvCxnSpPr>
          <p:cNvPr id="56" name="AutoShape 56"/>
          <p:cNvCxnSpPr>
            <a:cxnSpLocks noChangeShapeType="1"/>
            <a:stCxn id="16" idx="2"/>
            <a:endCxn id="52" idx="0"/>
          </p:cNvCxnSpPr>
          <p:nvPr/>
        </p:nvCxnSpPr>
        <p:spPr bwMode="auto">
          <a:xfrm flipH="1">
            <a:off x="4495800" y="2038350"/>
            <a:ext cx="28575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57"/>
          <p:cNvCxnSpPr>
            <a:cxnSpLocks noChangeShapeType="1"/>
            <a:stCxn id="16" idx="2"/>
            <a:endCxn id="53" idx="0"/>
          </p:cNvCxnSpPr>
          <p:nvPr/>
        </p:nvCxnSpPr>
        <p:spPr bwMode="auto">
          <a:xfrm>
            <a:off x="4781550" y="2038350"/>
            <a:ext cx="78105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58"/>
          <p:cNvCxnSpPr>
            <a:cxnSpLocks noChangeShapeType="1"/>
            <a:stCxn id="52" idx="4"/>
            <a:endCxn id="54" idx="0"/>
          </p:cNvCxnSpPr>
          <p:nvPr/>
        </p:nvCxnSpPr>
        <p:spPr bwMode="auto">
          <a:xfrm>
            <a:off x="4495800" y="3333750"/>
            <a:ext cx="4191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59"/>
          <p:cNvCxnSpPr>
            <a:cxnSpLocks noChangeShapeType="1"/>
            <a:stCxn id="53" idx="4"/>
            <a:endCxn id="55" idx="0"/>
          </p:cNvCxnSpPr>
          <p:nvPr/>
        </p:nvCxnSpPr>
        <p:spPr bwMode="auto">
          <a:xfrm>
            <a:off x="5562600" y="3333750"/>
            <a:ext cx="2667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6724650" y="21145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(2,0)</a:t>
            </a: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7543800" y="21145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(1,0)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8382000" y="21145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63" name="Oval 66"/>
          <p:cNvSpPr>
            <a:spLocks noChangeArrowheads="1"/>
          </p:cNvSpPr>
          <p:nvPr/>
        </p:nvSpPr>
        <p:spPr bwMode="auto">
          <a:xfrm>
            <a:off x="62484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(1,0)</a:t>
            </a:r>
          </a:p>
        </p:txBody>
      </p:sp>
      <p:sp>
        <p:nvSpPr>
          <p:cNvPr id="64" name="Oval 67"/>
          <p:cNvSpPr>
            <a:spLocks noChangeArrowheads="1"/>
          </p:cNvSpPr>
          <p:nvPr/>
        </p:nvSpPr>
        <p:spPr bwMode="auto">
          <a:xfrm>
            <a:off x="72390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65" name="Oval 68"/>
          <p:cNvSpPr>
            <a:spLocks noChangeArrowheads="1"/>
          </p:cNvSpPr>
          <p:nvPr/>
        </p:nvSpPr>
        <p:spPr bwMode="auto">
          <a:xfrm>
            <a:off x="8229600" y="29527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sp>
        <p:nvSpPr>
          <p:cNvPr id="66" name="Rectangle 69"/>
          <p:cNvSpPr>
            <a:spLocks noChangeArrowheads="1"/>
          </p:cNvSpPr>
          <p:nvPr/>
        </p:nvSpPr>
        <p:spPr bwMode="auto">
          <a:xfrm>
            <a:off x="6400800" y="3867150"/>
            <a:ext cx="6858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/>
              <a:t>(0,0)</a:t>
            </a:r>
          </a:p>
        </p:txBody>
      </p:sp>
      <p:cxnSp>
        <p:nvCxnSpPr>
          <p:cNvPr id="67" name="AutoShape 70"/>
          <p:cNvCxnSpPr>
            <a:cxnSpLocks noChangeShapeType="1"/>
            <a:stCxn id="10" idx="4"/>
            <a:endCxn id="60" idx="0"/>
          </p:cNvCxnSpPr>
          <p:nvPr/>
        </p:nvCxnSpPr>
        <p:spPr bwMode="auto">
          <a:xfrm flipH="1">
            <a:off x="7067550" y="1352550"/>
            <a:ext cx="131445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71"/>
          <p:cNvCxnSpPr>
            <a:cxnSpLocks noChangeShapeType="1"/>
            <a:stCxn id="10" idx="4"/>
            <a:endCxn id="61" idx="0"/>
          </p:cNvCxnSpPr>
          <p:nvPr/>
        </p:nvCxnSpPr>
        <p:spPr bwMode="auto">
          <a:xfrm flipH="1">
            <a:off x="7886700" y="1352550"/>
            <a:ext cx="4953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72"/>
          <p:cNvCxnSpPr>
            <a:cxnSpLocks noChangeShapeType="1"/>
            <a:stCxn id="10" idx="4"/>
            <a:endCxn id="62" idx="0"/>
          </p:cNvCxnSpPr>
          <p:nvPr/>
        </p:nvCxnSpPr>
        <p:spPr bwMode="auto">
          <a:xfrm>
            <a:off x="8382000" y="1352550"/>
            <a:ext cx="3429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74"/>
          <p:cNvCxnSpPr>
            <a:cxnSpLocks noChangeShapeType="1"/>
            <a:stCxn id="61" idx="2"/>
            <a:endCxn id="65" idx="0"/>
          </p:cNvCxnSpPr>
          <p:nvPr/>
        </p:nvCxnSpPr>
        <p:spPr bwMode="auto">
          <a:xfrm>
            <a:off x="7886700" y="2495550"/>
            <a:ext cx="8001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75"/>
          <p:cNvCxnSpPr>
            <a:cxnSpLocks noChangeShapeType="1"/>
            <a:stCxn id="60" idx="2"/>
            <a:endCxn id="64" idx="0"/>
          </p:cNvCxnSpPr>
          <p:nvPr/>
        </p:nvCxnSpPr>
        <p:spPr bwMode="auto">
          <a:xfrm>
            <a:off x="7067550" y="2495550"/>
            <a:ext cx="62865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76"/>
          <p:cNvCxnSpPr>
            <a:cxnSpLocks noChangeShapeType="1"/>
            <a:stCxn id="60" idx="2"/>
            <a:endCxn id="63" idx="0"/>
          </p:cNvCxnSpPr>
          <p:nvPr/>
        </p:nvCxnSpPr>
        <p:spPr bwMode="auto">
          <a:xfrm flipH="1">
            <a:off x="6705600" y="2495550"/>
            <a:ext cx="36195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77"/>
          <p:cNvCxnSpPr>
            <a:cxnSpLocks noChangeShapeType="1"/>
            <a:stCxn id="63" idx="4"/>
            <a:endCxn id="66" idx="0"/>
          </p:cNvCxnSpPr>
          <p:nvPr/>
        </p:nvCxnSpPr>
        <p:spPr bwMode="auto">
          <a:xfrm>
            <a:off x="6705600" y="3333750"/>
            <a:ext cx="381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" name="Group 83"/>
          <p:cNvGrpSpPr>
            <a:grpSpLocks/>
          </p:cNvGrpSpPr>
          <p:nvPr/>
        </p:nvGrpSpPr>
        <p:grpSpPr bwMode="auto">
          <a:xfrm>
            <a:off x="76200" y="2038356"/>
            <a:ext cx="687388" cy="600076"/>
            <a:chOff x="48" y="2160"/>
            <a:chExt cx="433" cy="378"/>
          </a:xfrm>
          <a:noFill/>
        </p:grpSpPr>
        <p:sp>
          <p:nvSpPr>
            <p:cNvPr id="75" name="Line 78"/>
            <p:cNvSpPr>
              <a:spLocks noChangeShapeType="1"/>
            </p:cNvSpPr>
            <p:nvPr/>
          </p:nvSpPr>
          <p:spPr bwMode="auto">
            <a:xfrm flipH="1">
              <a:off x="81" y="2160"/>
              <a:ext cx="111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76" name="Line 79"/>
            <p:cNvSpPr>
              <a:spLocks noChangeShapeType="1"/>
            </p:cNvSpPr>
            <p:nvPr/>
          </p:nvSpPr>
          <p:spPr bwMode="auto">
            <a:xfrm>
              <a:off x="288" y="2160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>
              <a:off x="384" y="2160"/>
              <a:ext cx="84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78" name="Text Box 82"/>
            <p:cNvSpPr txBox="1">
              <a:spLocks noChangeArrowheads="1"/>
            </p:cNvSpPr>
            <p:nvPr/>
          </p:nvSpPr>
          <p:spPr bwMode="auto">
            <a:xfrm>
              <a:off x="48" y="2208"/>
              <a:ext cx="43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h-TH" sz="2800" b="1"/>
                <a:t>. . . .</a:t>
              </a:r>
            </a:p>
          </p:txBody>
        </p:sp>
      </p:grpSp>
      <p:grpSp>
        <p:nvGrpSpPr>
          <p:cNvPr id="79" name="Group 84"/>
          <p:cNvGrpSpPr>
            <a:grpSpLocks/>
          </p:cNvGrpSpPr>
          <p:nvPr/>
        </p:nvGrpSpPr>
        <p:grpSpPr bwMode="auto">
          <a:xfrm>
            <a:off x="882650" y="2038356"/>
            <a:ext cx="687388" cy="600076"/>
            <a:chOff x="48" y="2160"/>
            <a:chExt cx="433" cy="378"/>
          </a:xfrm>
          <a:noFill/>
        </p:grpSpPr>
        <p:sp>
          <p:nvSpPr>
            <p:cNvPr id="80" name="Line 85"/>
            <p:cNvSpPr>
              <a:spLocks noChangeShapeType="1"/>
            </p:cNvSpPr>
            <p:nvPr/>
          </p:nvSpPr>
          <p:spPr bwMode="auto">
            <a:xfrm flipH="1">
              <a:off x="81" y="2160"/>
              <a:ext cx="111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>
              <a:off x="288" y="2160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2" name="Line 87"/>
            <p:cNvSpPr>
              <a:spLocks noChangeShapeType="1"/>
            </p:cNvSpPr>
            <p:nvPr/>
          </p:nvSpPr>
          <p:spPr bwMode="auto">
            <a:xfrm>
              <a:off x="384" y="2160"/>
              <a:ext cx="84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3" name="Text Box 88"/>
            <p:cNvSpPr txBox="1">
              <a:spLocks noChangeArrowheads="1"/>
            </p:cNvSpPr>
            <p:nvPr/>
          </p:nvSpPr>
          <p:spPr bwMode="auto">
            <a:xfrm>
              <a:off x="48" y="2208"/>
              <a:ext cx="43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h-TH" sz="2800" b="1"/>
                <a:t>. . . .</a:t>
              </a:r>
            </a:p>
          </p:txBody>
        </p:sp>
      </p:grpSp>
      <p:grpSp>
        <p:nvGrpSpPr>
          <p:cNvPr id="84" name="Group 89"/>
          <p:cNvGrpSpPr>
            <a:grpSpLocks/>
          </p:cNvGrpSpPr>
          <p:nvPr/>
        </p:nvGrpSpPr>
        <p:grpSpPr bwMode="auto">
          <a:xfrm>
            <a:off x="2559050" y="2038356"/>
            <a:ext cx="687388" cy="600076"/>
            <a:chOff x="48" y="2160"/>
            <a:chExt cx="433" cy="378"/>
          </a:xfrm>
          <a:noFill/>
        </p:grpSpPr>
        <p:sp>
          <p:nvSpPr>
            <p:cNvPr id="85" name="Line 90"/>
            <p:cNvSpPr>
              <a:spLocks noChangeShapeType="1"/>
            </p:cNvSpPr>
            <p:nvPr/>
          </p:nvSpPr>
          <p:spPr bwMode="auto">
            <a:xfrm flipH="1">
              <a:off x="81" y="2160"/>
              <a:ext cx="111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6" name="Line 91"/>
            <p:cNvSpPr>
              <a:spLocks noChangeShapeType="1"/>
            </p:cNvSpPr>
            <p:nvPr/>
          </p:nvSpPr>
          <p:spPr bwMode="auto">
            <a:xfrm>
              <a:off x="288" y="2160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7" name="Line 92"/>
            <p:cNvSpPr>
              <a:spLocks noChangeShapeType="1"/>
            </p:cNvSpPr>
            <p:nvPr/>
          </p:nvSpPr>
          <p:spPr bwMode="auto">
            <a:xfrm>
              <a:off x="384" y="2160"/>
              <a:ext cx="84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8" name="Text Box 93"/>
            <p:cNvSpPr txBox="1">
              <a:spLocks noChangeArrowheads="1"/>
            </p:cNvSpPr>
            <p:nvPr/>
          </p:nvSpPr>
          <p:spPr bwMode="auto">
            <a:xfrm>
              <a:off x="48" y="2208"/>
              <a:ext cx="43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h-TH" sz="2800" b="1"/>
                <a:t>. . . .</a:t>
              </a:r>
            </a:p>
          </p:txBody>
        </p:sp>
      </p:grpSp>
      <p:grpSp>
        <p:nvGrpSpPr>
          <p:cNvPr id="89" name="Group 94"/>
          <p:cNvGrpSpPr>
            <a:grpSpLocks/>
          </p:cNvGrpSpPr>
          <p:nvPr/>
        </p:nvGrpSpPr>
        <p:grpSpPr bwMode="auto">
          <a:xfrm>
            <a:off x="3505200" y="2038356"/>
            <a:ext cx="687388" cy="600076"/>
            <a:chOff x="48" y="2160"/>
            <a:chExt cx="433" cy="378"/>
          </a:xfrm>
          <a:noFill/>
        </p:grpSpPr>
        <p:sp>
          <p:nvSpPr>
            <p:cNvPr id="90" name="Line 95"/>
            <p:cNvSpPr>
              <a:spLocks noChangeShapeType="1"/>
            </p:cNvSpPr>
            <p:nvPr/>
          </p:nvSpPr>
          <p:spPr bwMode="auto">
            <a:xfrm flipH="1">
              <a:off x="81" y="2160"/>
              <a:ext cx="111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>
              <a:off x="288" y="2160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>
              <a:off x="384" y="2160"/>
              <a:ext cx="84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93" name="Text Box 98"/>
            <p:cNvSpPr txBox="1">
              <a:spLocks noChangeArrowheads="1"/>
            </p:cNvSpPr>
            <p:nvPr/>
          </p:nvSpPr>
          <p:spPr bwMode="auto">
            <a:xfrm>
              <a:off x="48" y="2208"/>
              <a:ext cx="43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h-TH" sz="2800" b="1"/>
                <a:t>. . . .</a:t>
              </a:r>
            </a:p>
          </p:txBody>
        </p:sp>
      </p:grpSp>
      <p:grpSp>
        <p:nvGrpSpPr>
          <p:cNvPr id="94" name="Group 99"/>
          <p:cNvGrpSpPr>
            <a:grpSpLocks/>
          </p:cNvGrpSpPr>
          <p:nvPr/>
        </p:nvGrpSpPr>
        <p:grpSpPr bwMode="auto">
          <a:xfrm>
            <a:off x="5226050" y="2038356"/>
            <a:ext cx="687388" cy="600076"/>
            <a:chOff x="48" y="2160"/>
            <a:chExt cx="433" cy="378"/>
          </a:xfrm>
          <a:noFill/>
        </p:grpSpPr>
        <p:sp>
          <p:nvSpPr>
            <p:cNvPr id="95" name="Line 100"/>
            <p:cNvSpPr>
              <a:spLocks noChangeShapeType="1"/>
            </p:cNvSpPr>
            <p:nvPr/>
          </p:nvSpPr>
          <p:spPr bwMode="auto">
            <a:xfrm flipH="1">
              <a:off x="81" y="2160"/>
              <a:ext cx="111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96" name="Line 101"/>
            <p:cNvSpPr>
              <a:spLocks noChangeShapeType="1"/>
            </p:cNvSpPr>
            <p:nvPr/>
          </p:nvSpPr>
          <p:spPr bwMode="auto">
            <a:xfrm>
              <a:off x="288" y="2160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97" name="Line 102"/>
            <p:cNvSpPr>
              <a:spLocks noChangeShapeType="1"/>
            </p:cNvSpPr>
            <p:nvPr/>
          </p:nvSpPr>
          <p:spPr bwMode="auto">
            <a:xfrm>
              <a:off x="384" y="2160"/>
              <a:ext cx="84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98" name="Text Box 103"/>
            <p:cNvSpPr txBox="1">
              <a:spLocks noChangeArrowheads="1"/>
            </p:cNvSpPr>
            <p:nvPr/>
          </p:nvSpPr>
          <p:spPr bwMode="auto">
            <a:xfrm>
              <a:off x="48" y="2208"/>
              <a:ext cx="43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h-TH" sz="2800" b="1"/>
                <a:t>. . . .</a:t>
              </a:r>
            </a:p>
          </p:txBody>
        </p:sp>
      </p:grpSp>
      <p:grpSp>
        <p:nvGrpSpPr>
          <p:cNvPr id="99" name="Group 104"/>
          <p:cNvGrpSpPr>
            <a:grpSpLocks/>
          </p:cNvGrpSpPr>
          <p:nvPr/>
        </p:nvGrpSpPr>
        <p:grpSpPr bwMode="auto">
          <a:xfrm>
            <a:off x="6705600" y="1352556"/>
            <a:ext cx="687388" cy="600076"/>
            <a:chOff x="48" y="2160"/>
            <a:chExt cx="433" cy="378"/>
          </a:xfrm>
          <a:noFill/>
        </p:grpSpPr>
        <p:sp>
          <p:nvSpPr>
            <p:cNvPr id="100" name="Line 105"/>
            <p:cNvSpPr>
              <a:spLocks noChangeShapeType="1"/>
            </p:cNvSpPr>
            <p:nvPr/>
          </p:nvSpPr>
          <p:spPr bwMode="auto">
            <a:xfrm flipH="1">
              <a:off x="81" y="2160"/>
              <a:ext cx="111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01" name="Line 106"/>
            <p:cNvSpPr>
              <a:spLocks noChangeShapeType="1"/>
            </p:cNvSpPr>
            <p:nvPr/>
          </p:nvSpPr>
          <p:spPr bwMode="auto">
            <a:xfrm>
              <a:off x="288" y="2160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02" name="Line 107"/>
            <p:cNvSpPr>
              <a:spLocks noChangeShapeType="1"/>
            </p:cNvSpPr>
            <p:nvPr/>
          </p:nvSpPr>
          <p:spPr bwMode="auto">
            <a:xfrm>
              <a:off x="384" y="2160"/>
              <a:ext cx="84" cy="1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03" name="Text Box 108"/>
            <p:cNvSpPr txBox="1">
              <a:spLocks noChangeArrowheads="1"/>
            </p:cNvSpPr>
            <p:nvPr/>
          </p:nvSpPr>
          <p:spPr bwMode="auto">
            <a:xfrm>
              <a:off x="48" y="2208"/>
              <a:ext cx="43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h-TH" sz="2800" b="1"/>
                <a:t>. . . .</a:t>
              </a:r>
            </a:p>
          </p:txBody>
        </p:sp>
      </p:grpSp>
      <p:sp>
        <p:nvSpPr>
          <p:cNvPr id="105" name="Rectangle 114"/>
          <p:cNvSpPr>
            <a:spLocks noChangeArrowheads="1"/>
          </p:cNvSpPr>
          <p:nvPr/>
        </p:nvSpPr>
        <p:spPr bwMode="auto">
          <a:xfrm>
            <a:off x="4578680" y="4705350"/>
            <a:ext cx="762000" cy="381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06" name="Oval 115"/>
          <p:cNvSpPr>
            <a:spLocks noChangeArrowheads="1"/>
          </p:cNvSpPr>
          <p:nvPr/>
        </p:nvSpPr>
        <p:spPr bwMode="auto">
          <a:xfrm>
            <a:off x="6591300" y="4629150"/>
            <a:ext cx="9144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07" name="Text Box 116"/>
          <p:cNvSpPr txBox="1">
            <a:spLocks noChangeArrowheads="1"/>
          </p:cNvSpPr>
          <p:nvPr/>
        </p:nvSpPr>
        <p:spPr bwMode="auto">
          <a:xfrm>
            <a:off x="5332994" y="4449043"/>
            <a:ext cx="122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1</a:t>
            </a:r>
            <a:r>
              <a:rPr lang="th-TH" sz="1800" smtClean="0"/>
              <a:t>st player</a:t>
            </a:r>
            <a:r>
              <a:rPr lang="en-US" sz="1800" smtClean="0"/>
              <a:t>'s</a:t>
            </a:r>
            <a:r>
              <a:rPr lang="th-TH" sz="1800"/>
              <a:t/>
            </a:r>
            <a:br>
              <a:rPr lang="th-TH" sz="1800"/>
            </a:br>
            <a:r>
              <a:rPr lang="en-US" sz="1800" smtClean="0"/>
              <a:t>turn</a:t>
            </a:r>
            <a:endParaRPr lang="th-TH" sz="1800"/>
          </a:p>
        </p:txBody>
      </p:sp>
      <p:sp>
        <p:nvSpPr>
          <p:cNvPr id="108" name="Text Box 117"/>
          <p:cNvSpPr txBox="1">
            <a:spLocks noChangeArrowheads="1"/>
          </p:cNvSpPr>
          <p:nvPr/>
        </p:nvSpPr>
        <p:spPr bwMode="auto">
          <a:xfrm>
            <a:off x="7505700" y="4400550"/>
            <a:ext cx="1297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2</a:t>
            </a:r>
            <a:r>
              <a:rPr lang="th-TH" sz="1800" smtClean="0"/>
              <a:t>nd player</a:t>
            </a:r>
            <a:r>
              <a:rPr lang="en-US" sz="1800" smtClean="0"/>
              <a:t>'s</a:t>
            </a:r>
            <a:r>
              <a:rPr lang="th-TH" sz="1800"/>
              <a:t/>
            </a:r>
            <a:br>
              <a:rPr lang="th-TH" sz="1800"/>
            </a:br>
            <a:r>
              <a:rPr lang="en-US" sz="1800" smtClean="0"/>
              <a:t>turn</a:t>
            </a:r>
            <a:endParaRPr lang="th-TH" sz="1800"/>
          </a:p>
        </p:txBody>
      </p:sp>
      <p:sp>
        <p:nvSpPr>
          <p:cNvPr id="128" name="TextBox 127"/>
          <p:cNvSpPr txBox="1"/>
          <p:nvPr/>
        </p:nvSpPr>
        <p:spPr>
          <a:xfrm>
            <a:off x="4886325" y="10108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no. of stones in each pile</a:t>
            </a:r>
            <a:endParaRPr lang="en-US"/>
          </a:p>
        </p:txBody>
      </p:sp>
      <p:cxnSp>
        <p:nvCxnSpPr>
          <p:cNvPr id="130" name="Straight Arrow Connector 129"/>
          <p:cNvCxnSpPr>
            <a:stCxn id="128" idx="1"/>
          </p:cNvCxnSpPr>
          <p:nvPr/>
        </p:nvCxnSpPr>
        <p:spPr>
          <a:xfrm flipH="1">
            <a:off x="4371975" y="285750"/>
            <a:ext cx="51435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177405" y="426715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1st loses</a:t>
            </a:r>
            <a:endParaRPr lang="en-US" sz="1400"/>
          </a:p>
        </p:txBody>
      </p:sp>
      <p:sp>
        <p:nvSpPr>
          <p:cNvPr id="133" name="TextBox 132"/>
          <p:cNvSpPr txBox="1"/>
          <p:nvPr/>
        </p:nvSpPr>
        <p:spPr>
          <a:xfrm>
            <a:off x="1440847" y="4243227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1st loses</a:t>
            </a:r>
            <a:endParaRPr lang="en-US" sz="1400"/>
          </a:p>
        </p:txBody>
      </p:sp>
      <p:sp>
        <p:nvSpPr>
          <p:cNvPr id="134" name="TextBox 133"/>
          <p:cNvSpPr txBox="1"/>
          <p:nvPr/>
        </p:nvSpPr>
        <p:spPr>
          <a:xfrm>
            <a:off x="481263" y="4217661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1st loses</a:t>
            </a:r>
            <a:endParaRPr lang="en-US" sz="1400"/>
          </a:p>
        </p:txBody>
      </p:sp>
      <p:sp>
        <p:nvSpPr>
          <p:cNvPr id="135" name="TextBox 134"/>
          <p:cNvSpPr txBox="1"/>
          <p:nvPr/>
        </p:nvSpPr>
        <p:spPr>
          <a:xfrm>
            <a:off x="5624262" y="3446561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2nd loses</a:t>
            </a:r>
            <a:endParaRPr lang="en-US" sz="1400"/>
          </a:p>
        </p:txBody>
      </p:sp>
      <p:sp>
        <p:nvSpPr>
          <p:cNvPr id="136" name="TextBox 135"/>
          <p:cNvSpPr txBox="1"/>
          <p:nvPr/>
        </p:nvSpPr>
        <p:spPr>
          <a:xfrm>
            <a:off x="4640179" y="3446561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2nd loses</a:t>
            </a:r>
            <a:endParaRPr lang="en-US" sz="1400"/>
          </a:p>
        </p:txBody>
      </p:sp>
      <p:sp>
        <p:nvSpPr>
          <p:cNvPr id="137" name="TextBox 136"/>
          <p:cNvSpPr txBox="1"/>
          <p:nvPr/>
        </p:nvSpPr>
        <p:spPr>
          <a:xfrm>
            <a:off x="6689205" y="34450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2nd loses</a:t>
            </a:r>
            <a:endParaRPr lang="en-US" sz="1400"/>
          </a:p>
        </p:txBody>
      </p:sp>
      <p:sp>
        <p:nvSpPr>
          <p:cNvPr id="138" name="TextBox 137"/>
          <p:cNvSpPr txBox="1"/>
          <p:nvPr/>
        </p:nvSpPr>
        <p:spPr>
          <a:xfrm>
            <a:off x="3450881" y="337485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2nd loses</a:t>
            </a:r>
          </a:p>
          <a:p>
            <a:r>
              <a:rPr lang="en-US" sz="1400" smtClean="0"/>
              <a:t>(</a:t>
            </a:r>
            <a:r>
              <a:rPr lang="en-US" sz="1400" b="1" smtClean="0"/>
              <a:t>stupidly</a:t>
            </a:r>
            <a:r>
              <a:rPr lang="en-US" sz="1400" smtClean="0"/>
              <a:t>)</a:t>
            </a:r>
            <a:endParaRPr lang="en-US" sz="1400"/>
          </a:p>
        </p:txBody>
      </p:sp>
      <p:sp>
        <p:nvSpPr>
          <p:cNvPr id="139" name="TextBox 138"/>
          <p:cNvSpPr txBox="1"/>
          <p:nvPr/>
        </p:nvSpPr>
        <p:spPr>
          <a:xfrm>
            <a:off x="2096015" y="3444068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2nd loses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27108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7078"/>
            <a:ext cx="7543800" cy="3394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Four families go out to dinner together. They want to sit at four tables so that no two members of the same family are at the same table. Find a seating arrangement. </a:t>
            </a:r>
          </a:p>
          <a:p>
            <a:endParaRPr lang="en-US" sz="2000" dirty="0" smtClean="0"/>
          </a:p>
          <a:p>
            <a:r>
              <a:rPr lang="en-US" sz="2000" dirty="0" smtClean="0"/>
              <a:t>The sizes of the four </a:t>
            </a:r>
            <a:r>
              <a:rPr lang="en-US" sz="2000" dirty="0"/>
              <a:t>families </a:t>
            </a:r>
            <a:r>
              <a:rPr lang="en-US" sz="2000" dirty="0" smtClean="0"/>
              <a:t>are </a:t>
            </a:r>
            <a:r>
              <a:rPr lang="en-US" sz="2000" dirty="0"/>
              <a:t>(3,4,3,2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12 people in total 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The four </a:t>
            </a:r>
            <a:r>
              <a:rPr lang="en-US" sz="2000" dirty="0"/>
              <a:t>tables </a:t>
            </a:r>
            <a:r>
              <a:rPr lang="en-US" sz="2000" dirty="0" smtClean="0"/>
              <a:t>have </a:t>
            </a:r>
            <a:r>
              <a:rPr lang="en-US" sz="2000" dirty="0"/>
              <a:t>number of seats (5,2,3,2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12 seats in total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Max-flow: Dining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11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019550"/>
            <a:ext cx="7239000" cy="914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dirty="0"/>
              <a:t>The central edges are the table assignments (a capacity of 1). The cut shown has a capacity 11 which </a:t>
            </a:r>
            <a:r>
              <a:rPr lang="en-US" sz="1600" dirty="0" smtClean="0"/>
              <a:t>is the best. </a:t>
            </a:r>
            <a:r>
              <a:rPr lang="en-US" sz="1600" dirty="0"/>
              <a:t>We can therefore not seat all 12 members of the four families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Max-Flow Graph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53" y="819150"/>
            <a:ext cx="4648200" cy="32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8953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flow is either 1 or 0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796589" y="978559"/>
            <a:ext cx="2310064" cy="352936"/>
          </a:xfrm>
          <a:custGeom>
            <a:avLst/>
            <a:gdLst>
              <a:gd name="connsiteX0" fmla="*/ 2310064 w 2310064"/>
              <a:gd name="connsiteY0" fmla="*/ 232620 h 352936"/>
              <a:gd name="connsiteX1" fmla="*/ 1283369 w 2310064"/>
              <a:gd name="connsiteY1" fmla="*/ 48136 h 352936"/>
              <a:gd name="connsiteX2" fmla="*/ 296779 w 2310064"/>
              <a:gd name="connsiteY2" fmla="*/ 24073 h 352936"/>
              <a:gd name="connsiteX3" fmla="*/ 0 w 2310064"/>
              <a:gd name="connsiteY3" fmla="*/ 352936 h 3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4" h="352936">
                <a:moveTo>
                  <a:pt x="2310064" y="232620"/>
                </a:moveTo>
                <a:cubicBezTo>
                  <a:pt x="1964490" y="157757"/>
                  <a:pt x="1618916" y="82894"/>
                  <a:pt x="1283369" y="48136"/>
                </a:cubicBezTo>
                <a:cubicBezTo>
                  <a:pt x="947822" y="13378"/>
                  <a:pt x="510674" y="-26727"/>
                  <a:pt x="296779" y="24073"/>
                </a:cubicBezTo>
                <a:cubicBezTo>
                  <a:pt x="82884" y="74873"/>
                  <a:pt x="41442" y="213904"/>
                  <a:pt x="0" y="35293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72415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73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CG: The Art Gallery Problem</a:t>
            </a:r>
          </a:p>
        </p:txBody>
      </p:sp>
      <p:sp>
        <p:nvSpPr>
          <p:cNvPr id="24" name="Text Box 164"/>
          <p:cNvSpPr txBox="1">
            <a:spLocks noChangeArrowheads="1"/>
          </p:cNvSpPr>
          <p:nvPr/>
        </p:nvSpPr>
        <p:spPr bwMode="auto">
          <a:xfrm>
            <a:off x="4892843" y="1070836"/>
            <a:ext cx="342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How many cameras are needed to guard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this gallery, and where should </a:t>
            </a:r>
            <a:r>
              <a:rPr lang="en-US" dirty="0">
                <a:latin typeface="+mj-lt"/>
              </a:rPr>
              <a:t>they be placed?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32099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64"/>
          <p:cNvSpPr txBox="1">
            <a:spLocks noChangeArrowheads="1"/>
          </p:cNvSpPr>
          <p:nvPr/>
        </p:nvSpPr>
        <p:spPr bwMode="auto">
          <a:xfrm>
            <a:off x="923926" y="3333750"/>
            <a:ext cx="342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Floor plan of the art gallery.</a:t>
            </a:r>
            <a:endParaRPr lang="en-US" dirty="0">
              <a:latin typeface="+mj-lt"/>
            </a:endParaRPr>
          </a:p>
        </p:txBody>
      </p:sp>
      <p:sp>
        <p:nvSpPr>
          <p:cNvPr id="32" name="Text Box 164"/>
          <p:cNvSpPr txBox="1">
            <a:spLocks noChangeArrowheads="1"/>
          </p:cNvSpPr>
          <p:nvPr/>
        </p:nvSpPr>
        <p:spPr bwMode="auto">
          <a:xfrm>
            <a:off x="4572000" y="2733585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If there are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vertices </a:t>
            </a:r>
            <a:r>
              <a:rPr lang="en-US" dirty="0"/>
              <a:t>in the polygon </a:t>
            </a:r>
            <a:r>
              <a:rPr lang="en-US" dirty="0" smtClean="0"/>
              <a:t>(e.g. </a:t>
            </a:r>
            <a:r>
              <a:rPr lang="en-US" i="1" dirty="0" smtClean="0"/>
              <a:t>n</a:t>
            </a:r>
            <a:r>
              <a:rPr lang="en-US" dirty="0" smtClean="0"/>
              <a:t>=9), then </a:t>
            </a:r>
            <a:r>
              <a:rPr lang="en-US" dirty="0"/>
              <a:t>you never </a:t>
            </a:r>
            <a:r>
              <a:rPr lang="en-US" dirty="0" smtClean="0"/>
              <a:t>need </a:t>
            </a:r>
            <a:r>
              <a:rPr lang="en-US" i="1" dirty="0"/>
              <a:t>n</a:t>
            </a:r>
            <a:r>
              <a:rPr lang="en-US" dirty="0"/>
              <a:t>/3 </a:t>
            </a:r>
            <a:r>
              <a:rPr lang="en-US" dirty="0" smtClean="0"/>
              <a:t>cameras, rounded up (e.g. 9/3 </a:t>
            </a:r>
            <a:r>
              <a:rPr lang="en-US" dirty="0"/>
              <a:t>= 3 </a:t>
            </a:r>
            <a:r>
              <a:rPr lang="en-US" dirty="0" smtClean="0"/>
              <a:t>cameras).</a:t>
            </a:r>
            <a:endParaRPr lang="en-US" dirty="0">
              <a:latin typeface="+mj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800350"/>
            <a:ext cx="407486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8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1981200" cy="857250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1415716"/>
            <a:ext cx="2738814" cy="15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9925" y="3000282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90" y="1431594"/>
            <a:ext cx="2619735" cy="152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6880" y="300028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3-Coloring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471"/>
            <a:ext cx="2953156" cy="150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45705" y="300028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 color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88795" y="220163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220163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67" y="1104204"/>
            <a:ext cx="381000" cy="35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04204"/>
            <a:ext cx="381000" cy="35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65" y="2828713"/>
            <a:ext cx="381000" cy="35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136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609600"/>
          </a:xfrm>
        </p:spPr>
        <p:txBody>
          <a:bodyPr/>
          <a:lstStyle/>
          <a:p>
            <a:r>
              <a:rPr lang="en-US" dirty="0"/>
              <a:t>Find the digits corresponding to the letters: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</a:t>
            </a:r>
            <a:r>
              <a:rPr lang="en-US" dirty="0" smtClean="0"/>
              <a:t>Cryptoarithmetic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14550"/>
            <a:ext cx="3165542" cy="221294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46" y="1967503"/>
            <a:ext cx="2558044" cy="2260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21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7078"/>
            <a:ext cx="7696200" cy="49887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Prolog with CLP packages clp(fd), clp(b)</a:t>
            </a:r>
            <a:endParaRPr lang="en-US"/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58200" cy="857250"/>
          </a:xfrm>
        </p:spPr>
        <p:txBody>
          <a:bodyPr>
            <a:normAutofit/>
          </a:bodyPr>
          <a:lstStyle/>
          <a:p>
            <a:r>
              <a:rPr lang="en-US" sz="3600" smtClean="0"/>
              <a:t>Using </a:t>
            </a:r>
            <a:r>
              <a:rPr lang="en-US" sz="3600"/>
              <a:t>Constraint Logic Programming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9350"/>
            <a:ext cx="4563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029200" y="2114550"/>
            <a:ext cx="0" cy="2438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57801" y="219157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A says: "At least one of us is a knave."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6" y="3009510"/>
            <a:ext cx="3781425" cy="82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139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Puzzles/games  help </a:t>
            </a:r>
            <a:r>
              <a:rPr lang="en-US" dirty="0" smtClean="0"/>
              <a:t>explain maths and algorithms.</a:t>
            </a:r>
          </a:p>
          <a:p>
            <a:endParaRPr lang="en-US" dirty="0"/>
          </a:p>
          <a:p>
            <a:r>
              <a:rPr lang="en-US" smtClean="0"/>
              <a:t>Puzzles/games </a:t>
            </a:r>
            <a:r>
              <a:rPr lang="en-US" dirty="0" smtClean="0"/>
              <a:t>help explain OOP and introduce other useful techniques (e.g. </a:t>
            </a:r>
            <a:r>
              <a:rPr lang="en-US" smtClean="0"/>
              <a:t>event </a:t>
            </a:r>
            <a:r>
              <a:rPr lang="en-US" smtClean="0"/>
              <a:t>handling, constraints).</a:t>
            </a:r>
          </a:p>
          <a:p>
            <a:endParaRPr lang="en-US"/>
          </a:p>
          <a:p>
            <a:r>
              <a:rPr lang="en-US"/>
              <a:t>Most puzzles/games require </a:t>
            </a:r>
            <a:r>
              <a:rPr lang="en-US"/>
              <a:t>a </a:t>
            </a:r>
            <a:r>
              <a:rPr lang="en-US" smtClean="0"/>
              <a:t>simple-to-use </a:t>
            </a:r>
            <a:r>
              <a:rPr lang="en-US"/>
              <a:t>graphics </a:t>
            </a:r>
            <a:r>
              <a:rPr lang="en-US"/>
              <a:t>library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48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1"/>
            <a:ext cx="340295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819150"/>
            <a:ext cx="3048000" cy="85725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9841" y="188595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Forte" pitchFamily="66" charset="0"/>
              </a:rPr>
              <a:t>Any Questions?</a:t>
            </a:r>
            <a:endParaRPr lang="en-US" sz="6000" dirty="0">
              <a:solidFill>
                <a:srgbClr val="00B0F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It's </a:t>
            </a:r>
            <a:r>
              <a:rPr lang="en-US" dirty="0"/>
              <a:t>easy to learn and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the OOP part can be avoided until "Intermediate"</a:t>
            </a:r>
            <a:endParaRPr lang="en-US" dirty="0"/>
          </a:p>
          <a:p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turtle graphics, StdDraw from S&amp;W</a:t>
            </a: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on </a:t>
            </a:r>
            <a:r>
              <a:rPr lang="en-US" dirty="0" smtClean="0"/>
              <a:t>everything</a:t>
            </a:r>
          </a:p>
          <a:p>
            <a:pPr lvl="1"/>
            <a:r>
              <a:rPr lang="en-US" dirty="0" smtClean="0"/>
              <a:t>e.g. Raspberry Pi</a:t>
            </a:r>
            <a:endParaRPr lang="en-US" dirty="0"/>
          </a:p>
          <a:p>
            <a:r>
              <a:rPr lang="en-US" dirty="0" smtClean="0"/>
              <a:t>Lots </a:t>
            </a:r>
            <a:r>
              <a:rPr lang="en-US" dirty="0"/>
              <a:t>of help </a:t>
            </a:r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4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78676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 Graphics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1950"/>
            <a:ext cx="1990523" cy="18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2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by S&amp;W</a:t>
            </a:r>
            <a:endParaRPr lang="en-US" dirty="0"/>
          </a:p>
        </p:txBody>
      </p:sp>
      <p:pic>
        <p:nvPicPr>
          <p:cNvPr id="5122" name="Picture 2" descr="https://images-na.ssl-images-amazon.com/images/I/41o0T3bfhIL._SX407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7789"/>
            <a:ext cx="2555748" cy="31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-na.ssl-images-amazon.com/images/I/51XqIQFB5CL._SX40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20975"/>
            <a:ext cx="2552700" cy="31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BDABQODxIPDRQSEBIXFRQYHjIhHhwcHj0sLiQySUBMS0dARkVQWnNiUFVtVkVGZIhlbXd7gYKBTmCNl4x9lnN+gXz/2wBDARUXFx4aHjshITt8U0ZTfHx8fHx8fHx8fHx8fHx8fHx8fHx8fHx8fHx8fHx8fHx8fHx8fHx8fHx8fHx8fHx8fHz/wAARCAEV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1C/vV1K7VLy4VFncKqysABuPA5qD+0L7/n+uv+/zf41JcxLNq98ryrEBNKdzZwcE8VT71okZNu5Y/tC+/wCf66/7/N/jR/aF9/z/AFz/AN/m/wAar0UWQrssDUL7H/H9c/8Af5v8aBf3x6X11/3+b/GoCSTknr1NDAqcEEHrzRYLsn/tC+/5/rr/AL/N/jS/b77H/H9df9/m/wAardqXp1osguyc6hfcf6fdf9/m/wAaPt99/wA/11/3+b/GprOWySxuVurd5JzgRSA8IfeqNOyC7LH2+/8A+f66/wC/zf40q32oMcLe3bH0Ezf41XqS3uJbWXzIJDHJggMPelYXMzR0bVpIdSj/ALQuZpLaQbG3ysQhPRuvqPyJrtDbxo3IY/8AbRv8a82PzZz3rpPDeu7fL02+YkEhYJeuPRT7elS0aRlfQp699u03U3ijvboQSDzIv3zcA9uvY/0rc8MyC90hWmeSSaORkdmkbJ7jv6H9Kl1/SG1a2jETBLmAkoG6OD1XPbpWd4Njlt5dTinRo5EMYZG7H5qXQrqZ2vXF1a63cwwXdykS7SqiZsDKg+vvWf8A2hff8/11/wB/m/xrrPE+kNfW63tqpNzAvKjq6dePcVxYIYZB61SsRK6LP9oX3/P7df8Af5v8aa+oXwUkX11/3+b/ABqGp7LT7rU5TFZxF/7znhV+ppuxKbbO9t4I/sluW3sxiUsxkbJOBz1qhPpdzdaqZBeXFtYIoASOZsyHv34+vtWpBE0dtBC5DPHGqMR0JAxmsTVfE8VuTBpgW4n6eb1RT7f3j+n1qDU1pFtopYoGLCWQfu4/MYsQB1PPTjqazfEs4sNMAgZ47idwqMJGyoHJI5+g/Gqvg+OS5ub3Ubh2llOIw7HOSeT/ACWqXi25M+riAH5LZAv/AAJuT/T8qaWthN6XMz+0L7/n+uv+/wA3+NH2++/5/rn/AL/N/jUSRyS7hEjPsUyPtGdqjqT7UzrV2Rldlj7fff8AP9df9/m/xrqvCkstxp0rXEjzMJyA0jFiBtXjmuOrrvB3/IMm/wCu5/8AQVqZLQuDbZy+o/8AIUvf+viT/wBCNV6saj/yFL3/AK+JP/QjUU0EtvJ5cyFHwDgjsaa2Je4yikpc4piFBxnpzxSUUDigApaSlySMZ4FAB/L0qzpunzapdi2t9q8bnduiL61WrZ8J3iWuqtDKQq3K7FY9mzkfnyPypMcdXqT3XhG5ijLWdylyw6oy7CfpyRXPsrK7I6sjqcMrDBB9xXpbBkYcd+fasrX9GGqQme3AW+jHB6eaP7p9/Q1KZbicT1PJ+pp9sSt5bleolUj8xUYPrwR1B7Va0uL7Rq9lEo6yqT9Acn9KpkLc9A1S6i06A3UwbygwVtvUZOM0sbw3KJcQOkiuuBIvcemfbnjtzWX42mEejLH3lmUY9hk/0FQeDreSHTrhpIpIjJICu4EbgB1A/GoNTVW+a31A210nlQyEfZp/4XOOVPoc5x6/zyvEHhnz3a700BZycyQ9A59R6H+f895kEkTRTRh43GCrDIP1oVfJUKoJCjC85IFAHN6b4RAxJqsm7/phGcD8W/w/OukhjSONYbWJY4l6KowBTgvmDO7J9KztfbVPsJj0uHO4YkdW+dR6KP60bhaxdtp4Z3kMLiRYnMbkdAwAyP1rzi7g+yXlzb4/1UrKPoDx+ldH4KmaGa8sJVaNxiQI4wRjg8flVDxhbGDWDKo4uIww/wB4cH+Q/OmtGKWqOl8LWwt9DgJGDKWlb8Tx+gFcLdXBurue5xnzZGfHsT0r0DUMad4dmC8eTbeWPrjaK87QYUYpxJnsdCl1ZaDFA9hL9o+24aXzUDMkfQjAI5znj2NZ2sWdpYXSw2c5n3Lvc8bVB5AH4c/iKoYAzgfWgAAYFNIlyuhT0Axz611/hAg6ZLgYxOfx+Va5A113g7/kGTf9fB/9BWlPYcNzl9R41W9/6+JP/QjUDMzHLEsfU1PqPOqXgzx9ok/9CNV/pTWwnuHvnBoIKnBGDRRTEH4Uq8sAWCg8EntSE8YBO30oGM8jI7igAI5IByPX1pQM9Md+pxSUUAAoYAjB6UUUAdFpPip4EWDU1aaMDCzLy4H+0O/16/WumtL6xvcG0u45G6hQcN/3yea83oVmikSWJiksbBlYdiKlxLU+56BcaBpN3LJcT2+JG+Z2V2GfU4BrI8O3Giz6qUsrKS3nQEwyvIW3DHPGcA4+tbNvPFrWkCQExidCr7DzG/fH0PNJo+lW1ggmFskV4ygSshJGe+30B9qg0LVxd2Nowe8uYUdRlRIw3D6DrRa38GoRefavvhDFd5BGSPY1if8ACLNqV7LfapOVaVy3lRc4Xoo3fT2retbW3s4ltrWMRxp0Xrj3JpgUDa6pqE0gubn7HZBiEjg/1ki54Jbt+FWL69s9IgQ3E2wAYVCdzvj9T9a57UfGE0pMemReUnTzpBlj9B0H61zcjvNK0sztJI3V3OSaaRLkkekQyW+pWwms7glD0eJsMp9wf5EVBLfXunAtd25u7cdZ7cYZf95P6g/hXA2tzPZTCa0maGT1XofYjvXXaV4sguCsWoqLaboJB/q2/wDif5UNWBSTNW31HTtT2va3EMkwB2g8OPUYPNQ6npcGqeQZyyNA25CvfpkH8qr6x4as9TBmhxb3J5EiD5X+o/qP1rSiMrW0YuMeeqgSY6Fu5Hsakor67az6lpj2tsUWSQgnecDAOa5CTw1q8X/LqJB6pIp/rXVeINVk0eG3mhjSVpH2lWz0xnis2PxrGf8AXWEi/wC5IG/mBVK/Ql2e5zzaXqUed1hcj1xGT/KoTZ3Y62dwPrE3+FdenjDTm+9HdJ9UB/kalHivSyP9dMPrGad2LlRxgtLs9LS4P0ib/Cur8JxSQadMlxG8L+eTtkUqcbV7GrA8U6azBI5J5HY4VFiJJPtVvJeWRmBUkg7W6j5RwaTdxxSRweoEDVL3jn7RJ/6Eard6n1H/AJCl7/18Sf8AoRqAVS2M3uGaSlJLMSepopiFJyAOOPakoooAPr0oPXjketFGDjOOD3oAUKSwCjJPAA70lS2trcXs3k2kLzP3CjgfU9B+NdDZ+ECcPqN1t/6Zwcn8WP8AhSbGotnMFgOO/t3rUsvD2p3uGEH2eM/xz/L+nWuvhtdM0aLzVjgtR/z1kPzH8Tz+AqmfEkd3dLaaTC91O/R5MpGo/vHvgfhU8xaiizo2kDSIXhW4acykM+RhQfUCtIEeaFHpiq97dRaXYSXVw+7YPpvbsBS2k6XVpb3Uf3ZVDY9M9R+B4qSzB8Uazf6ddCztWWKN4w4lxlznII9BWxpTNH4eglkZncwGRmY5JJBPJrF8exfu7KcDpuQ/oR/I1tf6rwt/u2X/ALJTEedJkoM5OBTqan3RTulaGL3CkOCMHpS0UCNDS9bvdKIWJvNt88wyHj8D2rstN1a01dM25KzLy8T/AHlHr7j3rz2tTwu+3xBasr43blIH8Q2n/AVLRpGT2Ol8T6Xcarbwi0KmSAlijHG/PofWuMMaQ+dFepLDcqBsQrjn3z2xXoep3X2CB7po2kjjxvVPvBc9R64qHOm6/a/8sruMfg6f1FJOxTjc88+tSQQS3VwkFtGZJnOAo/z0rf1Hwm0KvNY3SmNeWS4O3aP97p+eK29F0u20q1Hluss0oBknHIb2U+lNyJUNdRmj6JBo8Rldke525knbhUHcDPQe9PsruHUTcTWpLRrLs3EY3EKvI9qxPFM+pyrse1kg05T1BB3nsWwTgexq54O/5Bk2P+e5/wDQVqXtctb2OX1MAapeYOf375/76NVqsaj/AMhS9/6+JP8A0I1B6+1WjJ7hQKKSmIWijODx1oHWgAoOcUUUAdpot/pll4fjcTpHtXMyZHmM/fjv7e1P0bV31q4uNqCCGBRtjBy75zyT2Ax29etcQy5O8rjtnHFTWb3SXkX9nmQXTHCeX1P/ANb61FjRSO4m0LTLuQm4tizt1cyNn+dYWlX0WkeIpNOtrUmKSbyWkkOZeuMg9Nvfp+NdNYw3UdqP7SuFmn+87ABVQenGPzrnb7xPHHqnm2FpbzIg2NM64eT6N1ApFbEHi2S/lvQLmB4rGM4iI5Vj/eJHGT6HpWz4cWSzgl024kR3RRPHsbI2N1H4H+dS6d4i0/UB5Rf7PK3BimxhvYHoakXRLe01Bb2yBt3AIkiX7jqfbt2PHHFHSwW1uVPG0fmaHG39ydT+hFPu9VsD4XcJcozNb+UqZ+fdtxjHWpfFil/DsxUZ2sjcdvmFcEAM7u9NK4pOwoG0AZB+lFFTXNubaQR+bHJlQ2Y2yBkdPrVmJCTk8AD2FFSTSrJs2xJHtUKdufm9z71GfagDZ8KWcF7q7LcxiRIoi4VuQTkDkd+pq7qVtb6d4x0420YiWUqWVeBkkrwO1SeEbIQXH2oTxSedCR5aHLJyOtVfGE3k+ILWUdYY0f8AJial7msdjsZ40l3xSjMcilWHqD1rzKSKfTr6SGNnS4hkKK0eQxOeMfWvTpiPlYcis7+ybeTW/wC1HAZ1QAIRxvH8X5YFSnYpq5TvtJ1HUvD0dveXUYu1YSuWG1cYPykj0znOO341U8Parpthp32Ke+/eLIxyVOz/AICcdO/brWvq1pc6pGLWKcW9s3Mz4y7/AOyB6etRWnh7S7BPM8hZCo5luCGx+HQUAWVu4rm2lNti7VlKhR91s8YJPFUdCsH0i0ktpnWR/M3Ep0GVXii98Taba5WORruQcbYfuj/gXTH0zS6JfPq0E9zJGsX74qEU5wAq96QzjdR/5Cl7j/n4k/8AQjUBIOMDAFT6j/yFL3/r4k/9CNQVotjF7iUUUUCCinZG3GOfXPWkoAKDjAxnPfNJWzoOg/2qrXFxIY7VG24X7zn09hQ3YaVzPsLG51OfyLNNxHLMeFT3JrttK0q00W3dw6mTbma5fjA9B6CrlvbxWsAgtYVhhHRV7+5Pc1X1DSY9U2rdS3AiXpFGwVSfU8cmobuapWOY17xA2pZtbPdHZg8no0v+A9qxOgGK7f8A4RLTMfduB7+Z/wDWpjeD9OPSS5X/AIGD/SmmkS4tnFth/vAdMdK1tH169sZIrct9ot3YLskOSuePlPb+VbEngqA/6q9mX/eQN/hVdfB91BdQyrdQyxxyKzAgqcA54607pgk0dXcRo0ZilAeNwVZT0INcpqnhJk3TaS29Opgc8j/dPf6H866yVgWX0NZOoa0NG1COK8jJs51ykqjlCOCCO46H8e9SU1c4RgyO0cisjqcMjDBB+lKAAuT+HNeg3en6br1ssp2ygj5LiI/Mvtn+hrkNV0C90vMhH2i2H/LWMdP94dv5VSkQ4djMopMjGQQR61d07Sb7VGH2WE+V3mfhB+Pf8Kq5CTZt+BU/f37+ioP5/wCFReIdOvNW8QSpaQM6oioZDwg4z1/Gt7RdGTRreRBMZZJSC7YwOOgH50zUvEdhpe6Es0069Yo+x9z0H86zvqbW0sXrZJI9PhgnYNNFGFdl6EgdRUmPlCrzkZ+tZ+j6jNfWEmoXqxwQMx2AHhUHUknrzn8qbY6tBe30kVvKssOwNE4BBGPvKwPfoR7fSkMx73xhId0en2oixxvn5Yf8BHQ/iawLu8ur5t95cSTezH5R9B0Fa3izTvsl8L2NcQXJ+bHRZO/59fzrDyDWiSMpN3ArtJBGCO1df4O/5Bk3/Xc/+grXIV1/g7/kGTf9dz/6CtKWwQ3OW1H/AJCl7/18Sf8AoRqCp9R/5Cl7/wBfEn/oRqDqewpoT3EooooEKMZ+bOPakpaKADHBPYdavadrN5paPHaOhjc5KOuQD6iqNFG407GlJ4i1eTObwoPREUf0qu2qai5+a/uT9JDVUgg4IwaDRYOZlj+0L/8A5/rn/v61PXVdST7t/cfjITVTOQBxxTo2CSKzKHUEEqe/tQF2aEfiLV06XpYD++in+la+i+I9Qv8AUYbKdIGSTO51UhgACfXHasLUrqC9vPMt7dbWMgDaOg9+K0vBsXmaxJLt4hiPPuSAP0zSaRUW2zp9U1O30x4BdbsTtsVlx8vTk+3NWZooXHl3ccckR6iQAgH8a5PxzL5l7awf884i35n/AOtXQ2TLrGgRiQ5+0QbHP+1jBP5ipLGjw9DazGfS55bGU9VX542+qn/GrMNzcxsI7yAI56SREtG39V+h49643w9PrTXgtbGdtkZ/erL80aD8en4V3TPt4PzA/wCelAGZJoGly3gu2tgSOsSnCMfUj/Iqxean9lZLe2tJrmcrlIo1wqj3boBVjbzuHyCkWZTKYBIBMBv2A8keuPSkMisftxiL6iIhOzZVY/uouBge5zmof7A0xZpbu4gWWWRi7NK2Rk+3SryZMgD81wFhNNqniK1FxNJKPtG4K7EgAEnAHbpTEdpqcVmdInhuf9HsyoBZRgJyMYH1xWHoVzomiJMo1IzvMRubyWUADpxz6mrfjeYrpcMQP+tmGfcAE/zxXF49qaVyZSsekRy2d/ah0EdzbP8A3lyCR7HvWXfeFrC5BazY2kvbbyh+o7fhXP6Dq50m5Ky7ms5j+8Uc7D/eA/nXbH5kV4XVkYAqw5DClsUndHnt9Y3GnXJgu02v1Vhyrj1Brp/B3/IMm/67n/0Fav63ZpqGkzo4/eRKZIm7qQM/r0rP8GHOlTH/AKbn/wBBWm3dCSszl9R/5Cl7/wBd5P8A0I1XqxqP/IUvf+viT/0I1Bxg8/N2FUjN7iUUUUCFo+lFJQAUtJVpYrU6e0xuCLsPgQ7eCvrmmBW6UGijHGT0oAMdKKXFJQAV1/gmDZY3NwessoQfRR/ixrj2OFNeh6ei6RocQlGPs8JkkHv94j8zipkXDucf4in+069dsOVRhGP+AjB/XNb3gy436XPDn5oZcj2DDj9QawNJ0a81lzMx8qBmJedx94552jua7Ox0+102HybRCoP33Y5Zz7mk9rFJO9ya2gjtlkW2j2GVzJI3dmJyarajrFjpIxPIZJyOIk5b8fT8ayvE+r3llPHZWjCFZI97Sj73JIwD26VyeOSeSScknqaErg5WOgHi+8N4JWgj+yjgwDk49d3r+ldN/oeuWCTQyNjrHKhw8Lf0PtXnVXtG1V9IvRKMm3fiZB3HqPcU2iVLud1bG4S3Rbx1knXId1GA3PB/LFQS6XatqUOpRqEuEJJKfdlBBHPvz1q7lZE3xsHR0ypHRgRxXD6Br82nlLa6Jks2OMHrF7j29qks1/GxDW9i5GV8xs4OOwrkq9C1XTYtStWtZ2KEHdHIP4W9fcVwV1az2N09tdLtlT8mHYj2qosia6kRx6fWtHS9autJ/dxETWx5ML9Ae+D2rOoqmrkJ2Og1HxQ93YvBbWwtzKNrsX3EA9QOP1q/4NGNLmA/57n/ANBWuQrr/B3/ACDJv+u5/wDQVqZKyNIttnLaj/yFL3/rvJ/6Ear1Y1H/AJCl7/18Sf8AoRqvTWxD3CiikLAdTQId2Bz+HpRTPMX1pysG6GgdhaKO9FMRIZs26w7EAVi2/HzHPbPpUdA6+9FABU05tjFCIFkEgX96WIwTntUNLQBd0Sz+36xbQsMxq3mScfwrz+vA/Gu8uYY7xGhnUvExBZAcbsHOD7Vw+g6lHpWoNPOjPFJGY229V5Bz79K0tU8VNIph0pWiUj5p3Hzf8BHb61Dvc0i0ka2sa7a6SnlKBNchcJAnCp6bvT6VbsJXn062nlIMksYdiBgc8151jqSSSeST1JrotF8SxWVgtrewyP5X+qePByPQ5NFgUrjPGRB1S3XuIBn/AL6NYNWNRvZNRv5buUBS/CoDkKo6Cq9UiJO7DjvQxJHPPFAJUhh1HSjpTJO78My79AtCDkpuQ+2GP9MVx+t262+sXkK4CiQkADAAPIH61Lpet3ekpJHbrHJG53bJASA3qMVSmlkuJ5J5mLyyNuY+9SlqaOSaO30DUBqWloWObi3AjlHf2b8R+uaj8SWC32lvMABcWqmRW9VH3h+XNchY3lxp90Lm0ba4GGBGVYehHpWxfeKpbuxktorRYHlXY7793B64GKVncakmtTAByMjvRQBgYFFaGQV1/g7/AJBk3/Xc/wDoK1yFdf4O/wCQZN/13P8A6CtRPYunuctqP/IUvf8Ar4k/9CNQA4IIxkHPIzU+o/8AIUvf+viT/wBCNVycAmmthPcuaVplxq139nt8Ko5klI4Qf4+grob8aX4XijjgtUur9xkNNyR/tH0+grX8L2C2OiwHA8ycea59c9B+AxXD6xcNd6zeTMcjzCi/7q8D+VTuzT4UXR4r1ffuMkJX/nmYht+nr+taunNpPiVWgubKO2vVXdmL5Sw6ZBH8jn8a5Gp7G6exvobuMZeJs46bh3H4jNNolS7iX9v9hvri2L7xC5UNjGaYElMQcROYxzuCHH51vafHDLb6l4ivIVcq7GGF+VDHoT68kD8/asg6rqTS+eb+483OeHIH5dMe1CbBpFZfnxs+Yk4AHU0rRypkvFIgHUspAFbmp26XeiW+u26CC4DbbgR8AnONw9DnH51q6Nfi60yysNRYyrfJMgd2yxIbpn6Hj6Ci4+U42lAZjhEZj6KM1JeWr6fdzWs334Wxn1HY/iK6jwgotJ0gcZnuYTOwP/LNMgKB9eSfwobJUdTlTFKCqmKQM33QVOW+nrQIZicCCbI6/Iadc393cTtPLcytKrEq28/J/u+n4V0/iK9uotA0l47mWN5FUu6uQzHYOpFFx8qOTbKttYFW9CMU/wAqXAPkyEHoQhwa6Tw+za5ZXltqp8+3iUFLiT70ZOc4Y/n/APWp/ge6neC+jeZ3SJU8sMchfvdPQcCi4cqOXkjeIgSIyZ6bhjNOME4PMEo7nKGmyXE11h7qaSZuxkYtj861TqN6/hp1a6mOboIWLksV2H5c+lMVkZq29w0ayLbytE3CuEJU+vNNEM5yBBL7/IauTazdLp9vZ2jvawwJg+W5BkbqSSO3PSt3xPe3UWlaUYrmWNpF3OyOVLHaO4+ppXY+VHORW7Rki7tLn50JhCqQS3ryORUQhnJx5EuR6IatXmsXd1Fbb5GWe3VlE6sQzAken0x71t+JLy5j0HSHW4lVpEUyMrEFjsHWi7DlTOZeOSPHmRumem5SM0pguFba1vKG9ChzVu6ub9dPjtr5mliuAJovNJLpgkAjPr+PFbdveXJ8DXMzXEplV9okLksBuAxn8aLhyo5Y5V9rAq3oRg0V0FhJ9t8LX76mxkSEn7PLIcsGxwAevXH51z45A9cU07kyjYU9BXXeDv8AkGTf9dz/AOgrXIdK6/wd/wAgyb/ruf8A0FaUthw3OW1H/kKXv/XxJ/6EaqyfdNWtR/5Cl7/18Sf+hGoAAcg/hgU+gPc9S011l021dPutChH5CvMLhSl3cI33llYH8zXW+DNXRof7MnYCRMmEk/eXqR9Rz+H0rI8Waa9jqj3Kqfs9ydwbsH7g/wA//wBVStGXLVGNSUZq3pWny6rfJbQ5C5zK/wDcXv8AjVGaVzY0hv7Q8KahpsRBuYz5ioOrLkNx68gj8q5sONma0tZ2ab4gmXTmNuISoQoxyDtGf1zUvnaq5+0HSEeQ8+ebLkn16Yz74pItq5dun/s7wTDazDbPdtuCHqF3bs/kB+dZ147w6HojoxRw0zIw7EOMGqsl1cvfme7JkuVPInTOPbaeMe1XtQ1ue4XyFkSa22ABZLdAVOOcYHHtRYOZG5rFjFfwWeq3yiDyF/0uPPJHUKOe54H+9VHwlcyXvia6uZfvyQsxA6KNy4H4DArnxNMLdrfzW8h2DsmepHQ/59vSrltrd/ZRiO0aGEYAJWFctj1OOaVg5kZrEEP9TXV6/KIdD0OXy45QqL8kgyp+QdRWBNfzT3CTyx25kUk8QqAxP94Y5/GrMuv6jPH5UzwyRdkeBCB+lOzEmiO61i9urf7OWjt7b/njAgRf8a2PA5UyajDkCR0QqPUDcCf1H51zIGBgVJDNLbTLNbyNFKnRl60WEpa6kIzHlJAVdDhgeoI7VoMDH4ejDjaZ7ovGD3VVwT+ZxUsuuXcvzz29lJI3/LV7dSxxVG4uJruYzXMrSyEYyew9AOgHsKeoaIhkx5Z4/Gum8Vf8gnRv9z/2Va56KUwyLIqoxXJAdAw/EHrV2513UbyIw3UkUsZ7NCvHuOOD70NagmrGa5IjYZ4PUV1Wu3lxa+H9G+zXEkO+NcmNtpPyDuK5qCZreTeixucYxIgcfkavS67f3CLHcNBLGpyqvAhC/TihoItJEcs93rbx7hvktYG3yk9UGTk/y962LGZ4fAdzJE21hJwcA/xr61jtq94baS2RoY4JRh1ihVNw/AVKNev1h8hDAtvjHleQm334x60rMaaNC4H/AAkWhRz24IvLEYkt1+6w9QvTPfj3HPFc6GyvHQ1PaXlxY3P2m0k8qUggkKMEHtjpTLid7mYyyKiu3XYgUH3wO9NKwpNMj4xXX+Dv+QZN/wBdz/6CtchXX+Dv+QZN/wBfB/8AQVpS2CG5y2o/8hS9/wCviT/0I1AOBkZ9Kn1H/kKXv/XxJ/6EagPWmhPcAzLgqxUghgQcEEdDmt218VTi3Ntqlsl9ARgluGP17GsGihq4JtGw9x4aY7lsb5D/AHFcbf8A0LNSN4nNpbG30exjso+7k72Pv9frmsSmtnHHUc0rFcx17248NaKb90E2qTsMyyDdsZsn9Ofqawk17V45vOF9I7E5KtgqfbHQfhXdobTX9IBYB4J15GeVP+INcnqPhC9tdz2bC6iHIXo4H06H/PFSrdSnfoW9X1GHWvCpu/LVZ4ZFVh3RsjOPYg1ygBJUAFmY4AAySac25HZHDIwOGRgRg+4roPC8Cw2Wo6syq8lsjCHd0BC5P9B+dVsifiZlHSrtMCYQQOwBCTToj4+hORUN1aXNjL5V5C0T9t3Q/Q9D+FQEtKWllYu7nLMxySTVue/luNNtrGUZFsxKOTyVPQfh/h6Uai0H2ek3uoJvs0jl9V81Qw+oJyKr3NvJaS+VMYy46iNw+0+hx0PtW/4KmlOpyQGQmIQM4XsDuWudk4nm/wCujfzp31BpWuXLXRr69TdaLDNwCQs6ZXPTIzx+NCaRdSzeVFJaSSE4Crcxkn8M1r+BgP7Ru8f88h/Osq30G6KXUk4ECW0bykh1YkjoOD+tK47IosjRytFINrqxRgf4SDg5q5Po97b2huykctsOssMgcenaqbyPMzSyMWd+WY9Sa3tJ1X+ydKszIoktJ5pUmQjPGF5/DnjvmhtiSTMKJPNkVFdFLdGdgq/iTwKs3Wl3VlEJbkRIrAFAJlJcHuADk9e1W9f0UWAF5ZHzdOmwVI58vPQfT0P4fWpqJ/dacSc4tAB/321F7haxXijmuJFggjeWRuiIMn61aGkXhl8pfs7TZx5QuYy+fTGetaca/wBl+Djcw5W5vn2GQdVXJ4H4A/nXOhAANuVI5BHUGi7YWS3HyxyQSNHPG8ci/eRhgj8Kvx6FfzxNJCsEsS/edLhCq/U5qLUtQk1OeKeZQskcKxMQc7yM/N+Oa2fC8TTaHrMUS5d0KqM4yShxQ27AkmzKTSr26dhC9vcyY3EJco7H8M1QBBXINX4tJu7Wxm1GRvINsV8vYwJZiQOx4xVDOSSep5poUlYUjGD688Guu8Hf8gyb/ruf/QVrkK6/wd/yDJv+vg/+grSnsOnuctqP/IUvf+u8n/oRqDB59utT6j/yFL3/AK+JP/QjUHOMZ4NNCe4lFFFAgpaOp9KfAVW6tzIAU8xdwPQjIzQCJ9N1S70yQyWUuFb70bco31H9RXYaV4ttL1liul+yTngbjlG+h7fjWH4v0s2d+LyGMLbTABtowEccfhn/ABrDj+zsr/aGYDadu0Z+btn2qbXNLtHeeKdIivrCS5RQt1ApZXHVgOSp9fb3/Gub8NahBHFd6beSCKG8QhZD0ViMHP1GPyrdiu5LPwSst8T5rQFEDdWzkJ+mPwrhlHyAGhK427Fiewu7Of7PPbSebnC4UkP9PWrN9p32Cwhe6ci/mfPkZyUjx1b0Of8APWq0N7d28flwXc8Sf3UkIFQ9ySSWPJJ5Jp6kXR0fgiGb+1JpzE/kmAqJNp2k7l4z+BrBu4Jre6lS4ieJt5IDjGRnqPamiaUKEWaRUHRQ5ApHkeQgyu0hAwCxzgfjTtqDatY6jwTbTxXdzK8LrE8S7XKkK3OeD3rnra01KGWRbe0uVkcNGwER5U8EHiofOmIVfPlCDgAOcAe1Wr64QTAWF1dtDtGTI5Bz370rD5kM1Ky/s2dLeRw0vlh5QOiMf4ffjFXLqxvE8O2bvayqqzSM+VOVUgYJHYcGspiWJLkux6ljkmnmeds7p5WBGCC5ORTsxXRreH9aWwzZ3uJNPl4Ibny89fwPcfj65j8TWsdnfwW8BJhW3BQk54LMetZWO1GTgAsTgYGT0HpRbUObSxvWUqar4dOkblW9gbfbqxx5oyTgH15Ix9PesaO0u5Zxbx2kpnJxsKEEfXPQe5qJ07OMHrzU5vbxojEbycx4wV81sY9KLWC6e5JqlnFp9wlukwmkWMGcg8LJk5UfTit3w/aXSaBq6SW0qNLGwjVkIL/IRwO9csABwOlStPOWybmY46EuaGtAUkncms7LU2V7a2tZwJwFkBjIU4ORkkcYPemX1stnfTWqyeZ5RCl8Yycc/rkUw3Nyf+Xmb/v4aj5PJJJPUnqaEJtNBXX+Dv8AkGTf9dz/AOgrXIV1/g7/AJBk3/Xwf/QVpT2HT3OX1DH9q3men2iTP/fRqtVnUf8AkK3ueP8ASJP/AEI1Xz04/wDr00J7iUUUpxgfrQIkniWIoFlSXcoYle2ex96iI3DmlJz2H4UDimBuQ+LL9YvKvIYLyIjDB1wWHv2/SohrNgjmS30G3WXsXcsoP+7iskHB5GfY0ClZF8zLWo6ld6rKJLyQEL9yNRhV+g/qaqgc470uQOvStD7LCNLKF4/t5X7SF537APu9MY2ZbrnpxRogtcztpo2k+lW9TtYrMgW8ryL5jxHeBnK45GOxz+lWb2yhzPIjmNxu8tEA2AIiMc/Xcfxp6D5UZgU+1G3AyTWvc6XbhbqaCZkWOZkRMFguGAwTjqc5GT6dey21lDHPPJGZZRCZo+gIXah+Z/TJJx9O9F0PkRj7DS7WxjIx6Vorp6yxs/miPaIBuxiNQ6rkk+o3e3r64VbFXm+zlZYMyRRjzkAk+YsMj8qNB8kTNKEdxmjyz7VsQWaRuIfmXz3hyk6jdHmQryPQ4z24P41XisYpILdvPZZJSm/cBgBiwwPf5O/rRoP2cTP8s+1L5Z9q0bmyitoWlfz0IjVhE4AcFmYYb/vnP41DeWy2pjVJPNaUb1wP4D9wn3I5x24pqxSpwZUEZ9RR5R9q2G0+CX7PbRTJ58Uiw3BTO75jyTkAHa2V4J4xSR6WrsTi5+6p8kKPMTcSPm9uM/Q9utK6GqcDI8pvUUvlNjtWktlEWRQ8kzmNpCsOD5gDlAE/It9KedNRY5iJXkMYkO9QNibRna/PBPt+vZ6D9lTMryiOpHPSjyWPcVsR2kMEtxFJ53ltDt8zA+c+Yg3J7c/lWe6GOR4yc7GK5HfBxQrMpUabIBA3qv4mur8IqU02YH/nuf8A0Fa5qun8K/8AIPm/67n/ANBWpmtAnSjCN0cnqP8AyFL3/r4k/wDQjVerOognVL7A6TyE/wDfRqtQjje4d6UEryPTFJRQIUgjqMd6KMEAEjg9PekoAXNKDwR2NNpaY7js4GfXoaT5f1zSZ6e1BOeT1oC45doGc47YpPlHSm0tFx8zHZU49hjpR8vHtSAZzjsMmkoHzsf8tPilMEqSxtiRDlTjODUR4pKLh7RjwUAxTsryc1GOOeuKSncftWSkx56k++KfJP5sjSSNl26nGPYAD0xUGaD7UXH7aRPFN5EqSxNtkjOUOM4NCyhInhVsRuQWGOpHT+ZqCii4e2kTb09T+VG6Pjnp7VDxj3pScgcAY7+tFx+3kSh48dT+VOEqAdf0qvRRcf1mZY81PU/lXU+EyG06Yr088/8AoK1x4xnnp3xXXeDv+QZP/wBfB/8AQVqZvQftpT0Zy2o/8hS9/wCviT/0I1XqxqP/ACFL3/r4k/8AQjVehGD3CiiloEJS5pKKYBRS0lAC0dqKKAAYzyCR7UHpmge9GcGgDUk0yBfDiakGkNw3O0MCB85XkY4GB1z1p11pUMGmvcKZcpEki3DMPKmLdUUdcj+hz2rIA5z3oAH5cgVNmVddjY1DSIbWy0+4iaT/AEgoJA54+ZQfl4Hv69qmOi2o16WwYypBHCZAzybSSO5YrwPwNYWB170hA24PIosHMuxqLY2q3GqRSrcMLJS0Z3BSQDj5hg+oOap6dCl1fwQT+Z5bt83lLubGM8Cp73SzZabb3ss25Z1UxIEPUjJBPbA/OpLjR1g1C1smuwGuVB37OEYj5RgHPXAzxRcdvIsRaPE9/qUEiv8A6IgdEjk3ZJxwSFyevpUcGlQy6Et8zSpIY5HMm4eWpVgApH+1njnr61XbSWjuDbSS7Z47ZriRcfcIBOzr1xjn3qWHQpJ7SK8SZTG8byOAMmPbuxkZ6HaRmkP5En9kwnRjdh2LiATeaXxHu3EGMDHUY9c5Ipl3YWtpBpc0hl8u7VWnbP3Qeu3jH6mqNjbre3kNuZBF5rYViMjdjj8zx+NXL3RpdPszczycEJtQL1ds5T2K4Oaewt+hY1LRINNs5pnuDJJEfLKg4/eEgr26bDn6io4tLhe/EBMrj7GtwIlIDyuVB2qfx9CcCmXOhvY3tnb3Mwj+1L8sm3hX/unn1I596bFo/nX9zZR3SeZbRl2kIwpkBAKgn3OM+3Sj5jt5E2n6VBd/azL50bwS7Eg3AO/DHZnH3vl6+x4rJGecjB9PStOHQXl1BrOWfymjthcOSvK9MryQMjPXNZmc/hTRMtgrr/B3/IMm/wCu5/8AQVrkK6/wd/yDJv8Aruf/AEFaU9ghucxqZB1S8wAMTuP/AB41VqzqP/IUvf8Ar4k5/wCBGq1NCe4UUUUCFpKU5BweooIweQR35oAMcUlL2yaM/hTAKma0uI7VLp4iLeQ7VfsTUFSGWUxLE0rmJTlUJ+UH6UAMoozS5xkZ49u9ACUUUUCFoxk4NFFAErXNw8TRPM7RFVUoTxhfuj8KSe5nudn2iZ5TGMIWP3R7VHRSsO7JDcTmV5jK5lkBDuTywPBB/ChLq4jAEc7qAhjAB/gPJX6ZqOg+xzTC7BSUZWQlWU5UjsexFSm6uGILzOxWQyjJ6OeS31qKigLsle7uZMebPJIVfzFLNkhvUU3zpd0reY26YESnPLgnJz+NMoosF2WEv7xJ/tC3UonK7DJu5K+n6VX9TSkYxyDkZ47UlANhnjpz611/g7/kGTf9dz/6CtchXX+Dv+QZN/13P/oK1M9iobkFx4TNzdTXAvtnnO0m3yc4yc4zuqP/AIQ1v+gh/wCQP/sqKKi7NbIP+ENb/oID/vz/APZUf8Ia3/QQH/fj/wCyooouw5UH/CGt/wBBD/yD/wDZUf8ACGt/0EP/ACD/APZUUUXYcqF/4Q5sEf2gOf8Aph/9lSf8Ia3/AEEP/IP/ANlRRRdhyoP+ENb/AKCA/wC/H/2VH/CGt/0EB/34/wDsqKKLsOVB/wAIa3/QQH/fj/7Kl/4Q4/8AP/8A+Qf/ALKiijmYcqD/AIQ5v+ggP+/P/wBlR/wh7Yx9vH18j/7KiijmYcqD/hDm/wCggP8Avz/9lR/whzf9BAf9+P8A7KiijmYcqD/hDm/6CA/78/8A2VH/AAhzf8/4/wC/P/2VFFHMw5UH/CHN/wBBAf8Afn/7KlHg8g5N8CPTyf8A7KiijmYcqE/4Q5v+ggP+/P8A9lR/wh7f8/4/78//AGVFFHMw5UH/AAhzf9BAf9+f/sqP+EOb/n/H/fn/AOyooo5mLlQf8Ic3/P8Aj/vz/wDZUf8ACHt/z/j/AL8//ZUUUczDlQf8Ie3/AD/j/vz/APZVraRp/wDY9s8Bl87e5k3bduOAMYyfSiii7Y7J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BDABQODxIPDRQSEBIXFRQYHjIhHhwcHj0sLiQySUBMS0dARkVQWnNiUFVtVkVGZIhlbXd7gYKBTmCNl4x9lnN+gXz/2wBDARUXFx4aHjshITt8U0ZTfHx8fHx8fHx8fHx8fHx8fHx8fHx8fHx8fHx8fHx8fHx8fHx8fHx8fHx8fHx8fHx8fHz/wAARCAEV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1C/vV1K7VLy4VFncKqysABuPA5qD+0L7/n+uv+/zf41JcxLNq98ryrEBNKdzZwcE8VT71okZNu5Y/tC+/wCf66/7/N/jR/aF9/z/AFz/AN/m/wAar0UWQrssDUL7H/H9c/8Af5v8aBf3x6X11/3+b/GoCSTknr1NDAqcEEHrzRYLsn/tC+/5/rr/AL/N/jS/b77H/H9df9/m/wAardqXp1osguyc6hfcf6fdf9/m/wAaPt99/wA/11/3+b/GprOWySxuVurd5JzgRSA8IfeqNOyC7LH2+/8A+f66/wC/zf40q32oMcLe3bH0Ezf41XqS3uJbWXzIJDHJggMPelYXMzR0bVpIdSj/ALQuZpLaQbG3ysQhPRuvqPyJrtDbxo3IY/8AbRv8a82PzZz3rpPDeu7fL02+YkEhYJeuPRT7elS0aRlfQp699u03U3ijvboQSDzIv3zcA9uvY/0rc8MyC90hWmeSSaORkdmkbJ7jv6H9Kl1/SG1a2jETBLmAkoG6OD1XPbpWd4Njlt5dTinRo5EMYZG7H5qXQrqZ2vXF1a63cwwXdykS7SqiZsDKg+vvWf8A2hff8/11/wB/m/xrrPE+kNfW63tqpNzAvKjq6dePcVxYIYZB61SsRK6LP9oX3/P7df8Af5v8aa+oXwUkX11/3+b/ABqGp7LT7rU5TFZxF/7znhV+ppuxKbbO9t4I/sluW3sxiUsxkbJOBz1qhPpdzdaqZBeXFtYIoASOZsyHv34+vtWpBE0dtBC5DPHGqMR0JAxmsTVfE8VuTBpgW4n6eb1RT7f3j+n1qDU1pFtopYoGLCWQfu4/MYsQB1PPTjqazfEs4sNMAgZ47idwqMJGyoHJI5+g/Gqvg+OS5ub3Ubh2llOIw7HOSeT/ACWqXi25M+riAH5LZAv/AAJuT/T8qaWthN6XMz+0L7/n+uv+/wA3+NH2++/5/rn/AL/N/jUSRyS7hEjPsUyPtGdqjqT7UzrV2Rldlj7fff8AP9df9/m/xrqvCkstxp0rXEjzMJyA0jFiBtXjmuOrrvB3/IMm/wCu5/8AQVqZLQuDbZy+o/8AIUvf+viT/wBCNV6saj/yFL3/AK+JP/QjUU0EtvJ5cyFHwDgjsaa2Je4yikpc4piFBxnpzxSUUDigApaSlySMZ4FAB/L0qzpunzapdi2t9q8bnduiL61WrZ8J3iWuqtDKQq3K7FY9mzkfnyPypMcdXqT3XhG5ijLWdylyw6oy7CfpyRXPsrK7I6sjqcMrDBB9xXpbBkYcd+fasrX9GGqQme3AW+jHB6eaP7p9/Q1KZbicT1PJ+pp9sSt5bleolUj8xUYPrwR1B7Va0uL7Rq9lEo6yqT9Acn9KpkLc9A1S6i06A3UwbygwVtvUZOM0sbw3KJcQOkiuuBIvcemfbnjtzWX42mEejLH3lmUY9hk/0FQeDreSHTrhpIpIjJICu4EbgB1A/GoNTVW+a31A210nlQyEfZp/4XOOVPoc5x6/zyvEHhnz3a700BZycyQ9A59R6H+f895kEkTRTRh43GCrDIP1oVfJUKoJCjC85IFAHN6b4RAxJqsm7/phGcD8W/w/OukhjSONYbWJY4l6KowBTgvmDO7J9KztfbVPsJj0uHO4YkdW+dR6KP60bhaxdtp4Z3kMLiRYnMbkdAwAyP1rzi7g+yXlzb4/1UrKPoDx+ldH4KmaGa8sJVaNxiQI4wRjg8flVDxhbGDWDKo4uIww/wB4cH+Q/OmtGKWqOl8LWwt9DgJGDKWlb8Tx+gFcLdXBurue5xnzZGfHsT0r0DUMad4dmC8eTbeWPrjaK87QYUYpxJnsdCl1ZaDFA9hL9o+24aXzUDMkfQjAI5znj2NZ2sWdpYXSw2c5n3Lvc8bVB5AH4c/iKoYAzgfWgAAYFNIlyuhT0Axz611/hAg6ZLgYxOfx+Va5A113g7/kGTf9fB/9BWlPYcNzl9R41W9/6+JP/QjUDMzHLEsfU1PqPOqXgzx9ok/9CNV/pTWwnuHvnBoIKnBGDRRTEH4Uq8sAWCg8EntSE8YBO30oGM8jI7igAI5IByPX1pQM9Md+pxSUUAAoYAjB6UUUAdFpPip4EWDU1aaMDCzLy4H+0O/16/WumtL6xvcG0u45G6hQcN/3yea83oVmikSWJiksbBlYdiKlxLU+56BcaBpN3LJcT2+JG+Z2V2GfU4BrI8O3Giz6qUsrKS3nQEwyvIW3DHPGcA4+tbNvPFrWkCQExidCr7DzG/fH0PNJo+lW1ggmFskV4ygSshJGe+30B9qg0LVxd2Nowe8uYUdRlRIw3D6DrRa38GoRefavvhDFd5BGSPY1if8ACLNqV7LfapOVaVy3lRc4Xoo3fT2retbW3s4ltrWMRxp0Xrj3JpgUDa6pqE0gubn7HZBiEjg/1ki54Jbt+FWL69s9IgQ3E2wAYVCdzvj9T9a57UfGE0pMemReUnTzpBlj9B0H61zcjvNK0sztJI3V3OSaaRLkkekQyW+pWwms7glD0eJsMp9wf5EVBLfXunAtd25u7cdZ7cYZf95P6g/hXA2tzPZTCa0maGT1XofYjvXXaV4sguCsWoqLaboJB/q2/wDif5UNWBSTNW31HTtT2va3EMkwB2g8OPUYPNQ6npcGqeQZyyNA25CvfpkH8qr6x4as9TBmhxb3J5EiD5X+o/qP1rSiMrW0YuMeeqgSY6Fu5Hsakor67az6lpj2tsUWSQgnecDAOa5CTw1q8X/LqJB6pIp/rXVeINVk0eG3mhjSVpH2lWz0xnis2PxrGf8AXWEi/wC5IG/mBVK/Ql2e5zzaXqUed1hcj1xGT/KoTZ3Y62dwPrE3+FdenjDTm+9HdJ9UB/kalHivSyP9dMPrGad2LlRxgtLs9LS4P0ib/Cur8JxSQadMlxG8L+eTtkUqcbV7GrA8U6azBI5J5HY4VFiJJPtVvJeWRmBUkg7W6j5RwaTdxxSRweoEDVL3jn7RJ/6Eard6n1H/AJCl7/18Sf8AoRqAVS2M3uGaSlJLMSepopiFJyAOOPakoooAPr0oPXjketFGDjOOD3oAUKSwCjJPAA70lS2trcXs3k2kLzP3CjgfU9B+NdDZ+ECcPqN1t/6Zwcn8WP8AhSbGotnMFgOO/t3rUsvD2p3uGEH2eM/xz/L+nWuvhtdM0aLzVjgtR/z1kPzH8Tz+AqmfEkd3dLaaTC91O/R5MpGo/vHvgfhU8xaiizo2kDSIXhW4acykM+RhQfUCtIEeaFHpiq97dRaXYSXVw+7YPpvbsBS2k6XVpb3Uf3ZVDY9M9R+B4qSzB8Uazf6ddCztWWKN4w4lxlznII9BWxpTNH4eglkZncwGRmY5JJBPJrF8exfu7KcDpuQ/oR/I1tf6rwt/u2X/ALJTEedJkoM5OBTqan3RTulaGL3CkOCMHpS0UCNDS9bvdKIWJvNt88wyHj8D2rstN1a01dM25KzLy8T/AHlHr7j3rz2tTwu+3xBasr43blIH8Q2n/AVLRpGT2Ol8T6Xcarbwi0KmSAlijHG/PofWuMMaQ+dFepLDcqBsQrjn3z2xXoep3X2CB7po2kjjxvVPvBc9R64qHOm6/a/8sruMfg6f1FJOxTjc88+tSQQS3VwkFtGZJnOAo/z0rf1Hwm0KvNY3SmNeWS4O3aP97p+eK29F0u20q1Hluss0oBknHIb2U+lNyJUNdRmj6JBo8Rldke525knbhUHcDPQe9PsruHUTcTWpLRrLs3EY3EKvI9qxPFM+pyrse1kg05T1BB3nsWwTgexq54O/5Bk2P+e5/wDQVqXtctb2OX1MAapeYOf375/76NVqsaj/AMhS9/6+JP8A0I1B6+1WjJ7hQKKSmIWijODx1oHWgAoOcUUUAdpot/pll4fjcTpHtXMyZHmM/fjv7e1P0bV31q4uNqCCGBRtjBy75zyT2Ax29etcQy5O8rjtnHFTWb3SXkX9nmQXTHCeX1P/ANb61FjRSO4m0LTLuQm4tizt1cyNn+dYWlX0WkeIpNOtrUmKSbyWkkOZeuMg9Nvfp+NdNYw3UdqP7SuFmn+87ABVQenGPzrnb7xPHHqnm2FpbzIg2NM64eT6N1ApFbEHi2S/lvQLmB4rGM4iI5Vj/eJHGT6HpWz4cWSzgl024kR3RRPHsbI2N1H4H+dS6d4i0/UB5Rf7PK3BimxhvYHoakXRLe01Bb2yBt3AIkiX7jqfbt2PHHFHSwW1uVPG0fmaHG39ydT+hFPu9VsD4XcJcozNb+UqZ+fdtxjHWpfFil/DsxUZ2sjcdvmFcEAM7u9NK4pOwoG0AZB+lFFTXNubaQR+bHJlQ2Y2yBkdPrVmJCTk8AD2FFSTSrJs2xJHtUKdufm9z71GfagDZ8KWcF7q7LcxiRIoi4VuQTkDkd+pq7qVtb6d4x0420YiWUqWVeBkkrwO1SeEbIQXH2oTxSedCR5aHLJyOtVfGE3k+ILWUdYY0f8AJial7msdjsZ40l3xSjMcilWHqD1rzKSKfTr6SGNnS4hkKK0eQxOeMfWvTpiPlYcis7+ybeTW/wC1HAZ1QAIRxvH8X5YFSnYpq5TvtJ1HUvD0dveXUYu1YSuWG1cYPykj0znOO341U8Parpthp32Ke+/eLIxyVOz/AICcdO/brWvq1pc6pGLWKcW9s3Mz4y7/AOyB6etRWnh7S7BPM8hZCo5luCGx+HQUAWVu4rm2lNti7VlKhR91s8YJPFUdCsH0i0ktpnWR/M3Ep0GVXii98Taba5WORruQcbYfuj/gXTH0zS6JfPq0E9zJGsX74qEU5wAq96QzjdR/5Cl7j/n4k/8AQjUBIOMDAFT6j/yFL3/r4k/9CNQVotjF7iUUUUCCinZG3GOfXPWkoAKDjAxnPfNJWzoOg/2qrXFxIY7VG24X7zn09hQ3YaVzPsLG51OfyLNNxHLMeFT3JrttK0q00W3dw6mTbma5fjA9B6CrlvbxWsAgtYVhhHRV7+5Pc1X1DSY9U2rdS3AiXpFGwVSfU8cmobuapWOY17xA2pZtbPdHZg8no0v+A9qxOgGK7f8A4RLTMfduB7+Z/wDWpjeD9OPSS5X/AIGD/SmmkS4tnFth/vAdMdK1tH169sZIrct9ot3YLskOSuePlPb+VbEngqA/6q9mX/eQN/hVdfB91BdQyrdQyxxyKzAgqcA54607pgk0dXcRo0ZilAeNwVZT0INcpqnhJk3TaS29Opgc8j/dPf6H866yVgWX0NZOoa0NG1COK8jJs51ykqjlCOCCO46H8e9SU1c4RgyO0cisjqcMjDBB+lKAAuT+HNeg3en6br1ssp2ygj5LiI/Mvtn+hrkNV0C90vMhH2i2H/LWMdP94dv5VSkQ4djMopMjGQQR61d07Sb7VGH2WE+V3mfhB+Pf8Kq5CTZt+BU/f37+ioP5/wCFReIdOvNW8QSpaQM6oioZDwg4z1/Gt7RdGTRreRBMZZJSC7YwOOgH50zUvEdhpe6Es0069Yo+x9z0H86zvqbW0sXrZJI9PhgnYNNFGFdl6EgdRUmPlCrzkZ+tZ+j6jNfWEmoXqxwQMx2AHhUHUknrzn8qbY6tBe30kVvKssOwNE4BBGPvKwPfoR7fSkMx73xhId0en2oixxvn5Yf8BHQ/iawLu8ur5t95cSTezH5R9B0Fa3izTvsl8L2NcQXJ+bHRZO/59fzrDyDWiSMpN3ArtJBGCO1df4O/5Bk3/Xc/+grXIV1/g7/kGTf9dz/6CtKWwQ3OW1H/AJCl7/18Sf8AoRqCp9R/5Cl7/wBfEn/oRqDqewpoT3EooooEKMZ+bOPakpaKADHBPYdavadrN5paPHaOhjc5KOuQD6iqNFG407GlJ4i1eTObwoPREUf0qu2qai5+a/uT9JDVUgg4IwaDRYOZlj+0L/8A5/rn/v61PXVdST7t/cfjITVTOQBxxTo2CSKzKHUEEqe/tQF2aEfiLV06XpYD++in+la+i+I9Qv8AUYbKdIGSTO51UhgACfXHasLUrqC9vPMt7dbWMgDaOg9+K0vBsXmaxJLt4hiPPuSAP0zSaRUW2zp9U1O30x4BdbsTtsVlx8vTk+3NWZooXHl3ccckR6iQAgH8a5PxzL5l7awf884i35n/AOtXQ2TLrGgRiQ5+0QbHP+1jBP5ipLGjw9DazGfS55bGU9VX542+qn/GrMNzcxsI7yAI56SREtG39V+h49643w9PrTXgtbGdtkZ/erL80aD8en4V3TPt4PzA/wCelAGZJoGly3gu2tgSOsSnCMfUj/Iqxean9lZLe2tJrmcrlIo1wqj3boBVjbzuHyCkWZTKYBIBMBv2A8keuPSkMisftxiL6iIhOzZVY/uouBge5zmof7A0xZpbu4gWWWRi7NK2Rk+3SryZMgD81wFhNNqniK1FxNJKPtG4K7EgAEnAHbpTEdpqcVmdInhuf9HsyoBZRgJyMYH1xWHoVzomiJMo1IzvMRubyWUADpxz6mrfjeYrpcMQP+tmGfcAE/zxXF49qaVyZSsekRy2d/ah0EdzbP8A3lyCR7HvWXfeFrC5BazY2kvbbyh+o7fhXP6Dq50m5Ky7ms5j+8Uc7D/eA/nXbH5kV4XVkYAqw5DClsUndHnt9Y3GnXJgu02v1Vhyrj1Brp/B3/IMm/67n/0Fav63ZpqGkzo4/eRKZIm7qQM/r0rP8GHOlTH/AKbn/wBBWm3dCSszl9R/5Cl7/wBd5P8A0I1XqxqP/IUvf+viT/0I1Bxg8/N2FUjN7iUUUUCFo+lFJQAUtJVpYrU6e0xuCLsPgQ7eCvrmmBW6UGijHGT0oAMdKKXFJQAV1/gmDZY3NwessoQfRR/ixrj2OFNeh6ei6RocQlGPs8JkkHv94j8zipkXDucf4in+069dsOVRhGP+AjB/XNb3gy436XPDn5oZcj2DDj9QawNJ0a81lzMx8qBmJedx94552jua7Ox0+102HybRCoP33Y5Zz7mk9rFJO9ya2gjtlkW2j2GVzJI3dmJyarajrFjpIxPIZJyOIk5b8fT8ayvE+r3llPHZWjCFZI97Sj73JIwD26VyeOSeSScknqaErg5WOgHi+8N4JWgj+yjgwDk49d3r+ldN/oeuWCTQyNjrHKhw8Lf0PtXnVXtG1V9IvRKMm3fiZB3HqPcU2iVLud1bG4S3Rbx1knXId1GA3PB/LFQS6XatqUOpRqEuEJJKfdlBBHPvz1q7lZE3xsHR0ypHRgRxXD6Br82nlLa6Jks2OMHrF7j29qks1/GxDW9i5GV8xs4OOwrkq9C1XTYtStWtZ2KEHdHIP4W9fcVwV1az2N09tdLtlT8mHYj2qosia6kRx6fWtHS9autJ/dxETWx5ML9Ae+D2rOoqmrkJ2Og1HxQ93YvBbWwtzKNrsX3EA9QOP1q/4NGNLmA/57n/ANBWuQrr/B3/ACDJv+u5/wDQVqZKyNIttnLaj/yFL3/rvJ/6Ear1Y1H/AJCl7/18Sf8AoRqvTWxD3CiikLAdTQId2Bz+HpRTPMX1pysG6GgdhaKO9FMRIZs26w7EAVi2/HzHPbPpUdA6+9FABU05tjFCIFkEgX96WIwTntUNLQBd0Sz+36xbQsMxq3mScfwrz+vA/Gu8uYY7xGhnUvExBZAcbsHOD7Vw+g6lHpWoNPOjPFJGY229V5Bz79K0tU8VNIph0pWiUj5p3Hzf8BHb61Dvc0i0ka2sa7a6SnlKBNchcJAnCp6bvT6VbsJXn062nlIMksYdiBgc8151jqSSSeST1JrotF8SxWVgtrewyP5X+qePByPQ5NFgUrjPGRB1S3XuIBn/AL6NYNWNRvZNRv5buUBS/CoDkKo6Cq9UiJO7DjvQxJHPPFAJUhh1HSjpTJO78My79AtCDkpuQ+2GP9MVx+t262+sXkK4CiQkADAAPIH61Lpet3ekpJHbrHJG53bJASA3qMVSmlkuJ5J5mLyyNuY+9SlqaOSaO30DUBqWloWObi3AjlHf2b8R+uaj8SWC32lvMABcWqmRW9VH3h+XNchY3lxp90Lm0ba4GGBGVYehHpWxfeKpbuxktorRYHlXY7793B64GKVncakmtTAByMjvRQBgYFFaGQV1/g7/AJBk3/Xc/wDoK1yFdf4O/wCQZN/13P8A6CtRPYunuctqP/IUvf8Ar4k/9CNQA4IIxkHPIzU+o/8AIUvf+viT/wBCNVycAmmthPcuaVplxq139nt8Ko5klI4Qf4+grob8aX4XijjgtUur9xkNNyR/tH0+grX8L2C2OiwHA8ycea59c9B+AxXD6xcNd6zeTMcjzCi/7q8D+VTuzT4UXR4r1ffuMkJX/nmYht+nr+taunNpPiVWgubKO2vVXdmL5Sw6ZBH8jn8a5Gp7G6exvobuMZeJs46bh3H4jNNolS7iX9v9hvri2L7xC5UNjGaYElMQcROYxzuCHH51vafHDLb6l4ivIVcq7GGF+VDHoT68kD8/asg6rqTS+eb+483OeHIH5dMe1CbBpFZfnxs+Yk4AHU0rRypkvFIgHUspAFbmp26XeiW+u26CC4DbbgR8AnONw9DnH51q6Nfi60yysNRYyrfJMgd2yxIbpn6Hj6Ci4+U42lAZjhEZj6KM1JeWr6fdzWs334Wxn1HY/iK6jwgotJ0gcZnuYTOwP/LNMgKB9eSfwobJUdTlTFKCqmKQM33QVOW+nrQIZicCCbI6/Iadc393cTtPLcytKrEq28/J/u+n4V0/iK9uotA0l47mWN5FUu6uQzHYOpFFx8qOTbKttYFW9CMU/wAqXAPkyEHoQhwa6Tw+za5ZXltqp8+3iUFLiT70ZOc4Y/n/APWp/ge6neC+jeZ3SJU8sMchfvdPQcCi4cqOXkjeIgSIyZ6bhjNOME4PMEo7nKGmyXE11h7qaSZuxkYtj861TqN6/hp1a6mOboIWLksV2H5c+lMVkZq29w0ayLbytE3CuEJU+vNNEM5yBBL7/IauTazdLp9vZ2jvawwJg+W5BkbqSSO3PSt3xPe3UWlaUYrmWNpF3OyOVLHaO4+ppXY+VHORW7Rki7tLn50JhCqQS3ryORUQhnJx5EuR6IatXmsXd1Fbb5GWe3VlE6sQzAken0x71t+JLy5j0HSHW4lVpEUyMrEFjsHWi7DlTOZeOSPHmRumem5SM0pguFba1vKG9ChzVu6ub9dPjtr5mliuAJovNJLpgkAjPr+PFbdveXJ8DXMzXEplV9okLksBuAxn8aLhyo5Y5V9rAq3oRg0V0FhJ9t8LX76mxkSEn7PLIcsGxwAevXH51z45A9cU07kyjYU9BXXeDv8AkGTf9dz/AOgrXIdK6/wd/wAgyb/ruf8A0FaUthw3OW1H/kKXv/XxJ/6EaqyfdNWtR/5Cl7/18Sf+hGoAAcg/hgU+gPc9S011l021dPutChH5CvMLhSl3cI33llYH8zXW+DNXRof7MnYCRMmEk/eXqR9Rz+H0rI8Waa9jqj3Kqfs9ydwbsH7g/wA//wBVStGXLVGNSUZq3pWny6rfJbQ5C5zK/wDcXv8AjVGaVzY0hv7Q8KahpsRBuYz5ioOrLkNx68gj8q5sONma0tZ2ab4gmXTmNuISoQoxyDtGf1zUvnaq5+0HSEeQ8+ebLkn16Yz74pItq5dun/s7wTDazDbPdtuCHqF3bs/kB+dZ147w6HojoxRw0zIw7EOMGqsl1cvfme7JkuVPInTOPbaeMe1XtQ1ue4XyFkSa22ABZLdAVOOcYHHtRYOZG5rFjFfwWeq3yiDyF/0uPPJHUKOe54H+9VHwlcyXvia6uZfvyQsxA6KNy4H4DArnxNMLdrfzW8h2DsmepHQ/59vSrltrd/ZRiO0aGEYAJWFctj1OOaVg5kZrEEP9TXV6/KIdD0OXy45QqL8kgyp+QdRWBNfzT3CTyx25kUk8QqAxP94Y5/GrMuv6jPH5UzwyRdkeBCB+lOzEmiO61i9urf7OWjt7b/njAgRf8a2PA5UyajDkCR0QqPUDcCf1H51zIGBgVJDNLbTLNbyNFKnRl60WEpa6kIzHlJAVdDhgeoI7VoMDH4ejDjaZ7ovGD3VVwT+ZxUsuuXcvzz29lJI3/LV7dSxxVG4uJruYzXMrSyEYyew9AOgHsKeoaIhkx5Z4/Gum8Vf8gnRv9z/2Va56KUwyLIqoxXJAdAw/EHrV2513UbyIw3UkUsZ7NCvHuOOD70NagmrGa5IjYZ4PUV1Wu3lxa+H9G+zXEkO+NcmNtpPyDuK5qCZreTeixucYxIgcfkavS67f3CLHcNBLGpyqvAhC/TihoItJEcs93rbx7hvktYG3yk9UGTk/y962LGZ4fAdzJE21hJwcA/xr61jtq94baS2RoY4JRh1ihVNw/AVKNev1h8hDAtvjHleQm334x60rMaaNC4H/AAkWhRz24IvLEYkt1+6w9QvTPfj3HPFc6GyvHQ1PaXlxY3P2m0k8qUggkKMEHtjpTLid7mYyyKiu3XYgUH3wO9NKwpNMj4xXX+Dv+QZN/wBdz/6CtchXX+Dv+QZN/wBfB/8AQVpS2CG5y2o/8hS9/wCviT/0I1AOBkZ9Kn1H/kKXv/XxJ/6EagPWmhPcAzLgqxUghgQcEEdDmt218VTi3Ntqlsl9ARgluGP17GsGihq4JtGw9x4aY7lsb5D/AHFcbf8A0LNSN4nNpbG30exjso+7k72Pv9frmsSmtnHHUc0rFcx17248NaKb90E2qTsMyyDdsZsn9Ofqawk17V45vOF9I7E5KtgqfbHQfhXdobTX9IBYB4J15GeVP+INcnqPhC9tdz2bC6iHIXo4H06H/PFSrdSnfoW9X1GHWvCpu/LVZ4ZFVh3RsjOPYg1ygBJUAFmY4AAySac25HZHDIwOGRgRg+4roPC8Cw2Wo6syq8lsjCHd0BC5P9B+dVsifiZlHSrtMCYQQOwBCTToj4+hORUN1aXNjL5V5C0T9t3Q/Q9D+FQEtKWllYu7nLMxySTVue/luNNtrGUZFsxKOTyVPQfh/h6Uai0H2ek3uoJvs0jl9V81Qw+oJyKr3NvJaS+VMYy46iNw+0+hx0PtW/4KmlOpyQGQmIQM4XsDuWudk4nm/wCujfzp31BpWuXLXRr69TdaLDNwCQs6ZXPTIzx+NCaRdSzeVFJaSSE4Crcxkn8M1r+BgP7Ru8f88h/Osq30G6KXUk4ECW0bykh1YkjoOD+tK47IosjRytFINrqxRgf4SDg5q5Po97b2huykctsOssMgcenaqbyPMzSyMWd+WY9Sa3tJ1X+ydKszIoktJ5pUmQjPGF5/DnjvmhtiSTMKJPNkVFdFLdGdgq/iTwKs3Wl3VlEJbkRIrAFAJlJcHuADk9e1W9f0UWAF5ZHzdOmwVI58vPQfT0P4fWpqJ/dacSc4tAB/321F7haxXijmuJFggjeWRuiIMn61aGkXhl8pfs7TZx5QuYy+fTGetaca/wBl+Djcw5W5vn2GQdVXJ4H4A/nXOhAANuVI5BHUGi7YWS3HyxyQSNHPG8ci/eRhgj8Kvx6FfzxNJCsEsS/edLhCq/U5qLUtQk1OeKeZQskcKxMQc7yM/N+Oa2fC8TTaHrMUS5d0KqM4yShxQ27AkmzKTSr26dhC9vcyY3EJco7H8M1QBBXINX4tJu7Wxm1GRvINsV8vYwJZiQOx4xVDOSSep5poUlYUjGD688Guu8Hf8gyb/ruf/QVrkK6/wd/yDJv+vg/+grSnsOnuctqP/IUvf+u8n/oRqDB59utT6j/yFL3/AK+JP/QjUHOMZ4NNCe4lFFFAgpaOp9KfAVW6tzIAU8xdwPQjIzQCJ9N1S70yQyWUuFb70bco31H9RXYaV4ttL1liul+yTngbjlG+h7fjWH4v0s2d+LyGMLbTABtowEccfhn/ABrDj+zsr/aGYDadu0Z+btn2qbXNLtHeeKdIivrCS5RQt1ApZXHVgOSp9fb3/Gub8NahBHFd6beSCKG8QhZD0ViMHP1GPyrdiu5LPwSst8T5rQFEDdWzkJ+mPwrhlHyAGhK427Fiewu7Of7PPbSebnC4UkP9PWrN9p32Cwhe6ci/mfPkZyUjx1b0Of8APWq0N7d28flwXc8Sf3UkIFQ9ySSWPJJ5Jp6kXR0fgiGb+1JpzE/kmAqJNp2k7l4z+BrBu4Jre6lS4ieJt5IDjGRnqPamiaUKEWaRUHRQ5ApHkeQgyu0hAwCxzgfjTtqDatY6jwTbTxXdzK8LrE8S7XKkK3OeD3rnra01KGWRbe0uVkcNGwER5U8EHiofOmIVfPlCDgAOcAe1Wr64QTAWF1dtDtGTI5Bz370rD5kM1Ky/s2dLeRw0vlh5QOiMf4ffjFXLqxvE8O2bvayqqzSM+VOVUgYJHYcGspiWJLkux6ljkmnmeds7p5WBGCC5ORTsxXRreH9aWwzZ3uJNPl4Ibny89fwPcfj65j8TWsdnfwW8BJhW3BQk54LMetZWO1GTgAsTgYGT0HpRbUObSxvWUqar4dOkblW9gbfbqxx5oyTgH15Ix9PesaO0u5Zxbx2kpnJxsKEEfXPQe5qJ07OMHrzU5vbxojEbycx4wV81sY9KLWC6e5JqlnFp9wlukwmkWMGcg8LJk5UfTit3w/aXSaBq6SW0qNLGwjVkIL/IRwO9csABwOlStPOWybmY46EuaGtAUkncms7LU2V7a2tZwJwFkBjIU4ORkkcYPemX1stnfTWqyeZ5RCl8Yycc/rkUw3Nyf+Xmb/v4aj5PJJJPUnqaEJtNBXX+Dv8AkGTf9dz/AOgrXIV1/g7/AJBk3/Xwf/QVpT2HT3OX1DH9q3men2iTP/fRqtVnUf8AkK3ueP8ASJP/AEI1Xz04/wDr00J7iUUUpxgfrQIkniWIoFlSXcoYle2ex96iI3DmlJz2H4UDimBuQ+LL9YvKvIYLyIjDB1wWHv2/SohrNgjmS30G3WXsXcsoP+7iskHB5GfY0ClZF8zLWo6ld6rKJLyQEL9yNRhV+g/qaqgc470uQOvStD7LCNLKF4/t5X7SF537APu9MY2ZbrnpxRogtcztpo2k+lW9TtYrMgW8ryL5jxHeBnK45GOxz+lWb2yhzPIjmNxu8tEA2AIiMc/Xcfxp6D5UZgU+1G3AyTWvc6XbhbqaCZkWOZkRMFguGAwTjqc5GT6dey21lDHPPJGZZRCZo+gIXah+Z/TJJx9O9F0PkRj7DS7WxjIx6Vorp6yxs/miPaIBuxiNQ6rkk+o3e3r64VbFXm+zlZYMyRRjzkAk+YsMj8qNB8kTNKEdxmjyz7VsQWaRuIfmXz3hyk6jdHmQryPQ4z24P41XisYpILdvPZZJSm/cBgBiwwPf5O/rRoP2cTP8s+1L5Z9q0bmyitoWlfz0IjVhE4AcFmYYb/vnP41DeWy2pjVJPNaUb1wP4D9wn3I5x24pqxSpwZUEZ9RR5R9q2G0+CX7PbRTJ58Uiw3BTO75jyTkAHa2V4J4xSR6WrsTi5+6p8kKPMTcSPm9uM/Q9utK6GqcDI8pvUUvlNjtWktlEWRQ8kzmNpCsOD5gDlAE/It9KedNRY5iJXkMYkO9QNibRna/PBPt+vZ6D9lTMryiOpHPSjyWPcVsR2kMEtxFJ53ltDt8zA+c+Yg3J7c/lWe6GOR4yc7GK5HfBxQrMpUabIBA3qv4mur8IqU02YH/nuf8A0Fa5qun8K/8AIPm/67n/ANBWpmtAnSjCN0cnqP8AyFL3/r4k/wDQjVerOognVL7A6TyE/wDfRqtQjje4d6UEryPTFJRQIUgjqMd6KMEAEjg9PekoAXNKDwR2NNpaY7js4GfXoaT5f1zSZ6e1BOeT1oC45doGc47YpPlHSm0tFx8zHZU49hjpR8vHtSAZzjsMmkoHzsf8tPilMEqSxtiRDlTjODUR4pKLh7RjwUAxTsryc1GOOeuKSncftWSkx56k++KfJP5sjSSNl26nGPYAD0xUGaD7UXH7aRPFN5EqSxNtkjOUOM4NCyhInhVsRuQWGOpHT+ZqCii4e2kTb09T+VG6Pjnp7VDxj3pScgcAY7+tFx+3kSh48dT+VOEqAdf0qvRRcf1mZY81PU/lXU+EyG06Yr088/8AoK1x4xnnp3xXXeDv+QZP/wBfB/8AQVqZvQftpT0Zy2o/8hS9/wCviT/0I1XqxqP/ACFL3/r4k/8AQjVehGD3CiiloEJS5pKKYBRS0lAC0dqKKAAYzyCR7UHpmge9GcGgDUk0yBfDiakGkNw3O0MCB85XkY4GB1z1p11pUMGmvcKZcpEki3DMPKmLdUUdcj+hz2rIA5z3oAH5cgVNmVddjY1DSIbWy0+4iaT/AEgoJA54+ZQfl4Hv69qmOi2o16WwYypBHCZAzybSSO5YrwPwNYWB170hA24PIosHMuxqLY2q3GqRSrcMLJS0Z3BSQDj5hg+oOap6dCl1fwQT+Z5bt83lLubGM8Cp73SzZabb3ss25Z1UxIEPUjJBPbA/OpLjR1g1C1smuwGuVB37OEYj5RgHPXAzxRcdvIsRaPE9/qUEiv8A6IgdEjk3ZJxwSFyevpUcGlQy6Et8zSpIY5HMm4eWpVgApH+1njnr61XbSWjuDbSS7Z47ZriRcfcIBOzr1xjn3qWHQpJ7SK8SZTG8byOAMmPbuxkZ6HaRmkP5En9kwnRjdh2LiATeaXxHu3EGMDHUY9c5Ipl3YWtpBpc0hl8u7VWnbP3Qeu3jH6mqNjbre3kNuZBF5rYViMjdjj8zx+NXL3RpdPszczycEJtQL1ds5T2K4Oaewt+hY1LRINNs5pnuDJJEfLKg4/eEgr26bDn6io4tLhe/EBMrj7GtwIlIDyuVB2qfx9CcCmXOhvY3tnb3Mwj+1L8sm3hX/unn1I596bFo/nX9zZR3SeZbRl2kIwpkBAKgn3OM+3Sj5jt5E2n6VBd/azL50bwS7Eg3AO/DHZnH3vl6+x4rJGecjB9PStOHQXl1BrOWfymjthcOSvK9MryQMjPXNZmc/hTRMtgrr/B3/IMm/wCu5/8AQVrkK6/wd/yDJv8Aruf/AEFaU9ghucxqZB1S8wAMTuP/AB41VqzqP/IUvf8Ar4k5/wCBGq1NCe4UUUUCFpKU5BweooIweQR35oAMcUlL2yaM/hTAKma0uI7VLp4iLeQ7VfsTUFSGWUxLE0rmJTlUJ+UH6UAMoozS5xkZ49u9ACUUUUCFoxk4NFFAErXNw8TRPM7RFVUoTxhfuj8KSe5nudn2iZ5TGMIWP3R7VHRSsO7JDcTmV5jK5lkBDuTywPBB/ChLq4jAEc7qAhjAB/gPJX6ZqOg+xzTC7BSUZWQlWU5UjsexFSm6uGILzOxWQyjJ6OeS31qKigLsle7uZMebPJIVfzFLNkhvUU3zpd0reY26YESnPLgnJz+NMoosF2WEv7xJ/tC3UonK7DJu5K+n6VX9TSkYxyDkZ47UlANhnjpz611/g7/kGTf9dz/6CtchXX+Dv+QZN/13P/oK1M9iobkFx4TNzdTXAvtnnO0m3yc4yc4zuqP/AIQ1v+gh/wCQP/sqKKi7NbIP+ENb/oID/vz/APZUf8Ia3/QQH/fj/wCyooouw5UH/CGt/wBBD/yD/wDZUf8ACGt/0EP/ACD/APZUUUXYcqF/4Q5sEf2gOf8Aph/9lSf8Ia3/AEEP/IP/ANlRRRdhyoP+ENb/AKCA/wC/H/2VH/CGt/0EB/34/wDsqKKLsOVB/wAIa3/QQH/fj/7Kl/4Q4/8AP/8A+Qf/ALKiijmYcqD/AIQ5v+ggP+/P/wBlR/wh7Yx9vH18j/7KiijmYcqD/hDm/wCggP8Avz/9lR/whzf9BAf9+P8A7KiijmYcqD/hDm/6CA/78/8A2VH/AAhzf8/4/wC/P/2VFFHMw5UH/CHN/wBBAf8Afn/7KlHg8g5N8CPTyf8A7KiijmYcqE/4Q5v+ggP+/P8A9lR/wh7f8/4/78//AGVFFHMw5UH/AAhzf9BAf9+f/sqP+EOb/n/H/fn/AOyooo5mLlQf8Ic3/P8Aj/vz/wDZUf8ACHt/z/j/AL8//ZUUUczDlQf8Ie3/AD/j/vz/APZVraRp/wDY9s8Bl87e5k3bduOAMYyfSiii7Y7Jb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0" name="Picture 10" descr="https://images-na.ssl-images-amazon.com/images/I/51FSQK5-FJL._SX395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66300"/>
            <a:ext cx="2408543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1896533" y="4380089"/>
            <a:ext cx="2686756" cy="476050"/>
          </a:xfrm>
          <a:custGeom>
            <a:avLst/>
            <a:gdLst>
              <a:gd name="connsiteX0" fmla="*/ 0 w 2686756"/>
              <a:gd name="connsiteY0" fmla="*/ 135467 h 476050"/>
              <a:gd name="connsiteX1" fmla="*/ 1320800 w 2686756"/>
              <a:gd name="connsiteY1" fmla="*/ 474133 h 476050"/>
              <a:gd name="connsiteX2" fmla="*/ 2686756 w 2686756"/>
              <a:gd name="connsiteY2" fmla="*/ 0 h 47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756" h="476050">
                <a:moveTo>
                  <a:pt x="0" y="135467"/>
                </a:moveTo>
                <a:cubicBezTo>
                  <a:pt x="436503" y="316089"/>
                  <a:pt x="873007" y="496711"/>
                  <a:pt x="1320800" y="474133"/>
                </a:cubicBezTo>
                <a:cubicBezTo>
                  <a:pt x="1768593" y="451555"/>
                  <a:pt x="2227674" y="225777"/>
                  <a:pt x="2686756" y="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61811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4 chapters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312738"/>
            <a:ext cx="470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https://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introcs.cs.princeton.edu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/</a:t>
            </a:r>
            <a:br>
              <a:rPr lang="en-US" sz="1600" smtClean="0"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latin typeface="Courier New" pitchFamily="49" charset="0"/>
                <a:cs typeface="Courier New" pitchFamily="49" charset="0"/>
              </a:rPr>
              <a:t>python/home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   (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or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java/home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 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2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EFAF-D2A5-4292-82FE-66E90F3BE586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StdDraw Library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6515100" cy="413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4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1668</Words>
  <Application>Microsoft Office PowerPoint</Application>
  <PresentationFormat>On-screen Show (16:9)</PresentationFormat>
  <Paragraphs>389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Concourse</vt:lpstr>
      <vt:lpstr>Learning to Program with Games and Puzzles</vt:lpstr>
      <vt:lpstr>Why Games and Puzzles?</vt:lpstr>
      <vt:lpstr>Learning Hierarchy</vt:lpstr>
      <vt:lpstr>Programming Syllabus</vt:lpstr>
      <vt:lpstr>1. Intro. to Programming</vt:lpstr>
      <vt:lpstr>Why Python?</vt:lpstr>
      <vt:lpstr>Turtle Graphics</vt:lpstr>
      <vt:lpstr>Books by S&amp;W</vt:lpstr>
      <vt:lpstr>StdDraw Library</vt:lpstr>
      <vt:lpstr>PowerPoint Presentation</vt:lpstr>
      <vt:lpstr>Bouncing Ball</vt:lpstr>
      <vt:lpstr>Other Libraries</vt:lpstr>
      <vt:lpstr>Turtles</vt:lpstr>
      <vt:lpstr>PowerPoint Presentation</vt:lpstr>
      <vt:lpstr>Recursion: Towers of Hanoi</vt:lpstr>
      <vt:lpstr>Three Disk Example</vt:lpstr>
      <vt:lpstr>Code</vt:lpstr>
      <vt:lpstr>Recursive Graphics (fractals)</vt:lpstr>
      <vt:lpstr>PowerPoint Presentation</vt:lpstr>
      <vt:lpstr>2. Intermediate Programming</vt:lpstr>
      <vt:lpstr>Game Things in Pygame</vt:lpstr>
      <vt:lpstr>PowerPoint Presentation</vt:lpstr>
      <vt:lpstr>The Sprite Class</vt:lpstr>
      <vt:lpstr>The Pong Game</vt:lpstr>
      <vt:lpstr>Class Hierarchy</vt:lpstr>
      <vt:lpstr>More Games</vt:lpstr>
      <vt:lpstr>3. Maths for Programming</vt:lpstr>
      <vt:lpstr>Discrete Maths</vt:lpstr>
      <vt:lpstr>Induction: Tiling Problem</vt:lpstr>
      <vt:lpstr>PowerPoint Presentation</vt:lpstr>
      <vt:lpstr>Logic: Knights and Knaves</vt:lpstr>
      <vt:lpstr>Sets: Hilbert's Grand Hotel</vt:lpstr>
      <vt:lpstr>PowerPoint Presentation</vt:lpstr>
      <vt:lpstr>Combinatorics</vt:lpstr>
      <vt:lpstr>Graph Theory: Konigsberg Bridge Problem</vt:lpstr>
      <vt:lpstr>PowerPoint Presentation</vt:lpstr>
      <vt:lpstr>Game-playing Automata</vt:lpstr>
      <vt:lpstr>4. Intro. to Algorithms</vt:lpstr>
      <vt:lpstr>Books</vt:lpstr>
      <vt:lpstr>Sorting: Dutch National Flag</vt:lpstr>
      <vt:lpstr>Backtracking: Mazes</vt:lpstr>
      <vt:lpstr>The Eight-Queens Problem</vt:lpstr>
      <vt:lpstr>Divide and Conquer</vt:lpstr>
      <vt:lpstr>DP: The Knapsack Problem</vt:lpstr>
      <vt:lpstr>Spanning Trees: Rumors</vt:lpstr>
      <vt:lpstr>Some Possible Solutions</vt:lpstr>
      <vt:lpstr>HeapSort: Spaghetti Sort</vt:lpstr>
      <vt:lpstr>5. Intermediate Algorithms</vt:lpstr>
      <vt:lpstr>Game Trees: Nim</vt:lpstr>
      <vt:lpstr>Part of Tree</vt:lpstr>
      <vt:lpstr>Max-flow: Dining Problem</vt:lpstr>
      <vt:lpstr>As a Max-Flow Graph</vt:lpstr>
      <vt:lpstr>CG: The Art Gallery Problem</vt:lpstr>
      <vt:lpstr>How?</vt:lpstr>
      <vt:lpstr>Constraints: Cryptoarithmetic</vt:lpstr>
      <vt:lpstr>Using Constraint Logic Programming</vt:lpstr>
      <vt:lpstr>6. 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Program with Games and Puzzles</dc:title>
  <dc:creator>Ad</dc:creator>
  <cp:lastModifiedBy>Ad</cp:lastModifiedBy>
  <cp:revision>49</cp:revision>
  <dcterms:created xsi:type="dcterms:W3CDTF">2019-06-20T06:02:59Z</dcterms:created>
  <dcterms:modified xsi:type="dcterms:W3CDTF">2019-06-21T06:56:08Z</dcterms:modified>
</cp:coreProperties>
</file>